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1" r:id="rId2"/>
    <p:sldId id="282" r:id="rId3"/>
    <p:sldId id="279" r:id="rId4"/>
    <p:sldId id="285" r:id="rId5"/>
    <p:sldId id="286" r:id="rId6"/>
    <p:sldId id="276" r:id="rId7"/>
    <p:sldId id="283" r:id="rId8"/>
    <p:sldId id="287" r:id="rId9"/>
    <p:sldId id="268" r:id="rId10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99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462" y="22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 dirty="0">
                <a:solidFill>
                  <a:srgbClr val="FF0066"/>
                </a:solidFill>
                <a:latin typeface="Times New Roman" pitchFamily="18" charset="0"/>
              </a:rPr>
              <a:t>TRƯỜNG TIỂU </a:t>
            </a:r>
            <a:r>
              <a:rPr lang="en-US" altLang="en-US" sz="3500" b="1" dirty="0" smtClean="0">
                <a:solidFill>
                  <a:srgbClr val="FF0066"/>
                </a:solidFill>
                <a:latin typeface="Times New Roman" pitchFamily="18" charset="0"/>
              </a:rPr>
              <a:t>HỌC BÌNH THẠNH</a:t>
            </a:r>
            <a:endParaRPr lang="en-US" altLang="en-US" sz="3500" b="1" dirty="0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496219" y="4343401"/>
            <a:ext cx="13500099" cy="2422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40: GIẢI BÀI TOÁN CÓ ĐẾN HAI BƯỚC TÍNH (</a:t>
            </a:r>
            <a:r>
              <a:rPr lang="vi-VN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T2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DỰ </a:t>
            </a:r>
            <a:r>
              <a:rPr lang="en-US" sz="6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GIỜ THĂM </a:t>
            </a:r>
            <a:r>
              <a:rPr lang="en-US" sz="6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LỚP BA/ 4</a:t>
            </a:r>
            <a:endParaRPr lang="en-US" sz="60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672" y="6919537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314080" y="6875620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6019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7"/>
          <p:cNvSpPr txBox="1">
            <a:spLocks noChangeArrowheads="1"/>
          </p:cNvSpPr>
          <p:nvPr/>
        </p:nvSpPr>
        <p:spPr bwMode="auto">
          <a:xfrm>
            <a:off x="1051719" y="1905000"/>
            <a:ext cx="12899685" cy="2915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40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nl-NL" sz="4000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nl-NL" sz="4000" dirty="0">
                <a:latin typeface="Times New Roman" pitchFamily="18" charset="0"/>
                <a:cs typeface="Times New Roman" pitchFamily="18" charset="0"/>
              </a:rPr>
              <a:t>có 15 bông hoa, Hà có ít hơn An 5 bông hoa. Hỏi cả hai bạn có bao nhiêu bông hoa</a:t>
            </a:r>
            <a:r>
              <a:rPr lang="nl-NL" sz="4000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nl-NL" sz="4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nl-NL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nl-NL" sz="4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nl-NL" sz="4000" dirty="0">
                <a:latin typeface="Times New Roman" pitchFamily="18" charset="0"/>
                <a:cs typeface="Times New Roman" pitchFamily="18" charset="0"/>
              </a:rPr>
              <a:t>. 10 bông hoa   B. 25 bông hoa   C. 35 bông hoa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0"/>
              </a:spcBef>
              <a:defRPr/>
            </a:pPr>
            <a:endParaRPr lang="en-US" sz="60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 Box 17"/>
          <p:cNvSpPr txBox="1">
            <a:spLocks noChangeArrowheads="1"/>
          </p:cNvSpPr>
          <p:nvPr/>
        </p:nvSpPr>
        <p:spPr bwMode="auto">
          <a:xfrm>
            <a:off x="1585119" y="4379489"/>
            <a:ext cx="13089651" cy="1991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nl-NL" sz="4000" dirty="0" smtClean="0">
                <a:latin typeface="Times New Roman" pitchFamily="18" charset="0"/>
                <a:cs typeface="Times New Roman" pitchFamily="18" charset="0"/>
              </a:rPr>
              <a:t>Bài 2: Lan </a:t>
            </a:r>
            <a:r>
              <a:rPr lang="nl-NL" sz="4000" dirty="0">
                <a:latin typeface="Times New Roman" pitchFamily="18" charset="0"/>
                <a:cs typeface="Times New Roman" pitchFamily="18" charset="0"/>
              </a:rPr>
              <a:t>có 10 cái bút chì, Nam có nhiều hơn Lan 2 cái bút chì. Hỏi cả hai bạn có bao nhiêu cái bút chì?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nl-NL" sz="4000" dirty="0">
                <a:latin typeface="Times New Roman" pitchFamily="18" charset="0"/>
                <a:cs typeface="Times New Roman" pitchFamily="18" charset="0"/>
              </a:rPr>
              <a:t>A. 12 cái             B. 18 cái            C. 22 cái</a:t>
            </a:r>
            <a:endParaRPr lang="en-US" sz="40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236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4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FBF75FBB-D39E-16EC-296F-89BBB756DA9E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xmlns="" id="{067808E9-C324-17BE-E5DD-060D4255DBB3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id="{383CEB56-0865-426D-80DD-AE708C8EA724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5D94AB06-FA66-C96B-16FD-91B3B3263380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xmlns="" id="{78744168-81FE-17B7-26FC-6533DA378FC3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Text Box 14">
            <a:extLst>
              <a:ext uri="{FF2B5EF4-FFF2-40B4-BE49-F238E27FC236}">
                <a16:creationId xmlns:a16="http://schemas.microsoft.com/office/drawing/2014/main" xmlns="" id="{895C517F-1E65-455D-0540-66F1398BD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9719" y="898134"/>
            <a:ext cx="94488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40: GIẢI BÀI TOÁN CÓ ĐẾN HAI BƯỚC TÍNH</a:t>
            </a:r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</a:rPr>
              <a:t> (T2)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xmlns="" id="{A1BB8BBE-2B06-7D89-8796-C16D57A49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8" y="1728071"/>
            <a:ext cx="9828332" cy="6463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kumimoji="0" lang="en-US" altLang="en-US" sz="3600" i="0" u="none" strike="noStrike" cap="none" normalizeH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36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4: </a:t>
            </a:r>
            <a:r>
              <a:rPr kumimoji="0" lang="en-US" altLang="en-US" sz="360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kumimoji="0" lang="en-US" altLang="en-US" sz="36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360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kumimoji="0" lang="en-US" altLang="en-US" sz="36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360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kumimoji="0" lang="en-US" altLang="en-US" sz="36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360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  <a:r>
              <a:rPr kumimoji="0" lang="en-US" altLang="en-US" sz="36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360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kumimoji="0" lang="en-US" altLang="en-US" sz="36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kumimoji="0" lang="en-US" altLang="en-US" sz="360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kumimoji="0" lang="en-US" altLang="en-US" sz="36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360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kumimoji="0" lang="en-US" altLang="en-US" sz="36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):            </a:t>
            </a:r>
          </a:p>
        </p:txBody>
      </p:sp>
      <p:pic>
        <p:nvPicPr>
          <p:cNvPr id="1026" name="Picture 2" descr="Toán lớp 3 trang 84, 85, 86 Giải bài toán có đến hai bước tính | Cánh diều">
            <a:extLst>
              <a:ext uri="{FF2B5EF4-FFF2-40B4-BE49-F238E27FC236}">
                <a16:creationId xmlns:a16="http://schemas.microsoft.com/office/drawing/2014/main" xmlns="" id="{8BA3553C-D8E8-A04F-5D8A-C32CB03708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8056" y="1849026"/>
            <a:ext cx="5836263" cy="2632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8F1F873B-84B4-D254-C914-AF8A7EBC12B0}"/>
              </a:ext>
            </a:extLst>
          </p:cNvPr>
          <p:cNvSpPr txBox="1"/>
          <p:nvPr/>
        </p:nvSpPr>
        <p:spPr>
          <a:xfrm>
            <a:off x="331792" y="3590882"/>
            <a:ext cx="153162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Sóc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8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sóc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anh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gấp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lần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sóc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anh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sóc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bao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nhiêu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86E4F66-B917-3EA8-F104-5F0DBAE9F94C}"/>
              </a:ext>
            </a:extLst>
          </p:cNvPr>
          <p:cNvSpPr txBox="1"/>
          <p:nvPr/>
        </p:nvSpPr>
        <p:spPr>
          <a:xfrm>
            <a:off x="7476568" y="5356913"/>
            <a:ext cx="825817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u="sng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u="sng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3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sóc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anh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8 × 3 = 24 (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anh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8 + 24 = 32 (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r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 32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77AB45A6-D65A-BC1A-6F91-665290C6C82D}"/>
              </a:ext>
            </a:extLst>
          </p:cNvPr>
          <p:cNvSpPr txBox="1"/>
          <p:nvPr/>
        </p:nvSpPr>
        <p:spPr>
          <a:xfrm>
            <a:off x="3152470" y="5410200"/>
            <a:ext cx="1749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u="sng" dirty="0" err="1">
                <a:latin typeface="Arial" pitchFamily="34" charset="0"/>
                <a:cs typeface="Arial" pitchFamily="34" charset="0"/>
              </a:rPr>
              <a:t>Tóm</a:t>
            </a:r>
            <a:r>
              <a:rPr lang="en-US" sz="36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u="sng" dirty="0" err="1">
                <a:latin typeface="Arial" pitchFamily="34" charset="0"/>
                <a:cs typeface="Arial" pitchFamily="34" charset="0"/>
              </a:rPr>
              <a:t>tắt</a:t>
            </a:r>
            <a:endParaRPr lang="en-US" sz="36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FA06FE6A-E1F9-C7F5-1B68-0236E15FA040}"/>
              </a:ext>
            </a:extLst>
          </p:cNvPr>
          <p:cNvSpPr txBox="1"/>
          <p:nvPr/>
        </p:nvSpPr>
        <p:spPr>
          <a:xfrm>
            <a:off x="331792" y="6157132"/>
            <a:ext cx="7236055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Sóc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em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8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quả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thông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vi-VN" sz="3600" dirty="0">
                <a:latin typeface="Arial" pitchFamily="34" charset="0"/>
                <a:cs typeface="Arial" pitchFamily="34" charset="0"/>
              </a:rPr>
              <a:t> 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Sóc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anh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gấp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3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lần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quả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thông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sóc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em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Cả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2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anh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em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sóc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?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quả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thông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3A163417-FEAC-FB6D-8893-3305006560A9}"/>
              </a:ext>
            </a:extLst>
          </p:cNvPr>
          <p:cNvCxnSpPr>
            <a:cxnSpLocks/>
          </p:cNvCxnSpPr>
          <p:nvPr/>
        </p:nvCxnSpPr>
        <p:spPr>
          <a:xfrm>
            <a:off x="7453549" y="5345208"/>
            <a:ext cx="0" cy="3798792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4719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FBF75FBB-D39E-16EC-296F-89BBB756DA9E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xmlns="" id="{067808E9-C324-17BE-E5DD-060D4255DBB3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id="{383CEB56-0865-426D-80DD-AE708C8EA724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5D94AB06-FA66-C96B-16FD-91B3B3263380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xmlns="" id="{78744168-81FE-17B7-26FC-6533DA378FC3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Text Box 14">
            <a:extLst>
              <a:ext uri="{FF2B5EF4-FFF2-40B4-BE49-F238E27FC236}">
                <a16:creationId xmlns:a16="http://schemas.microsoft.com/office/drawing/2014/main" xmlns="" id="{895C517F-1E65-455D-0540-66F1398BD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9719" y="898134"/>
            <a:ext cx="94488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40: GIẢI BÀI TOÁN CÓ ĐẾN HAI BƯỚC TÍNH</a:t>
            </a:r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</a:rPr>
              <a:t> (T2)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DA8A3DCF-2FF2-3521-B58A-CCA6558FD5FD}"/>
              </a:ext>
            </a:extLst>
          </p:cNvPr>
          <p:cNvSpPr txBox="1"/>
          <p:nvPr/>
        </p:nvSpPr>
        <p:spPr>
          <a:xfrm>
            <a:off x="289719" y="1305649"/>
            <a:ext cx="1527254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4: </a:t>
            </a:r>
          </a:p>
          <a:p>
            <a:pPr algn="just"/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a) Xe ô tô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nhỏ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chở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7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xe ô tô to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chở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gấp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lần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xe ô tô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nhỏ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hai xe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chở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bao nhiêu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5857F2A1-F2FF-901A-D7D6-BA747CAF5FEC}"/>
              </a:ext>
            </a:extLst>
          </p:cNvPr>
          <p:cNvSpPr txBox="1"/>
          <p:nvPr/>
        </p:nvSpPr>
        <p:spPr>
          <a:xfrm>
            <a:off x="7724778" y="3446551"/>
            <a:ext cx="8262141" cy="4975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u="sng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vi-VN" sz="36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u="sng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vi-VN" sz="3600" u="sng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a) Xe ô tô to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chở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7 x 5 = 35 (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hai xe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chở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7 + 35 = 42 (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r">
              <a:lnSpc>
                <a:spcPct val="150000"/>
              </a:lnSpc>
            </a:pP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: 42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F4A0FA0C-3595-D433-8E94-6A8E67BA1743}"/>
              </a:ext>
            </a:extLst>
          </p:cNvPr>
          <p:cNvSpPr txBox="1"/>
          <p:nvPr/>
        </p:nvSpPr>
        <p:spPr>
          <a:xfrm>
            <a:off x="3152470" y="3505202"/>
            <a:ext cx="1749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u="sng" dirty="0" err="1">
                <a:latin typeface="Arial" pitchFamily="34" charset="0"/>
                <a:cs typeface="Arial" pitchFamily="34" charset="0"/>
              </a:rPr>
              <a:t>Tóm</a:t>
            </a:r>
            <a:r>
              <a:rPr lang="en-US" sz="36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u="sng" dirty="0" err="1">
                <a:latin typeface="Arial" pitchFamily="34" charset="0"/>
                <a:cs typeface="Arial" pitchFamily="34" charset="0"/>
              </a:rPr>
              <a:t>tắt</a:t>
            </a:r>
            <a:endParaRPr lang="en-US" sz="36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44EAA7BB-140A-5852-A03E-8A365FDE838B}"/>
              </a:ext>
            </a:extLst>
          </p:cNvPr>
          <p:cNvSpPr txBox="1"/>
          <p:nvPr/>
        </p:nvSpPr>
        <p:spPr>
          <a:xfrm>
            <a:off x="289718" y="4419600"/>
            <a:ext cx="7163829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Xe ô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tô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nhỏ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: 7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người</a:t>
            </a:r>
            <a:r>
              <a:rPr lang="vi-VN" sz="3600" dirty="0">
                <a:latin typeface="Arial" pitchFamily="34" charset="0"/>
                <a:cs typeface="Arial" pitchFamily="34" charset="0"/>
              </a:rPr>
              <a:t> 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Xe ô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tô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to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chở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gấp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5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lần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ô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tô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nhỏ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Cả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2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xe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?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người</a:t>
            </a:r>
            <a:r>
              <a:rPr lang="vi-VN" sz="3600" dirty="0">
                <a:latin typeface="Arial" pitchFamily="34" charset="0"/>
                <a:cs typeface="Arial" pitchFamily="34" charset="0"/>
              </a:rPr>
              <a:t>.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45C603D6-A47C-D2A3-57EA-00ED3B256CB5}"/>
              </a:ext>
            </a:extLst>
          </p:cNvPr>
          <p:cNvCxnSpPr/>
          <p:nvPr/>
        </p:nvCxnSpPr>
        <p:spPr>
          <a:xfrm>
            <a:off x="7453549" y="3505202"/>
            <a:ext cx="0" cy="4325033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188D08D3-8573-5910-EB2C-0E362D8F7253}"/>
              </a:ext>
            </a:extLst>
          </p:cNvPr>
          <p:cNvCxnSpPr>
            <a:cxnSpLocks/>
          </p:cNvCxnSpPr>
          <p:nvPr/>
        </p:nvCxnSpPr>
        <p:spPr>
          <a:xfrm>
            <a:off x="4480719" y="2438400"/>
            <a:ext cx="268803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92D82280-77D5-187B-283B-360DB2CB0908}"/>
              </a:ext>
            </a:extLst>
          </p:cNvPr>
          <p:cNvCxnSpPr>
            <a:cxnSpLocks/>
          </p:cNvCxnSpPr>
          <p:nvPr/>
        </p:nvCxnSpPr>
        <p:spPr>
          <a:xfrm>
            <a:off x="3718719" y="3048000"/>
            <a:ext cx="7543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xmlns="" id="{78CF7DE4-9578-C94F-D621-641FA21A0C91}"/>
              </a:ext>
            </a:extLst>
          </p:cNvPr>
          <p:cNvCxnSpPr>
            <a:cxnSpLocks/>
          </p:cNvCxnSpPr>
          <p:nvPr/>
        </p:nvCxnSpPr>
        <p:spPr>
          <a:xfrm>
            <a:off x="11491119" y="2460136"/>
            <a:ext cx="3886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C15A35D7-F77B-3E5D-88CE-908E7C88D428}"/>
              </a:ext>
            </a:extLst>
          </p:cNvPr>
          <p:cNvCxnSpPr>
            <a:cxnSpLocks/>
          </p:cNvCxnSpPr>
          <p:nvPr/>
        </p:nvCxnSpPr>
        <p:spPr>
          <a:xfrm>
            <a:off x="365919" y="2971800"/>
            <a:ext cx="2286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9925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FBF75FBB-D39E-16EC-296F-89BBB756DA9E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xmlns="" id="{067808E9-C324-17BE-E5DD-060D4255DBB3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id="{383CEB56-0865-426D-80DD-AE708C8EA724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5D94AB06-FA66-C96B-16FD-91B3B3263380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xmlns="" id="{78744168-81FE-17B7-26FC-6533DA378FC3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Text Box 14">
            <a:extLst>
              <a:ext uri="{FF2B5EF4-FFF2-40B4-BE49-F238E27FC236}">
                <a16:creationId xmlns:a16="http://schemas.microsoft.com/office/drawing/2014/main" xmlns="" id="{895C517F-1E65-455D-0540-66F1398BD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9719" y="898134"/>
            <a:ext cx="94488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40: GIẢI BÀI TOÁN CÓ ĐẾN HAI BƯỚC TÍNH</a:t>
            </a:r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</a:rPr>
              <a:t> (T2)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DA8A3DCF-2FF2-3521-B58A-CCA6558FD5FD}"/>
              </a:ext>
            </a:extLst>
          </p:cNvPr>
          <p:cNvSpPr txBox="1"/>
          <p:nvPr/>
        </p:nvSpPr>
        <p:spPr>
          <a:xfrm>
            <a:off x="289719" y="1305649"/>
            <a:ext cx="1527254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4:</a:t>
            </a:r>
          </a:p>
          <a:p>
            <a:pPr algn="just"/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Thịnh</a:t>
            </a:r>
            <a:r>
              <a:rPr lang="en-US" sz="36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nuôi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9 con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vịt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gấp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6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lần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vịt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Thịnh</a:t>
            </a:r>
            <a:r>
              <a:rPr lang="en-US" sz="36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nuôi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tất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bao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nhiêu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vịt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5857F2A1-F2FF-901A-D7D6-BA747CAF5FEC}"/>
              </a:ext>
            </a:extLst>
          </p:cNvPr>
          <p:cNvSpPr txBox="1"/>
          <p:nvPr/>
        </p:nvSpPr>
        <p:spPr>
          <a:xfrm>
            <a:off x="7453548" y="3429000"/>
            <a:ext cx="8491295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u="sng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vi-VN" sz="36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u="sng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vi-VN" sz="3600" u="sng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vi-VN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b) Nhà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Thịnh</a:t>
            </a:r>
            <a:r>
              <a:rPr lang="vi-VN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nuôi số con gà là:</a:t>
            </a:r>
          </a:p>
          <a:p>
            <a:pPr algn="ctr">
              <a:lnSpc>
                <a:spcPct val="150000"/>
              </a:lnSpc>
            </a:pP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9 x 6 = 54 (con)</a:t>
            </a:r>
          </a:p>
          <a:p>
            <a:pPr>
              <a:lnSpc>
                <a:spcPct val="150000"/>
              </a:lnSpc>
            </a:pP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Nhà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Thịnh</a:t>
            </a:r>
            <a:r>
              <a:rPr lang="vi-VN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nuôi tất cả số con gà và vịt là:</a:t>
            </a:r>
          </a:p>
          <a:p>
            <a:pPr algn="ctr">
              <a:lnSpc>
                <a:spcPct val="150000"/>
              </a:lnSpc>
            </a:pP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9 + 54 = 63 (con)</a:t>
            </a:r>
          </a:p>
          <a:p>
            <a:pPr algn="r">
              <a:lnSpc>
                <a:spcPct val="150000"/>
              </a:lnSpc>
            </a:pP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: 63 con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gà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vịt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460820B4-FE94-7106-35F6-3E6CB4928B78}"/>
              </a:ext>
            </a:extLst>
          </p:cNvPr>
          <p:cNvSpPr txBox="1"/>
          <p:nvPr/>
        </p:nvSpPr>
        <p:spPr>
          <a:xfrm>
            <a:off x="3152470" y="3429000"/>
            <a:ext cx="1749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u="sng" dirty="0" err="1">
                <a:latin typeface="Arial" pitchFamily="34" charset="0"/>
                <a:cs typeface="Arial" pitchFamily="34" charset="0"/>
              </a:rPr>
              <a:t>Tóm</a:t>
            </a:r>
            <a:r>
              <a:rPr lang="en-US" sz="36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u="sng" dirty="0" err="1">
                <a:latin typeface="Arial" pitchFamily="34" charset="0"/>
                <a:cs typeface="Arial" pitchFamily="34" charset="0"/>
              </a:rPr>
              <a:t>tắt</a:t>
            </a:r>
            <a:endParaRPr lang="en-US" sz="36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1AFD00BD-53D8-EF0B-3016-8FF3D7AAEC1D}"/>
              </a:ext>
            </a:extLst>
          </p:cNvPr>
          <p:cNvSpPr txBox="1"/>
          <p:nvPr/>
        </p:nvSpPr>
        <p:spPr>
          <a:xfrm>
            <a:off x="331792" y="4444356"/>
            <a:ext cx="670559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Vịt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9 con</a:t>
            </a:r>
            <a:r>
              <a:rPr lang="vi-VN" sz="3600" dirty="0">
                <a:latin typeface="Arial" pitchFamily="34" charset="0"/>
                <a:cs typeface="Arial" pitchFamily="34" charset="0"/>
              </a:rPr>
              <a:t> 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Gà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gấp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6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lần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vịt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Tất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cả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? Con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gà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vịt</a:t>
            </a:r>
            <a:r>
              <a:rPr lang="vi-VN" sz="3600" dirty="0">
                <a:latin typeface="Arial" pitchFamily="34" charset="0"/>
                <a:cs typeface="Arial" pitchFamily="34" charset="0"/>
              </a:rPr>
              <a:t>.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0C7C9A50-B4DE-059E-7748-5A125C1431A4}"/>
              </a:ext>
            </a:extLst>
          </p:cNvPr>
          <p:cNvCxnSpPr>
            <a:cxnSpLocks/>
          </p:cNvCxnSpPr>
          <p:nvPr/>
        </p:nvCxnSpPr>
        <p:spPr>
          <a:xfrm>
            <a:off x="6458925" y="4075331"/>
            <a:ext cx="0" cy="3982135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02442D7A-D233-C630-B90B-8D1E6D1EA840}"/>
              </a:ext>
            </a:extLst>
          </p:cNvPr>
          <p:cNvCxnSpPr>
            <a:cxnSpLocks/>
          </p:cNvCxnSpPr>
          <p:nvPr/>
        </p:nvCxnSpPr>
        <p:spPr>
          <a:xfrm>
            <a:off x="3152470" y="2441086"/>
            <a:ext cx="268803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34F35566-C7B5-6383-A009-8A946BA6DE89}"/>
              </a:ext>
            </a:extLst>
          </p:cNvPr>
          <p:cNvCxnSpPr>
            <a:cxnSpLocks/>
          </p:cNvCxnSpPr>
          <p:nvPr/>
        </p:nvCxnSpPr>
        <p:spPr>
          <a:xfrm>
            <a:off x="365919" y="2971800"/>
            <a:ext cx="570602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F077D47C-CDBF-FD59-9FDA-486B22A7D5C2}"/>
              </a:ext>
            </a:extLst>
          </p:cNvPr>
          <p:cNvCxnSpPr>
            <a:cxnSpLocks/>
          </p:cNvCxnSpPr>
          <p:nvPr/>
        </p:nvCxnSpPr>
        <p:spPr>
          <a:xfrm>
            <a:off x="6454956" y="2441086"/>
            <a:ext cx="3886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xmlns="" id="{A10CC759-86B6-B224-92EE-1D0DBB2D782D}"/>
              </a:ext>
            </a:extLst>
          </p:cNvPr>
          <p:cNvCxnSpPr>
            <a:cxnSpLocks/>
          </p:cNvCxnSpPr>
          <p:nvPr/>
        </p:nvCxnSpPr>
        <p:spPr>
          <a:xfrm>
            <a:off x="11643519" y="2438400"/>
            <a:ext cx="3657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408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C48D8C4B-E99D-A91A-E817-5582AAD50AA8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xmlns="" id="{2CC1A3B0-5EF8-1227-2460-2578625654A7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id="{607FE324-CF4F-A21E-35C9-E3EEC264C373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46AADB8A-4BD9-0924-0DFD-3AB478140A89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xmlns="" id="{602EB7E8-1BB7-1AFD-7099-A828DD175410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 Box 14">
            <a:extLst>
              <a:ext uri="{FF2B5EF4-FFF2-40B4-BE49-F238E27FC236}">
                <a16:creationId xmlns:a16="http://schemas.microsoft.com/office/drawing/2014/main" xmlns="" id="{B01F4442-AA68-B10D-96A5-7DCE05F1C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9719" y="898134"/>
            <a:ext cx="94488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40: GIẢI BÀI TOÁN CÓ ĐẾN HAI BƯỚC TÍNH</a:t>
            </a:r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</a:rPr>
              <a:t> (T2)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5CC6A32-2C19-30F3-D450-11D37E31893B}"/>
              </a:ext>
            </a:extLst>
          </p:cNvPr>
          <p:cNvSpPr txBox="1"/>
          <p:nvPr/>
        </p:nvSpPr>
        <p:spPr>
          <a:xfrm>
            <a:off x="7453549" y="3289216"/>
            <a:ext cx="8784989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vi-VN" sz="3600" b="0" i="0" u="sng" dirty="0" err="1">
                <a:solidFill>
                  <a:srgbClr val="000000"/>
                </a:solidFill>
                <a:effectLst/>
                <a:latin typeface="+mj-lt"/>
                <a:cs typeface="Arial" panose="020B0604020202020204" pitchFamily="34" charset="0"/>
              </a:rPr>
              <a:t>Bài</a:t>
            </a:r>
            <a:r>
              <a:rPr lang="vi-VN" sz="3600" b="0" i="0" u="sng" dirty="0">
                <a:solidFill>
                  <a:srgbClr val="000000"/>
                </a:solidFill>
                <a:effectLst/>
                <a:latin typeface="+mj-lt"/>
                <a:cs typeface="Arial" panose="020B0604020202020204" pitchFamily="34" charset="0"/>
              </a:rPr>
              <a:t> </a:t>
            </a:r>
            <a:r>
              <a:rPr lang="vi-VN" sz="3600" b="0" i="0" u="sng" dirty="0" err="1">
                <a:solidFill>
                  <a:srgbClr val="000000"/>
                </a:solidFill>
                <a:effectLst/>
                <a:latin typeface="+mj-lt"/>
                <a:cs typeface="Arial" panose="020B0604020202020204" pitchFamily="34" charset="0"/>
              </a:rPr>
              <a:t>giải</a:t>
            </a:r>
            <a:endParaRPr lang="en-US" sz="3600" b="0" i="0" u="sng" dirty="0">
              <a:solidFill>
                <a:srgbClr val="000000"/>
              </a:solidFill>
              <a:effectLst/>
              <a:latin typeface="+mj-lt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3600" dirty="0" err="1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Số</a:t>
            </a:r>
            <a:r>
              <a:rPr lang="en-US" sz="3600" dirty="0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bạn</a:t>
            </a:r>
            <a:r>
              <a:rPr lang="en-US" sz="3600" dirty="0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tham</a:t>
            </a:r>
            <a:r>
              <a:rPr lang="en-US" sz="3600" dirty="0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gia</a:t>
            </a:r>
            <a:r>
              <a:rPr lang="en-US" sz="3600" dirty="0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chơi</a:t>
            </a:r>
            <a:r>
              <a:rPr lang="en-US" sz="3600" dirty="0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của</a:t>
            </a:r>
            <a:r>
              <a:rPr lang="en-US" sz="3600" dirty="0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hai</a:t>
            </a:r>
            <a:r>
              <a:rPr lang="en-US" sz="3600" dirty="0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lớp</a:t>
            </a:r>
            <a:r>
              <a:rPr lang="en-US" sz="3600" dirty="0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vi-VN" sz="3600" dirty="0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vi-VN" sz="36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là:</a:t>
            </a:r>
          </a:p>
          <a:p>
            <a:pPr algn="ctr">
              <a:lnSpc>
                <a:spcPct val="150000"/>
              </a:lnSpc>
            </a:pPr>
            <a:r>
              <a:rPr lang="vi-VN" sz="36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25 + 23 = 48 (</a:t>
            </a:r>
            <a:r>
              <a:rPr lang="vi-VN" sz="3600" dirty="0" err="1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bạn</a:t>
            </a:r>
            <a:r>
              <a:rPr lang="vi-VN" sz="36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nl-NL" sz="3600" i="1" dirty="0">
                <a:latin typeface="+mj-lt"/>
              </a:rPr>
              <a:t>Số bạn tham gia chơi của mỗi đội là</a:t>
            </a:r>
            <a:r>
              <a:rPr lang="vi-VN" sz="3600" dirty="0" smtClean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:</a:t>
            </a:r>
            <a:endParaRPr lang="vi-VN" sz="3600" dirty="0">
              <a:solidFill>
                <a:srgbClr val="000000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vi-VN" sz="36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48 : 4 = 12 (</a:t>
            </a:r>
            <a:r>
              <a:rPr lang="vi-VN" sz="3600" dirty="0" err="1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bạn</a:t>
            </a:r>
            <a:r>
              <a:rPr lang="vi-VN" sz="36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)</a:t>
            </a:r>
          </a:p>
          <a:p>
            <a:pPr algn="r">
              <a:lnSpc>
                <a:spcPct val="150000"/>
              </a:lnSpc>
            </a:pPr>
            <a:r>
              <a:rPr lang="vi-VN" sz="3600" dirty="0" err="1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Đáp</a:t>
            </a:r>
            <a:r>
              <a:rPr lang="vi-VN" sz="36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vi-VN" sz="3600" dirty="0" err="1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số</a:t>
            </a:r>
            <a:r>
              <a:rPr lang="vi-VN" sz="36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: 12 </a:t>
            </a:r>
            <a:r>
              <a:rPr lang="vi-VN" sz="3600" dirty="0" err="1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bạn</a:t>
            </a:r>
            <a:endParaRPr lang="vi-VN" sz="3600" b="0" i="0" u="sng" dirty="0">
              <a:solidFill>
                <a:srgbClr val="000000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EE8D0801-CF01-0AD3-711D-2FE5C3E09D3E}"/>
              </a:ext>
            </a:extLst>
          </p:cNvPr>
          <p:cNvSpPr txBox="1"/>
          <p:nvPr/>
        </p:nvSpPr>
        <p:spPr>
          <a:xfrm>
            <a:off x="1973493" y="3658287"/>
            <a:ext cx="1749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u="sng" dirty="0" err="1">
                <a:latin typeface="Arial" pitchFamily="34" charset="0"/>
                <a:cs typeface="Arial" pitchFamily="34" charset="0"/>
              </a:rPr>
              <a:t>Tóm</a:t>
            </a:r>
            <a:r>
              <a:rPr lang="en-US" sz="36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u="sng" dirty="0" err="1">
                <a:latin typeface="Arial" pitchFamily="34" charset="0"/>
                <a:cs typeface="Arial" pitchFamily="34" charset="0"/>
              </a:rPr>
              <a:t>tắt</a:t>
            </a:r>
            <a:endParaRPr lang="en-US" sz="36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944A0E4B-042A-D878-A868-D47F8BA82CA8}"/>
              </a:ext>
            </a:extLst>
          </p:cNvPr>
          <p:cNvSpPr txBox="1"/>
          <p:nvPr/>
        </p:nvSpPr>
        <p:spPr>
          <a:xfrm>
            <a:off x="365923" y="4419600"/>
            <a:ext cx="670559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- 3A: 25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bạn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- 3B: 23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bạn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Chia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đều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4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đội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Mỗi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đội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?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bạn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5531011C-7812-ACB6-EC00-3BAA955FB654}"/>
              </a:ext>
            </a:extLst>
          </p:cNvPr>
          <p:cNvCxnSpPr/>
          <p:nvPr/>
        </p:nvCxnSpPr>
        <p:spPr>
          <a:xfrm>
            <a:off x="5852319" y="3658287"/>
            <a:ext cx="0" cy="4325033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D23255E3-4761-D0AB-CA0D-D2C8376F7B14}"/>
              </a:ext>
            </a:extLst>
          </p:cNvPr>
          <p:cNvCxnSpPr>
            <a:cxnSpLocks/>
          </p:cNvCxnSpPr>
          <p:nvPr/>
        </p:nvCxnSpPr>
        <p:spPr>
          <a:xfrm>
            <a:off x="10729119" y="2716291"/>
            <a:ext cx="268803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9DD3970E-E4D3-B87A-4A26-F7D6A4B87E8E}"/>
              </a:ext>
            </a:extLst>
          </p:cNvPr>
          <p:cNvCxnSpPr>
            <a:cxnSpLocks/>
          </p:cNvCxnSpPr>
          <p:nvPr/>
        </p:nvCxnSpPr>
        <p:spPr>
          <a:xfrm>
            <a:off x="1664868" y="2716291"/>
            <a:ext cx="2362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xmlns="" id="{5E75C732-0617-5C31-FAC2-02F7F57E0DA7}"/>
              </a:ext>
            </a:extLst>
          </p:cNvPr>
          <p:cNvCxnSpPr>
            <a:cxnSpLocks/>
          </p:cNvCxnSpPr>
          <p:nvPr/>
        </p:nvCxnSpPr>
        <p:spPr>
          <a:xfrm>
            <a:off x="674272" y="3276600"/>
            <a:ext cx="335279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8A5F6187-5B7D-2C65-1AF1-A9BECC61F473}"/>
              </a:ext>
            </a:extLst>
          </p:cNvPr>
          <p:cNvCxnSpPr>
            <a:cxnSpLocks/>
          </p:cNvCxnSpPr>
          <p:nvPr/>
        </p:nvCxnSpPr>
        <p:spPr>
          <a:xfrm>
            <a:off x="14310519" y="2792491"/>
            <a:ext cx="158511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444EEAFF-D7EF-B55D-D4EC-96C1A4DB2AC1}"/>
              </a:ext>
            </a:extLst>
          </p:cNvPr>
          <p:cNvSpPr txBox="1"/>
          <p:nvPr/>
        </p:nvSpPr>
        <p:spPr>
          <a:xfrm>
            <a:off x="316714" y="1600200"/>
            <a:ext cx="1554479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5: Hai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3A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3B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tham gia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trò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chơi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kéo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co,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3A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25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3B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23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tham gia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chia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đều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đội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đội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bao nhiêu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A7DBAA91-BE91-B51B-8698-76962F5C41F4}"/>
              </a:ext>
            </a:extLst>
          </p:cNvPr>
          <p:cNvCxnSpPr>
            <a:cxnSpLocks/>
          </p:cNvCxnSpPr>
          <p:nvPr/>
        </p:nvCxnSpPr>
        <p:spPr>
          <a:xfrm>
            <a:off x="14077355" y="2182891"/>
            <a:ext cx="167639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2138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FBF75FBB-D39E-16EC-296F-89BBB756DA9E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xmlns="" id="{067808E9-C324-17BE-E5DD-060D4255DBB3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id="{383CEB56-0865-426D-80DD-AE708C8EA724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5D94AB06-FA66-C96B-16FD-91B3B3263380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xmlns="" id="{78744168-81FE-17B7-26FC-6533DA378FC3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Text Box 14">
            <a:extLst>
              <a:ext uri="{FF2B5EF4-FFF2-40B4-BE49-F238E27FC236}">
                <a16:creationId xmlns:a16="http://schemas.microsoft.com/office/drawing/2014/main" xmlns="" id="{895C517F-1E65-455D-0540-66F1398BD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9719" y="898134"/>
            <a:ext cx="94488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40: GIẢI BÀI TOÁN CÓ ĐẾN HAI BƯỚC TÍNH</a:t>
            </a:r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</a:rPr>
              <a:t> (T2)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855F44AF-192C-1BE7-2384-54A630CA0AFE}"/>
              </a:ext>
            </a:extLst>
          </p:cNvPr>
          <p:cNvSpPr txBox="1"/>
          <p:nvPr/>
        </p:nvSpPr>
        <p:spPr>
          <a:xfrm>
            <a:off x="343401" y="1512168"/>
            <a:ext cx="1575882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6: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đoàn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tàu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chạy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tuyến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Hà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Lào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Cai,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ga Yên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Bái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58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khách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xuống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tàu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27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khách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lên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tàu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Tàu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tục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chạy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ga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Lào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Cai,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này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tất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91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khách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trên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tàu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khi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tàu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dừng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ga Yên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Bái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trên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tàu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bao nhiêu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khách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45E139E6-1196-DF0B-8C20-1BD5D224F89F}"/>
              </a:ext>
            </a:extLst>
          </p:cNvPr>
          <p:cNvSpPr txBox="1"/>
          <p:nvPr/>
        </p:nvSpPr>
        <p:spPr>
          <a:xfrm>
            <a:off x="6995319" y="4169665"/>
            <a:ext cx="8691799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u="sng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vi-VN" sz="3600" i="0" u="sng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u="sng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vi-VN" sz="3600" i="0" u="sng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nl-NL" sz="3600" i="1" dirty="0">
                <a:latin typeface="Times New Roman" pitchFamily="18" charset="0"/>
                <a:cs typeface="Times New Roman" pitchFamily="18" charset="0"/>
              </a:rPr>
              <a:t>Khi về đến Lào Cai, số khách cũ còn ngồi trên tàu là: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nl-NL" sz="3600" i="1" dirty="0">
                <a:latin typeface="Times New Roman" pitchFamily="18" charset="0"/>
                <a:cs typeface="Times New Roman" pitchFamily="18" charset="0"/>
              </a:rPr>
              <a:t>91 – 27 = 64 (hành khách)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nl-NL" sz="3600" i="1" dirty="0">
                <a:latin typeface="Times New Roman" pitchFamily="18" charset="0"/>
                <a:cs typeface="Times New Roman" pitchFamily="18" charset="0"/>
              </a:rPr>
              <a:t>Trước khi tàu dừng tại ga Yên Bái, số hành khách có trên tàu là: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nl-NL" sz="3600" i="1" dirty="0">
                <a:latin typeface="Times New Roman" pitchFamily="18" charset="0"/>
                <a:cs typeface="Times New Roman" pitchFamily="18" charset="0"/>
              </a:rPr>
              <a:t>64 + 58 = 122 (hành khách)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nl-NL" sz="3600" i="1" dirty="0">
                <a:latin typeface="Times New Roman" pitchFamily="18" charset="0"/>
                <a:cs typeface="Times New Roman" pitchFamily="18" charset="0"/>
              </a:rPr>
              <a:t>Đáp số: 122 hành khách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354E3AC6-1872-9D5E-F6DA-59CF24CA0186}"/>
              </a:ext>
            </a:extLst>
          </p:cNvPr>
          <p:cNvCxnSpPr>
            <a:cxnSpLocks/>
          </p:cNvCxnSpPr>
          <p:nvPr/>
        </p:nvCxnSpPr>
        <p:spPr>
          <a:xfrm>
            <a:off x="12204502" y="2057400"/>
            <a:ext cx="268803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2DE048B0-EF74-AFD1-53C2-4E26BF209B63}"/>
              </a:ext>
            </a:extLst>
          </p:cNvPr>
          <p:cNvCxnSpPr>
            <a:cxnSpLocks/>
          </p:cNvCxnSpPr>
          <p:nvPr/>
        </p:nvCxnSpPr>
        <p:spPr>
          <a:xfrm>
            <a:off x="343401" y="2667000"/>
            <a:ext cx="741391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B1FCA33B-B655-DCA1-7B76-350054EC4131}"/>
              </a:ext>
            </a:extLst>
          </p:cNvPr>
          <p:cNvCxnSpPr>
            <a:cxnSpLocks/>
          </p:cNvCxnSpPr>
          <p:nvPr/>
        </p:nvCxnSpPr>
        <p:spPr>
          <a:xfrm>
            <a:off x="3185319" y="3200400"/>
            <a:ext cx="3581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xmlns="" id="{325045AE-5DB3-9BA5-0BCE-8C5EA405DD27}"/>
              </a:ext>
            </a:extLst>
          </p:cNvPr>
          <p:cNvCxnSpPr>
            <a:cxnSpLocks/>
          </p:cNvCxnSpPr>
          <p:nvPr/>
        </p:nvCxnSpPr>
        <p:spPr>
          <a:xfrm>
            <a:off x="7985919" y="3200400"/>
            <a:ext cx="6781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FE97344D-5698-DBF2-0CC8-C282361483BE}"/>
              </a:ext>
            </a:extLst>
          </p:cNvPr>
          <p:cNvCxnSpPr>
            <a:cxnSpLocks/>
          </p:cNvCxnSpPr>
          <p:nvPr/>
        </p:nvCxnSpPr>
        <p:spPr>
          <a:xfrm>
            <a:off x="343401" y="3820492"/>
            <a:ext cx="581371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89D909FC-FCDA-1D83-DA07-E1F61AF0C1CD}"/>
              </a:ext>
            </a:extLst>
          </p:cNvPr>
          <p:cNvSpPr txBox="1"/>
          <p:nvPr/>
        </p:nvSpPr>
        <p:spPr>
          <a:xfrm>
            <a:off x="1973493" y="4209367"/>
            <a:ext cx="1749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u="sng" dirty="0" err="1">
                <a:latin typeface="Arial" pitchFamily="34" charset="0"/>
                <a:cs typeface="Arial" pitchFamily="34" charset="0"/>
              </a:rPr>
              <a:t>Tóm</a:t>
            </a:r>
            <a:r>
              <a:rPr lang="en-US" sz="36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u="sng" dirty="0" err="1">
                <a:latin typeface="Arial" pitchFamily="34" charset="0"/>
                <a:cs typeface="Arial" pitchFamily="34" charset="0"/>
              </a:rPr>
              <a:t>tắt</a:t>
            </a:r>
            <a:endParaRPr lang="en-US" sz="36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F7445975-16B9-665F-BFB1-7ED6828E7C1A}"/>
              </a:ext>
            </a:extLst>
          </p:cNvPr>
          <p:cNvSpPr txBox="1"/>
          <p:nvPr/>
        </p:nvSpPr>
        <p:spPr>
          <a:xfrm>
            <a:off x="365923" y="4970680"/>
            <a:ext cx="670559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Ga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Yên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Bái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58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khách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xuống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tàu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, 27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khách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lên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tàu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Ga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Lào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Cai: 91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khách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trên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tàu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 err="1">
                <a:latin typeface="Arial" pitchFamily="34" charset="0"/>
                <a:cs typeface="Arial" pitchFamily="34" charset="0"/>
              </a:rPr>
              <a:t>Trước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khi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dừng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ga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Yên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Bái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trên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tàu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?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khách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2A12BF4F-C2A9-BD40-BB71-D0A4FA97A83C}"/>
              </a:ext>
            </a:extLst>
          </p:cNvPr>
          <p:cNvCxnSpPr/>
          <p:nvPr/>
        </p:nvCxnSpPr>
        <p:spPr>
          <a:xfrm>
            <a:off x="6995319" y="4368947"/>
            <a:ext cx="0" cy="4325033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7697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4504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1572</TotalTime>
  <Words>815</Words>
  <Application>Microsoft Office PowerPoint</Application>
  <PresentationFormat>Custom</PresentationFormat>
  <Paragraphs>87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DELL</cp:lastModifiedBy>
  <cp:revision>224</cp:revision>
  <dcterms:created xsi:type="dcterms:W3CDTF">2022-07-10T01:37:20Z</dcterms:created>
  <dcterms:modified xsi:type="dcterms:W3CDTF">2023-11-26T07:13:55Z</dcterms:modified>
</cp:coreProperties>
</file>