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2" r:id="rId2"/>
  </p:sldMasterIdLst>
  <p:notesMasterIdLst>
    <p:notesMasterId r:id="rId26"/>
  </p:notesMasterIdLst>
  <p:sldIdLst>
    <p:sldId id="294" r:id="rId3"/>
    <p:sldId id="257" r:id="rId4"/>
    <p:sldId id="258" r:id="rId5"/>
    <p:sldId id="290" r:id="rId6"/>
    <p:sldId id="313" r:id="rId7"/>
    <p:sldId id="332" r:id="rId8"/>
    <p:sldId id="283" r:id="rId9"/>
    <p:sldId id="3160" r:id="rId10"/>
    <p:sldId id="3161" r:id="rId11"/>
    <p:sldId id="333" r:id="rId12"/>
    <p:sldId id="286" r:id="rId13"/>
    <p:sldId id="334" r:id="rId14"/>
    <p:sldId id="3162" r:id="rId15"/>
    <p:sldId id="335" r:id="rId16"/>
    <p:sldId id="336" r:id="rId17"/>
    <p:sldId id="291" r:id="rId18"/>
    <p:sldId id="262" r:id="rId19"/>
    <p:sldId id="292" r:id="rId20"/>
    <p:sldId id="3163" r:id="rId21"/>
    <p:sldId id="277" r:id="rId22"/>
    <p:sldId id="276" r:id="rId23"/>
    <p:sldId id="293" r:id="rId24"/>
    <p:sldId id="3164" r:id="rId25"/>
  </p:sldIdLst>
  <p:sldSz cx="12192000" cy="6858000"/>
  <p:notesSz cx="6858000" cy="9144000"/>
  <p:embeddedFontLst>
    <p:embeddedFont>
      <p:font typeface="Josefin Sans SemiBold" pitchFamily="2" charset="0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/>
    <p:restoredTop sz="94660"/>
  </p:normalViewPr>
  <p:slideViewPr>
    <p:cSldViewPr snapToGrid="0">
      <p:cViewPr>
        <p:scale>
          <a:sx n="66" d="100"/>
          <a:sy n="66" d="100"/>
        </p:scale>
        <p:origin x="32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4717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E24450B-48A1-4EA9-BC69-F5FA574CC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0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HS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Sau 1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4A2CC9-6214-4A4F-A7F2-C474977A49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, HS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,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đỡ</a:t>
            </a:r>
            <a:r>
              <a:rPr lang="en-US" dirty="0"/>
              <a:t> HS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r>
              <a:rPr lang="en-US" dirty="0"/>
              <a:t>Sau 1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qua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4A2CC9-6214-4A4F-A7F2-C474977A49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5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20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E24450B-48A1-4EA9-BC69-F5FA574CC8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5 ĐIỀU BÁC HỒ DẠY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4A2CC9-6214-4A4F-A7F2-C474977A49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1F72C6F-5AAE-657E-B122-097ADA93F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8F6AC22D-E8CD-0968-F3A7-A54358C65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160E2C3A-3B9E-8EB0-81AD-017B8850B0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19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50E801B-5EE4-8F86-A15E-62C023E4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0E78CEF7-EF5B-987A-CFC2-8E341DE36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D87A8B58-927A-9A16-FDAA-FEBFE9903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842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50E801B-5EE4-8F86-A15E-62C023E4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>
            <a:extLst>
              <a:ext uri="{FF2B5EF4-FFF2-40B4-BE49-F238E27FC236}">
                <a16:creationId xmlns:a16="http://schemas.microsoft.com/office/drawing/2014/main" id="{0E78CEF7-EF5B-987A-CFC2-8E341DE36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>
            <a:extLst>
              <a:ext uri="{FF2B5EF4-FFF2-40B4-BE49-F238E27FC236}">
                <a16:creationId xmlns:a16="http://schemas.microsoft.com/office/drawing/2014/main" id="{D87A8B58-927A-9A16-FDAA-FEBFE9903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68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2902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4675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0494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5052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3673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66695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2114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5007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40144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00375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3008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3691BD-0CD3-ECE6-CA8B-8C4A8F0E16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10AC37C-D1A4-DF38-F482-C24CA481F18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068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.png"/><Relationship Id="rId18" Type="http://schemas.microsoft.com/office/2007/relationships/hdphoto" Target="../media/hdphoto5.wdp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notesSlide" Target="../notesSlides/notesSlide1.xml"/><Relationship Id="rId12" Type="http://schemas.microsoft.com/office/2007/relationships/hdphoto" Target="../media/hdphoto2.wdp"/><Relationship Id="rId17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5" Type="http://schemas.openxmlformats.org/officeDocument/2006/relationships/image" Target="../media/image5.png"/><Relationship Id="rId10" Type="http://schemas.microsoft.com/office/2007/relationships/hdphoto" Target="../media/hdphoto1.wdp"/><Relationship Id="rId19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2.png"/><Relationship Id="rId14" Type="http://schemas.microsoft.com/office/2007/relationships/hdphoto" Target="../media/hdphoto3.wdp"/><Relationship Id="rId2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2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4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43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video" Target="../media/media1.mp4"/><Relationship Id="rId7" Type="http://schemas.openxmlformats.org/officeDocument/2006/relationships/image" Target="../media/image26.png"/><Relationship Id="rId2" Type="http://schemas.microsoft.com/office/2007/relationships/media" Target="../media/media1.mp4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BA051-A6E2-4D6F-883B-F0252C6F59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91218" y="33876"/>
            <a:ext cx="6912405" cy="748923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43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UBND HUYỆN THỦ THỪA</a:t>
            </a:r>
            <a:endParaRPr lang="en-US" sz="4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F71E54-6181-4B3F-9502-99F1BBA770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88283" y="964240"/>
            <a:ext cx="6922084" cy="584773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TIỂU HỌC BÌNH THẠNH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792D8F-00C6-4CAD-AAE8-46B86F3B9AE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5169" y="3958040"/>
            <a:ext cx="5152368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vi-V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Tin học -</a:t>
            </a:r>
            <a:r>
              <a:rPr lang="vi-VN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</a:t>
            </a:r>
            <a:r>
              <a:rPr lang="en-US" sz="3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5/1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DC3C7D-1E8F-4740-A4A3-DCE1742243C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67161" y="5192827"/>
            <a:ext cx="6841934" cy="64632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viên</a:t>
            </a:r>
            <a:r>
              <a:rPr lang="vi-VN" sz="36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Võ Thị Thuỳ Trang</a:t>
            </a:r>
            <a:endParaRPr lang="en-US" sz="3600" b="1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DF828E-EF59-4780-B91E-F2D152208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85353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2A5E56-BF8D-4EFB-BBDC-AE9AD5A49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56" y="0"/>
            <a:ext cx="1211944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1E0B0-95E6-4262-9911-AC10CA923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8" b="89831" l="7093" r="90000">
                        <a14:foregroundMark x1="20000" y1="73517" x2="18488" y2="70975"/>
                        <a14:foregroundMark x1="17442" y1="62924" x2="14884" y2="63559"/>
                        <a14:foregroundMark x1="10000" y1="67585" x2="709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766" flipH="1">
            <a:off x="-313052" y="4683215"/>
            <a:ext cx="2917227" cy="27243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6AD1A1-9176-4E96-97A7-5B53C9212B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90000" l="10000" r="90000">
                        <a14:foregroundMark x1="8140" y1="6615" x2="47442" y2="11692"/>
                        <a14:foregroundMark x1="47442" y1="11692" x2="53605" y2="10154"/>
                        <a14:foregroundMark x1="53605" y1="10154" x2="62442" y2="4000"/>
                        <a14:foregroundMark x1="67907" y1="35846" x2="78488" y2="50000"/>
                        <a14:foregroundMark x1="71047" y1="27385" x2="77674" y2="36615"/>
                        <a14:foregroundMark x1="15814" y1="42462" x2="15814" y2="42462"/>
                        <a14:foregroundMark x1="42326" y1="48308" x2="41860" y2="48308"/>
                        <a14:foregroundMark x1="44651" y1="54000" x2="44651" y2="54000"/>
                        <a14:foregroundMark x1="53953" y1="85846" x2="53488" y2="85077"/>
                        <a14:foregroundMark x1="11860" y1="52923" x2="11860" y2="52923"/>
                        <a14:foregroundMark x1="80349" y1="53385" x2="80349" y2="5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76" y="-71438"/>
            <a:ext cx="2469672" cy="2930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E3424D-46EC-4F41-B19F-45360C41C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00" b="90000" l="10000" r="90000">
                        <a14:foregroundMark x1="8140" y1="6615" x2="47442" y2="11692"/>
                        <a14:foregroundMark x1="47442" y1="11692" x2="53605" y2="10154"/>
                        <a14:foregroundMark x1="53605" y1="10154" x2="62442" y2="4000"/>
                        <a14:foregroundMark x1="67907" y1="35846" x2="78488" y2="50000"/>
                        <a14:foregroundMark x1="71047" y1="27385" x2="77674" y2="36615"/>
                        <a14:foregroundMark x1="15814" y1="42462" x2="15814" y2="42462"/>
                        <a14:foregroundMark x1="42326" y1="48308" x2="41860" y2="48308"/>
                        <a14:foregroundMark x1="44651" y1="54000" x2="44651" y2="54000"/>
                        <a14:foregroundMark x1="53953" y1="85846" x2="53488" y2="85077"/>
                        <a14:foregroundMark x1="11860" y1="52923" x2="11860" y2="52923"/>
                        <a14:foregroundMark x1="80349" y1="53385" x2="80349" y2="5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8250" y="-71436"/>
            <a:ext cx="2473613" cy="2930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BBCBA8-79C5-436A-A5D1-C73B36DED7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27" b="97959" l="10000" r="91154">
                        <a14:foregroundMark x1="23846" y1="11735" x2="13077" y2="9694"/>
                        <a14:foregroundMark x1="55000" y1="9694" x2="50769" y2="6250"/>
                        <a14:foregroundMark x1="81923" y1="23852" x2="81923" y2="23852"/>
                        <a14:foregroundMark x1="70000" y1="23342" x2="70000" y2="23342"/>
                        <a14:foregroundMark x1="72308" y1="16454" x2="72308" y2="16582"/>
                        <a14:foregroundMark x1="71154" y1="36097" x2="71154" y2="36097"/>
                        <a14:foregroundMark x1="83077" y1="60587" x2="83077" y2="60587"/>
                        <a14:foregroundMark x1="83077" y1="82015" x2="83077" y2="82015"/>
                        <a14:foregroundMark x1="60385" y1="51913" x2="60385" y2="51913"/>
                        <a14:foregroundMark x1="68077" y1="55357" x2="68077" y2="55357"/>
                        <a14:foregroundMark x1="77308" y1="91709" x2="77308" y2="91709"/>
                        <a14:foregroundMark x1="62308" y1="97066" x2="62308" y2="97066"/>
                        <a14:foregroundMark x1="80769" y1="74617" x2="80769" y2="74617"/>
                        <a14:foregroundMark x1="76923" y1="78827" x2="76923" y2="78827"/>
                        <a14:foregroundMark x1="66538" y1="74617" x2="66538" y2="74617"/>
                        <a14:foregroundMark x1="91538" y1="62117" x2="91538" y2="62117"/>
                        <a14:foregroundMark x1="81923" y1="51913" x2="81923" y2="51913"/>
                        <a14:foregroundMark x1="53846" y1="39541" x2="53846" y2="39541"/>
                        <a14:foregroundMark x1="54615" y1="37755" x2="54615" y2="37755"/>
                        <a14:foregroundMark x1="56538" y1="31250" x2="56538" y2="31250"/>
                        <a14:foregroundMark x1="78846" y1="29592" x2="78846" y2="29592"/>
                        <a14:foregroundMark x1="80000" y1="30230" x2="80000" y2="30230"/>
                        <a14:foregroundMark x1="70000" y1="30867" x2="70000" y2="30867"/>
                        <a14:foregroundMark x1="40385" y1="3954" x2="40385" y2="3954"/>
                        <a14:foregroundMark x1="10385" y1="8163" x2="10385" y2="8163"/>
                        <a14:foregroundMark x1="78846" y1="70408" x2="78846" y2="70408"/>
                        <a14:foregroundMark x1="74231" y1="69133" x2="74231" y2="69133"/>
                        <a14:foregroundMark x1="84615" y1="82270" x2="84615" y2="82270"/>
                        <a14:foregroundMark x1="38462" y1="88393" x2="38462" y2="88393"/>
                        <a14:foregroundMark x1="32692" y1="89031" x2="34615" y2="89158"/>
                        <a14:foregroundMark x1="64231" y1="97959" x2="64231" y2="97959"/>
                        <a14:foregroundMark x1="65385" y1="91709" x2="65385" y2="91709"/>
                        <a14:foregroundMark x1="58462" y1="92219" x2="58462" y2="9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222">
            <a:off x="10974955" y="359694"/>
            <a:ext cx="1080347" cy="3563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DD2286-A37A-46BF-ACBC-6419970F03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26" b="92000" l="10000" r="90000">
                        <a14:foregroundMark x1="18154" y1="92000" x2="18154" y2="92000"/>
                        <a14:foregroundMark x1="76769" y1="23852" x2="76769" y2="23852"/>
                        <a14:foregroundMark x1="58154" y1="20148" x2="58154" y2="20148"/>
                        <a14:foregroundMark x1="28308" y1="39407" x2="28308" y2="39407"/>
                        <a14:foregroundMark x1="61231" y1="56741" x2="61231" y2="5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9201">
            <a:off x="-476585" y="3275962"/>
            <a:ext cx="1914815" cy="1988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93A6F-6651-4C17-94EB-E96A79C5003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26" b="92000" l="10000" r="90000">
                        <a14:foregroundMark x1="18154" y1="92000" x2="18154" y2="92000"/>
                        <a14:foregroundMark x1="76769" y1="23852" x2="76769" y2="23852"/>
                        <a14:foregroundMark x1="58154" y1="20148" x2="58154" y2="20148"/>
                        <a14:foregroundMark x1="28308" y1="39407" x2="28308" y2="39407"/>
                        <a14:foregroundMark x1="61231" y1="56741" x2="61231" y2="5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0799" flipH="1">
            <a:off x="10638910" y="3334218"/>
            <a:ext cx="1914815" cy="19884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09C669-729B-4869-A52F-190F4776080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26" b="92000" l="10000" r="90000">
                        <a14:foregroundMark x1="18154" y1="92000" x2="18154" y2="92000"/>
                        <a14:foregroundMark x1="76769" y1="23852" x2="76769" y2="23852"/>
                        <a14:foregroundMark x1="58154" y1="20148" x2="58154" y2="20148"/>
                        <a14:foregroundMark x1="28308" y1="39407" x2="28308" y2="39407"/>
                        <a14:foregroundMark x1="61231" y1="56741" x2="61231" y2="56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05" flipH="1">
            <a:off x="10737433" y="4274542"/>
            <a:ext cx="1914815" cy="19884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4E0CC8-5600-41C4-8B83-00ED3C442A8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827" b="97959" l="10000" r="91154">
                        <a14:foregroundMark x1="23846" y1="11735" x2="13077" y2="9694"/>
                        <a14:foregroundMark x1="55000" y1="9694" x2="50769" y2="6250"/>
                        <a14:foregroundMark x1="81923" y1="23852" x2="81923" y2="23852"/>
                        <a14:foregroundMark x1="70000" y1="23342" x2="70000" y2="23342"/>
                        <a14:foregroundMark x1="72308" y1="16454" x2="72308" y2="16582"/>
                        <a14:foregroundMark x1="71154" y1="36097" x2="71154" y2="36097"/>
                        <a14:foregroundMark x1="83077" y1="60587" x2="83077" y2="60587"/>
                        <a14:foregroundMark x1="83077" y1="82015" x2="83077" y2="82015"/>
                        <a14:foregroundMark x1="60385" y1="51913" x2="60385" y2="51913"/>
                        <a14:foregroundMark x1="68077" y1="55357" x2="68077" y2="55357"/>
                        <a14:foregroundMark x1="77308" y1="91709" x2="77308" y2="91709"/>
                        <a14:foregroundMark x1="62308" y1="97066" x2="62308" y2="97066"/>
                        <a14:foregroundMark x1="80769" y1="74617" x2="80769" y2="74617"/>
                        <a14:foregroundMark x1="76923" y1="78827" x2="76923" y2="78827"/>
                        <a14:foregroundMark x1="66538" y1="74617" x2="66538" y2="74617"/>
                        <a14:foregroundMark x1="91538" y1="62117" x2="91538" y2="62117"/>
                        <a14:foregroundMark x1="81923" y1="51913" x2="81923" y2="51913"/>
                        <a14:foregroundMark x1="53846" y1="39541" x2="53846" y2="39541"/>
                        <a14:foregroundMark x1="54615" y1="37755" x2="54615" y2="37755"/>
                        <a14:foregroundMark x1="56538" y1="31250" x2="56538" y2="31250"/>
                        <a14:foregroundMark x1="78846" y1="29592" x2="78846" y2="29592"/>
                        <a14:foregroundMark x1="80000" y1="30230" x2="80000" y2="30230"/>
                        <a14:foregroundMark x1="70000" y1="30867" x2="70000" y2="30867"/>
                        <a14:foregroundMark x1="40385" y1="3954" x2="40385" y2="3954"/>
                        <a14:foregroundMark x1="10385" y1="8163" x2="10385" y2="8163"/>
                        <a14:foregroundMark x1="78846" y1="70408" x2="78846" y2="70408"/>
                        <a14:foregroundMark x1="74231" y1="69133" x2="74231" y2="69133"/>
                        <a14:foregroundMark x1="84615" y1="82270" x2="84615" y2="82270"/>
                        <a14:foregroundMark x1="38462" y1="88393" x2="38462" y2="88393"/>
                        <a14:foregroundMark x1="32692" y1="89031" x2="34615" y2="89158"/>
                        <a14:foregroundMark x1="64231" y1="97959" x2="64231" y2="97959"/>
                        <a14:foregroundMark x1="65385" y1="91709" x2="65385" y2="91709"/>
                        <a14:foregroundMark x1="58462" y1="92219" x2="58462" y2="9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778" flipH="1">
            <a:off x="130871" y="512566"/>
            <a:ext cx="953088" cy="31438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3D920E-291B-43E9-90BF-A576204AA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8" b="89831" l="7093" r="90000">
                        <a14:foregroundMark x1="20000" y1="73517" x2="18488" y2="70975"/>
                        <a14:foregroundMark x1="17442" y1="62924" x2="14884" y2="63559"/>
                        <a14:foregroundMark x1="10000" y1="67585" x2="7093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234">
            <a:off x="9574154" y="4679359"/>
            <a:ext cx="2811807" cy="2724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78" y="1679641"/>
            <a:ext cx="1490663" cy="3309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41" y="1868420"/>
            <a:ext cx="1426467" cy="3121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906684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4.16667E-6 1.11111E-6 L -0.16028 1.11111E-6 " pathEditMode="relative" rAng="0" ptsTypes="AA">
                                      <p:cBhvr>
                                        <p:cTn id="6" dur="4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8.33333E-7 0 L 0.16511 0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5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2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179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1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384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1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42416E-032D-0243-6E02-8C13CE31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953220"/>
            <a:ext cx="10092267" cy="285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AE06FB-37D2-7828-DA0E-F14E5E86D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33" y="2991032"/>
            <a:ext cx="10147300" cy="25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B554A8-66A3-10E5-F41F-754A20DBE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012176"/>
            <a:ext cx="10511367" cy="25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D81BF69-ABDF-7046-5949-46F51ACD7279}"/>
              </a:ext>
            </a:extLst>
          </p:cNvPr>
          <p:cNvSpPr txBox="1">
            <a:spLocks/>
          </p:cNvSpPr>
          <p:nvPr/>
        </p:nvSpPr>
        <p:spPr>
          <a:xfrm>
            <a:off x="6980768" y="1974851"/>
            <a:ext cx="3865033" cy="4434416"/>
          </a:xfrm>
          <a:prstGeom prst="rect">
            <a:avLst/>
          </a:prstGeom>
        </p:spPr>
        <p:txBody>
          <a:bodyPr lIns="91439" tIns="45719" rIns="91439" bIns="4571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90BF8-550D-E4C2-3CB7-9C90825F9CBE}"/>
              </a:ext>
            </a:extLst>
          </p:cNvPr>
          <p:cNvSpPr txBox="1"/>
          <p:nvPr/>
        </p:nvSpPr>
        <p:spPr>
          <a:xfrm>
            <a:off x="364067" y="540828"/>
            <a:ext cx="11827933" cy="224676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354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L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54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(Space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D23C7A-2DEA-DEF8-18B7-77DC06AA90C6}"/>
              </a:ext>
            </a:extLst>
          </p:cNvPr>
          <p:cNvSpPr txBox="1"/>
          <p:nvPr/>
        </p:nvSpPr>
        <p:spPr>
          <a:xfrm>
            <a:off x="364067" y="5765801"/>
            <a:ext cx="11523133" cy="954105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28" name="AutoShape 2">
            <a:extLst>
              <a:ext uri="{FF2B5EF4-FFF2-40B4-BE49-F238E27FC236}">
                <a16:creationId xmlns:a16="http://schemas.microsoft.com/office/drawing/2014/main" id="{17E7D8FA-9055-FC2A-26EB-B448E625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20" tIns="58557" rIns="117120" bIns="58557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477E89-D02E-1093-D4CC-3D82413D571E}"/>
              </a:ext>
            </a:extLst>
          </p:cNvPr>
          <p:cNvSpPr/>
          <p:nvPr/>
        </p:nvSpPr>
        <p:spPr>
          <a:xfrm>
            <a:off x="134912" y="-1047"/>
            <a:ext cx="5102137" cy="5369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1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. Ghi lời bài hát cho bản nhạc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+mn-ea"/>
              <a:sym typeface="+mn-lt"/>
            </a:endParaRPr>
          </a:p>
        </p:txBody>
      </p:sp>
      <p:pic>
        <p:nvPicPr>
          <p:cNvPr id="3" name="Picture 2" descr="https://static.javatpoint.com/computer/images/what-is-keyboard.png">
            <a:hlinkClick r:id="rId5" action="ppaction://hlinksldjump"/>
            <a:extLst>
              <a:ext uri="{FF2B5EF4-FFF2-40B4-BE49-F238E27FC236}">
                <a16:creationId xmlns:a16="http://schemas.microsoft.com/office/drawing/2014/main" id="{0A07B4C2-1177-9838-B705-E8D2AF44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67" y="138094"/>
            <a:ext cx="1107623" cy="57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893A5DD2-F40B-98C2-47DD-23252AFA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EC2417-D6B9-9D25-0B0A-75E8A26ABFB8}"/>
              </a:ext>
            </a:extLst>
          </p:cNvPr>
          <p:cNvSpPr/>
          <p:nvPr/>
        </p:nvSpPr>
        <p:spPr>
          <a:xfrm>
            <a:off x="639784" y="1216254"/>
            <a:ext cx="5835112" cy="57397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2</a:t>
            </a:r>
            <a:r>
              <a:rPr lang="en-US" sz="2800" b="1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. Thay đổi nốt nhạc đã nhập</a:t>
            </a:r>
            <a:endParaRPr lang="en-US" sz="2800" b="1" dirty="0">
              <a:solidFill>
                <a:srgbClr val="002060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A11901-A2E7-6886-58A1-15326993E435}"/>
              </a:ext>
            </a:extLst>
          </p:cNvPr>
          <p:cNvGrpSpPr/>
          <p:nvPr/>
        </p:nvGrpSpPr>
        <p:grpSpPr>
          <a:xfrm>
            <a:off x="187972" y="1790224"/>
            <a:ext cx="11816052" cy="856612"/>
            <a:chOff x="1447356" y="-1157453"/>
            <a:chExt cx="3759000" cy="6424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E61C18-E0FB-39C2-9E44-54F36334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356" y="-1117210"/>
              <a:ext cx="453551" cy="458114"/>
            </a:xfrm>
            <a:prstGeom prst="rect">
              <a:avLst/>
            </a:prstGeom>
          </p:spPr>
        </p:pic>
        <p:sp>
          <p:nvSpPr>
            <p:cNvPr id="12" name="Google Shape;2130;p55">
              <a:extLst>
                <a:ext uri="{FF2B5EF4-FFF2-40B4-BE49-F238E27FC236}">
                  <a16:creationId xmlns:a16="http://schemas.microsoft.com/office/drawing/2014/main" id="{C8C5A974-790A-A2BB-FDE4-B426E5A2F156}"/>
                </a:ext>
              </a:extLst>
            </p:cNvPr>
            <p:cNvSpPr txBox="1">
              <a:spLocks/>
            </p:cNvSpPr>
            <p:nvPr/>
          </p:nvSpPr>
          <p:spPr>
            <a:xfrm>
              <a:off x="1900906" y="-1157453"/>
              <a:ext cx="3305450" cy="642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400"/>
                <a:buFont typeface="Lilita One"/>
                <a:buNone/>
                <a:defRPr sz="3600" b="0" i="0" u="none" strike="noStrike" cap="none">
                  <a:solidFill>
                    <a:schemeClr val="dk1"/>
                  </a:solidFill>
                  <a:latin typeface="Arial" panose="020B0604020202020204" pitchFamily="34" charset="0"/>
                  <a:ea typeface="Lilita One"/>
                  <a:cs typeface="Arial" panose="020B0604020202020204" pitchFamily="34" charset="0"/>
                  <a:sym typeface="Lilit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3200" b="1">
                  <a:solidFill>
                    <a:srgbClr val="002060"/>
                  </a:solidFill>
                  <a:latin typeface="UTM Avo" panose="02040603050506020204" pitchFamily="18"/>
                  <a:ea typeface="+mn-ea"/>
                  <a:cs typeface="+mn-ea"/>
                  <a:sym typeface="+mn-lt"/>
                </a:rPr>
                <a:t>Em hãy quan sát bản nhạc sau và tìm nốt nhạc bị nhập sai?</a:t>
              </a:r>
              <a:endParaRPr lang="vi-VN" sz="3200" b="1" dirty="0">
                <a:solidFill>
                  <a:srgbClr val="002060"/>
                </a:solidFill>
                <a:latin typeface="UTM Avo" panose="02040603050506020204" pitchFamily="18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C1CFD4-2E35-6E62-688C-567888752880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BBF75CD4-0856-E03D-497A-D5B75CD015D4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9AC39F-B874-3CDC-D40E-263736163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59" y="2646354"/>
            <a:ext cx="10782711" cy="2958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AA7CADC-BED7-A5B8-D0CE-D5B9FA70149A}"/>
              </a:ext>
            </a:extLst>
          </p:cNvPr>
          <p:cNvSpPr/>
          <p:nvPr/>
        </p:nvSpPr>
        <p:spPr>
          <a:xfrm>
            <a:off x="2924631" y="4557486"/>
            <a:ext cx="892627" cy="826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136EDC-2F49-2999-5248-88BE074C355A}"/>
              </a:ext>
            </a:extLst>
          </p:cNvPr>
          <p:cNvSpPr/>
          <p:nvPr/>
        </p:nvSpPr>
        <p:spPr>
          <a:xfrm>
            <a:off x="5958814" y="4673601"/>
            <a:ext cx="892627" cy="8261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603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1C930E-3BF8-69A2-BB4B-037C0CAB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982B7-70A6-CA47-311B-64CAC4A117A7}"/>
              </a:ext>
            </a:extLst>
          </p:cNvPr>
          <p:cNvSpPr txBox="1">
            <a:spLocks/>
          </p:cNvSpPr>
          <p:nvPr/>
        </p:nvSpPr>
        <p:spPr>
          <a:xfrm>
            <a:off x="567459" y="2326125"/>
            <a:ext cx="11277600" cy="3213308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0000FF"/>
                </a:solidFill>
              </a:rPr>
              <a:t>Bước 1: Nhấn chọn nốt nhạc cần thay đổi.</a:t>
            </a: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</a:rPr>
              <a:t>Bước </a:t>
            </a:r>
            <a:r>
              <a:rPr lang="en-US" sz="3200" b="1" dirty="0">
                <a:solidFill>
                  <a:srgbClr val="0000FF"/>
                </a:solidFill>
              </a:rPr>
              <a:t>2: </a:t>
            </a:r>
            <a:r>
              <a:rPr lang="en-US" sz="3200" b="1" dirty="0" err="1">
                <a:solidFill>
                  <a:srgbClr val="0000FF"/>
                </a:solidFill>
              </a:rPr>
              <a:t>Nhấn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phím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Delete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bàn</a:t>
            </a:r>
            <a:r>
              <a:rPr lang="en-US" sz="3200" b="1">
                <a:solidFill>
                  <a:srgbClr val="0000FF"/>
                </a:solidFill>
              </a:rPr>
              <a:t> phím.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</a:rPr>
              <a:t>Bước </a:t>
            </a:r>
            <a:r>
              <a:rPr lang="en-US" sz="3200" b="1" dirty="0">
                <a:solidFill>
                  <a:srgbClr val="0000FF"/>
                </a:solidFill>
              </a:rPr>
              <a:t>3: </a:t>
            </a:r>
            <a:r>
              <a:rPr lang="en-US" sz="3200" b="1" dirty="0" err="1">
                <a:solidFill>
                  <a:srgbClr val="0000FF"/>
                </a:solidFill>
              </a:rPr>
              <a:t>Nhấn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phím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chuyển</a:t>
            </a:r>
            <a:r>
              <a:rPr lang="en-US" sz="3200" b="1" dirty="0">
                <a:solidFill>
                  <a:srgbClr val="0000FF"/>
                </a:solidFill>
              </a:rPr>
              <a:t> sang </a:t>
            </a:r>
            <a:r>
              <a:rPr lang="en-US" sz="3200" b="1" dirty="0" err="1">
                <a:solidFill>
                  <a:srgbClr val="0000FF"/>
                </a:solidFill>
              </a:rPr>
              <a:t>chế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nốt</a:t>
            </a:r>
            <a:r>
              <a:rPr lang="en-US" sz="3200" b="1">
                <a:solidFill>
                  <a:srgbClr val="0000FF"/>
                </a:solidFill>
              </a:rPr>
              <a:t> nhạc.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</a:rPr>
              <a:t>Bước </a:t>
            </a:r>
            <a:r>
              <a:rPr lang="en-US" sz="3200" b="1" dirty="0">
                <a:solidFill>
                  <a:srgbClr val="0000FF"/>
                </a:solidFill>
              </a:rPr>
              <a:t>4: </a:t>
            </a:r>
            <a:r>
              <a:rPr lang="en-US" sz="3200" b="1" dirty="0" err="1">
                <a:solidFill>
                  <a:srgbClr val="0000FF"/>
                </a:solidFill>
              </a:rPr>
              <a:t>Chọn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thanh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công</a:t>
            </a:r>
            <a:r>
              <a:rPr lang="en-US" sz="3200" b="1">
                <a:solidFill>
                  <a:srgbClr val="0000FF"/>
                </a:solidFill>
              </a:rPr>
              <a:t> cụ.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</a:rPr>
              <a:t>Bước </a:t>
            </a:r>
            <a:r>
              <a:rPr lang="en-US" sz="3200" b="1" dirty="0">
                <a:solidFill>
                  <a:srgbClr val="0000FF"/>
                </a:solidFill>
              </a:rPr>
              <a:t>5: </a:t>
            </a:r>
            <a:r>
              <a:rPr lang="en-US" sz="3200" b="1" dirty="0" err="1">
                <a:solidFill>
                  <a:srgbClr val="0000FF"/>
                </a:solidFill>
              </a:rPr>
              <a:t>Nhấn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khuông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vị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trí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độ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của</a:t>
            </a:r>
            <a:r>
              <a:rPr lang="en-US" sz="3200" b="1">
                <a:solidFill>
                  <a:srgbClr val="0000FF"/>
                </a:solidFill>
              </a:rPr>
              <a:t> nốt </a:t>
            </a:r>
            <a:r>
              <a:rPr lang="en-US" sz="3200" b="1" dirty="0" err="1">
                <a:solidFill>
                  <a:srgbClr val="0000FF"/>
                </a:solidFill>
              </a:rPr>
              <a:t>nhạc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muốn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thay</a:t>
            </a:r>
            <a:r>
              <a:rPr lang="en-US" sz="3200" b="1">
                <a:solidFill>
                  <a:srgbClr val="0000FF"/>
                </a:solidFill>
              </a:rPr>
              <a:t> đổi.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FA473EC-6453-F8DB-1EB8-AB0B602B3FD5}"/>
              </a:ext>
            </a:extLst>
          </p:cNvPr>
          <p:cNvSpPr/>
          <p:nvPr/>
        </p:nvSpPr>
        <p:spPr>
          <a:xfrm>
            <a:off x="639782" y="1408478"/>
            <a:ext cx="5456216" cy="57397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. Thay đổi nốt nhạc đã nhập</a:t>
            </a:r>
            <a:endParaRPr lang="en-US" sz="3200" b="1" dirty="0">
              <a:solidFill>
                <a:srgbClr val="002060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5548C-83EF-3182-6586-F081DE26CF16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FAB21595-5B72-FF7A-07D2-A6AA728E4188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static.javatpoint.com/computer/images/what-is-keyboard.png">
            <a:hlinkClick r:id="rId3" action="ppaction://hlinksldjump"/>
            <a:extLst>
              <a:ext uri="{FF2B5EF4-FFF2-40B4-BE49-F238E27FC236}">
                <a16:creationId xmlns:a16="http://schemas.microsoft.com/office/drawing/2014/main" id="{3E9BE802-BEE9-4D9D-B867-86C628C2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57" y="5697469"/>
            <a:ext cx="1625600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893A5DD2-F40B-98C2-47DD-23252AFA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EC2417-D6B9-9D25-0B0A-75E8A26ABFB8}"/>
              </a:ext>
            </a:extLst>
          </p:cNvPr>
          <p:cNvSpPr/>
          <p:nvPr/>
        </p:nvSpPr>
        <p:spPr>
          <a:xfrm>
            <a:off x="639784" y="1216254"/>
            <a:ext cx="2523141" cy="57397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3. Thêm ô nhịp</a:t>
            </a:r>
            <a:endParaRPr lang="en-US" sz="2800" b="1" dirty="0">
              <a:solidFill>
                <a:srgbClr val="002060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1CFD4-2E35-6E62-688C-567888752880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BBF75CD4-0856-E03D-497A-D5B75CD015D4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50987-EAE6-D8EF-5B93-8D7079D7C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86" y="2266950"/>
            <a:ext cx="10356771" cy="2324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988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F9B343-1F98-2C62-E0ED-A1AF84F7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8" y="1834488"/>
            <a:ext cx="10899526" cy="46923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488B5A-CB7F-1852-2BAF-611B7B6E2B40}"/>
              </a:ext>
            </a:extLst>
          </p:cNvPr>
          <p:cNvSpPr txBox="1">
            <a:spLocks/>
          </p:cNvSpPr>
          <p:nvPr/>
        </p:nvSpPr>
        <p:spPr>
          <a:xfrm>
            <a:off x="6980768" y="2814298"/>
            <a:ext cx="3865033" cy="4434416"/>
          </a:xfrm>
          <a:prstGeom prst="rect">
            <a:avLst/>
          </a:prstGeom>
        </p:spPr>
        <p:txBody>
          <a:bodyPr lIns="91439" tIns="45719" rIns="91439" bIns="4571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59913-FACE-D3C5-99D5-09DD881A9DB6}"/>
              </a:ext>
            </a:extLst>
          </p:cNvPr>
          <p:cNvSpPr/>
          <p:nvPr/>
        </p:nvSpPr>
        <p:spPr>
          <a:xfrm>
            <a:off x="1671260" y="2100897"/>
            <a:ext cx="810684" cy="206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908F1-E8E1-A6C9-AFB3-0621EA626E26}"/>
              </a:ext>
            </a:extLst>
          </p:cNvPr>
          <p:cNvSpPr/>
          <p:nvPr/>
        </p:nvSpPr>
        <p:spPr>
          <a:xfrm>
            <a:off x="2481944" y="2413876"/>
            <a:ext cx="1872342" cy="206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F26E8F-7180-0ACD-FE29-CBC9669F3CEF}"/>
              </a:ext>
            </a:extLst>
          </p:cNvPr>
          <p:cNvSpPr/>
          <p:nvPr/>
        </p:nvSpPr>
        <p:spPr>
          <a:xfrm>
            <a:off x="8075387" y="3740490"/>
            <a:ext cx="15367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41D39-0455-CBEE-B682-6CD1B93EC9A4}"/>
              </a:ext>
            </a:extLst>
          </p:cNvPr>
          <p:cNvSpPr txBox="1"/>
          <p:nvPr/>
        </p:nvSpPr>
        <p:spPr>
          <a:xfrm>
            <a:off x="6678387" y="4358557"/>
            <a:ext cx="3187700" cy="379654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1867" dirty="0">
                <a:solidFill>
                  <a:srgbClr val="FF0000"/>
                </a:solidFill>
                <a:latin typeface="Calibri"/>
                <a:cs typeface="+mn-cs"/>
              </a:rPr>
              <a:t>Ô  </a:t>
            </a:r>
            <a:r>
              <a:rPr lang="en-US" sz="1867" dirty="0" err="1">
                <a:solidFill>
                  <a:srgbClr val="FF0000"/>
                </a:solidFill>
                <a:latin typeface="Calibri"/>
                <a:cs typeface="+mn-cs"/>
              </a:rPr>
              <a:t>nhịp</a:t>
            </a:r>
            <a:r>
              <a:rPr lang="en-US" sz="1867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1867" dirty="0" err="1">
                <a:solidFill>
                  <a:srgbClr val="FF0000"/>
                </a:solidFill>
                <a:latin typeface="Calibri"/>
                <a:cs typeface="+mn-cs"/>
              </a:rPr>
              <a:t>mới</a:t>
            </a:r>
            <a:r>
              <a:rPr lang="en-US" sz="1867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1867" dirty="0" err="1">
                <a:solidFill>
                  <a:srgbClr val="FF0000"/>
                </a:solidFill>
                <a:latin typeface="Calibri"/>
                <a:cs typeface="+mn-cs"/>
              </a:rPr>
              <a:t>được</a:t>
            </a:r>
            <a:r>
              <a:rPr lang="en-US" sz="1867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1867" dirty="0" err="1">
                <a:solidFill>
                  <a:srgbClr val="FF0000"/>
                </a:solidFill>
                <a:latin typeface="Calibri"/>
                <a:cs typeface="+mn-cs"/>
              </a:rPr>
              <a:t>thêm</a:t>
            </a:r>
            <a:endParaRPr lang="en-US" sz="1867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DEEB2119-9D98-3572-4CDA-73D836270C63}"/>
              </a:ext>
            </a:extLst>
          </p:cNvPr>
          <p:cNvSpPr/>
          <p:nvPr/>
        </p:nvSpPr>
        <p:spPr>
          <a:xfrm>
            <a:off x="8557987" y="4121490"/>
            <a:ext cx="165100" cy="2370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>
              <a:defRPr/>
            </a:pPr>
            <a:endParaRPr lang="en-US" sz="1867">
              <a:solidFill>
                <a:srgbClr val="FF0000"/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E07C8E9-4426-70E9-C794-F6AC7281BB28}"/>
              </a:ext>
            </a:extLst>
          </p:cNvPr>
          <p:cNvSpPr/>
          <p:nvPr/>
        </p:nvSpPr>
        <p:spPr>
          <a:xfrm>
            <a:off x="639784" y="1216254"/>
            <a:ext cx="2814616" cy="57397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3. Thêm ô nhịp</a:t>
            </a:r>
            <a:endParaRPr lang="en-US" sz="2800" b="1" dirty="0">
              <a:solidFill>
                <a:srgbClr val="002060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8ED27-DFB1-FC9F-4343-4A805D98CD0E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6" name="Google Shape;54;p1">
            <a:extLst>
              <a:ext uri="{FF2B5EF4-FFF2-40B4-BE49-F238E27FC236}">
                <a16:creationId xmlns:a16="http://schemas.microsoft.com/office/drawing/2014/main" id="{835EB1CE-C995-5BEE-6EB1-71D696E2FC2C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36CB94-BC19-A272-D0F5-5B34A796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07" y="1728898"/>
            <a:ext cx="9891182" cy="55610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E6281A-8104-5C50-495D-BBB93AF0B38C}"/>
              </a:ext>
            </a:extLst>
          </p:cNvPr>
          <p:cNvSpPr txBox="1">
            <a:spLocks/>
          </p:cNvSpPr>
          <p:nvPr/>
        </p:nvSpPr>
        <p:spPr>
          <a:xfrm>
            <a:off x="7404101" y="1798747"/>
            <a:ext cx="3865033" cy="4436533"/>
          </a:xfrm>
          <a:prstGeom prst="rect">
            <a:avLst/>
          </a:prstGeom>
        </p:spPr>
        <p:txBody>
          <a:bodyPr lIns="91439" tIns="45719" rIns="91439" bIns="45719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425D8-F141-638A-46BD-92C465B40179}"/>
              </a:ext>
            </a:extLst>
          </p:cNvPr>
          <p:cNvSpPr txBox="1"/>
          <p:nvPr/>
        </p:nvSpPr>
        <p:spPr>
          <a:xfrm>
            <a:off x="423333" y="1728898"/>
            <a:ext cx="1041400" cy="584773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>1 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6D88-3079-9FDE-6013-00EAD2A34546}"/>
              </a:ext>
            </a:extLst>
          </p:cNvPr>
          <p:cNvSpPr txBox="1"/>
          <p:nvPr/>
        </p:nvSpPr>
        <p:spPr>
          <a:xfrm>
            <a:off x="2184704" y="2812024"/>
            <a:ext cx="79540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  <a:sym typeface="Wingdings" panose="05000000000000000000" pitchFamily="2" charset="2"/>
              </a:rPr>
              <a:t>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7C3EB90E-03A3-2F71-BAAC-F268F0E0788B}"/>
              </a:ext>
            </a:extLst>
          </p:cNvPr>
          <p:cNvSpPr/>
          <p:nvPr/>
        </p:nvSpPr>
        <p:spPr>
          <a:xfrm>
            <a:off x="567459" y="1162117"/>
            <a:ext cx="8504216" cy="51231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UTM Avo" panose="02040603050506020204" pitchFamily="18"/>
                <a:cs typeface="+mn-ea"/>
                <a:sym typeface="+mn-lt"/>
              </a:rPr>
              <a:t>4. Lưu những thay đổi thành bản nhạc mới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A8F01-A062-2B61-D91B-0B75A0F1FF4E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6" name="Google Shape;54;p1">
            <a:extLst>
              <a:ext uri="{FF2B5EF4-FFF2-40B4-BE49-F238E27FC236}">
                <a16:creationId xmlns:a16="http://schemas.microsoft.com/office/drawing/2014/main" id="{A546732E-DBE3-1C6C-3810-155CDB7F5E6E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1B6B50-37D8-92FE-0860-F4A9A506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113" y="2812024"/>
            <a:ext cx="11231542" cy="5134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B17B80-0308-F5BB-E70F-D36FEF75595C}"/>
              </a:ext>
            </a:extLst>
          </p:cNvPr>
          <p:cNvSpPr txBox="1"/>
          <p:nvPr/>
        </p:nvSpPr>
        <p:spPr>
          <a:xfrm>
            <a:off x="4518644" y="4141803"/>
            <a:ext cx="320311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3200">
                <a:solidFill>
                  <a:srgbClr val="FF0000"/>
                </a:solidFill>
                <a:latin typeface="Calibri"/>
                <a:cs typeface="+mn-cs"/>
              </a:rPr>
              <a:t>3 </a:t>
            </a:r>
            <a:r>
              <a:rPr lang="en-US" sz="3200">
                <a:solidFill>
                  <a:srgbClr val="FF0000"/>
                </a:solidFill>
                <a:latin typeface="Calibri"/>
                <a:cs typeface="+mn-cs"/>
                <a:sym typeface="Wingdings" panose="05000000000000000000" pitchFamily="2" charset="2"/>
              </a:rPr>
              <a:t></a:t>
            </a:r>
            <a:r>
              <a:rPr lang="en-US" sz="3200">
                <a:solidFill>
                  <a:srgbClr val="FF0000"/>
                </a:solidFill>
                <a:latin typeface="Calibri"/>
                <a:cs typeface="+mn-cs"/>
              </a:rPr>
              <a:t>chọn </a:t>
            </a:r>
            <a:r>
              <a:rPr lang="en-US" sz="3200" dirty="0" err="1">
                <a:solidFill>
                  <a:srgbClr val="FF0000"/>
                </a:solidFill>
                <a:latin typeface="Calibri"/>
                <a:cs typeface="+mn-cs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  <a:cs typeface="+mn-cs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/>
                <a:cs typeface="+mn-cs"/>
              </a:rPr>
              <a:t>lưu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2C431-E486-455C-86AB-750DC58E5FD4}"/>
              </a:ext>
            </a:extLst>
          </p:cNvPr>
          <p:cNvSpPr txBox="1"/>
          <p:nvPr/>
        </p:nvSpPr>
        <p:spPr>
          <a:xfrm>
            <a:off x="6422744" y="6858000"/>
            <a:ext cx="981357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</a:rPr>
              <a:t>4</a:t>
            </a:r>
            <a:r>
              <a:rPr lang="en-US" sz="3200">
                <a:solidFill>
                  <a:srgbClr val="FF0000"/>
                </a:solidFill>
                <a:latin typeface="Calibri"/>
                <a:cs typeface="+mn-cs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Calibri"/>
                <a:cs typeface="+mn-cs"/>
                <a:sym typeface="Wingdings" panose="05000000000000000000" pitchFamily="2" charset="2"/>
              </a:rPr>
              <a:t>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A9443E-C038-F3E9-9E35-70C667F361CA}"/>
              </a:ext>
            </a:extLst>
          </p:cNvPr>
          <p:cNvSpPr txBox="1"/>
          <p:nvPr/>
        </p:nvSpPr>
        <p:spPr>
          <a:xfrm>
            <a:off x="4887689" y="5834887"/>
            <a:ext cx="3138999" cy="584773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>
              <a:defRPr/>
            </a:pPr>
            <a:r>
              <a:rPr lang="en-US" sz="3200">
                <a:solidFill>
                  <a:srgbClr val="FF0000"/>
                </a:solidFill>
                <a:latin typeface="Calibri"/>
                <a:cs typeface="+mn-cs"/>
              </a:rPr>
              <a:t>4 </a:t>
            </a:r>
            <a:r>
              <a:rPr lang="en-US" sz="3200">
                <a:solidFill>
                  <a:srgbClr val="FF0000"/>
                </a:solidFill>
                <a:latin typeface="Calibri"/>
                <a:cs typeface="+mn-cs"/>
                <a:sym typeface="Wingdings" panose="05000000000000000000" pitchFamily="2" charset="2"/>
              </a:rPr>
              <a:t></a:t>
            </a:r>
            <a:r>
              <a:rPr lang="en-US" sz="3200">
                <a:solidFill>
                  <a:srgbClr val="FF0000"/>
                </a:solidFill>
                <a:latin typeface="Calibri"/>
                <a:cs typeface="+mn-cs"/>
              </a:rPr>
              <a:t>nhập tên mới</a:t>
            </a:r>
            <a:endParaRPr lang="en-US" sz="32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011" y="0"/>
            <a:ext cx="12223012" cy="6858000"/>
          </a:xfrm>
          <a:prstGeom prst="rect">
            <a:avLst/>
          </a:prstGeom>
        </p:spPr>
      </p:pic>
      <p:sp>
        <p:nvSpPr>
          <p:cNvPr id="15" name="Rectangle: Rounded Corners 43"/>
          <p:cNvSpPr/>
          <p:nvPr/>
        </p:nvSpPr>
        <p:spPr>
          <a:xfrm>
            <a:off x="2498273" y="2079172"/>
            <a:ext cx="7725411" cy="1576071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260226">
            <a:off x="3536511" y="5522239"/>
            <a:ext cx="5283323" cy="1671781"/>
            <a:chOff x="561349" y="4544613"/>
            <a:chExt cx="4171068" cy="16489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28" y="2079172"/>
            <a:ext cx="2150845" cy="1705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BFD4FB-738C-46F5-5440-58D6F0245D68}"/>
              </a:ext>
            </a:extLst>
          </p:cNvPr>
          <p:cNvSpPr/>
          <p:nvPr/>
        </p:nvSpPr>
        <p:spPr>
          <a:xfrm>
            <a:off x="3442175" y="2261869"/>
            <a:ext cx="5798820" cy="10464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defRPr/>
            </a:pPr>
            <a:r>
              <a:rPr lang="en-US" altLang="zh-CN" sz="60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C. </a:t>
            </a:r>
            <a:r>
              <a:rPr lang="en-US" altLang="zh-CN" sz="60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Luyện</a:t>
            </a:r>
            <a:r>
              <a:rPr lang="en-US" altLang="zh-CN" sz="6000" b="1" dirty="0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 </a:t>
            </a:r>
            <a:r>
              <a:rPr lang="en-US" altLang="zh-CN" sz="6000" b="1" dirty="0" err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tập</a:t>
            </a:r>
            <a:endParaRPr lang="en-US" altLang="zh-CN" sz="60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42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Google Shape;320;p26">
            <a:extLst>
              <a:ext uri="{FF2B5EF4-FFF2-40B4-BE49-F238E27FC236}">
                <a16:creationId xmlns:a16="http://schemas.microsoft.com/office/drawing/2014/main" id="{C50031E1-C2A2-D9DD-7FE0-ED6D71937F84}"/>
              </a:ext>
            </a:extLst>
          </p:cNvPr>
          <p:cNvSpPr/>
          <p:nvPr/>
        </p:nvSpPr>
        <p:spPr>
          <a:xfrm>
            <a:off x="582422" y="994856"/>
            <a:ext cx="170000" cy="170000"/>
          </a:xfrm>
          <a:prstGeom prst="donut">
            <a:avLst>
              <a:gd name="adj" fmla="val 203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42BB877-9099-ADD3-8E61-4B83C2D239BD}"/>
              </a:ext>
            </a:extLst>
          </p:cNvPr>
          <p:cNvSpPr/>
          <p:nvPr/>
        </p:nvSpPr>
        <p:spPr>
          <a:xfrm>
            <a:off x="466111" y="1317142"/>
            <a:ext cx="11158427" cy="2153894"/>
          </a:xfrm>
          <a:prstGeom prst="roundRect">
            <a:avLst>
              <a:gd name="adj" fmla="val 981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 hãy mở đoạn nhạc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Múa vui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lưu trong thư mục Document, thực hành thêm ô nhịp, sửa nốt nhạc sai, nhập lời cho bài hát và lưu những thay đổi thành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Múa vui 2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 thư mục Document.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Picture 2" descr="https://img.freepik.com/premium-vector/cute-little-kid-use-computer-study-internet_97632-7344.jpg?size=626&amp;ext=jpg&amp;ga=GA1.1.1880011253.1699660800&amp;semt=ais">
            <a:extLst>
              <a:ext uri="{FF2B5EF4-FFF2-40B4-BE49-F238E27FC236}">
                <a16:creationId xmlns:a16="http://schemas.microsoft.com/office/drawing/2014/main" id="{EA143B2F-7483-C206-3A05-F5CC8EA1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9540" y="3155303"/>
            <a:ext cx="4182460" cy="43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9DB95-CC96-01F9-5265-27F5A2AC0003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FEA2ECE8-A0EF-6309-AEA2-EF713901348F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1919CA-0A9E-E85E-DE78-F125403EE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1" y="3533277"/>
            <a:ext cx="8452541" cy="3093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3EFBC0-FF3F-07EB-1CC1-E6B831A74EA9}"/>
              </a:ext>
            </a:extLst>
          </p:cNvPr>
          <p:cNvCxnSpPr/>
          <p:nvPr/>
        </p:nvCxnSpPr>
        <p:spPr>
          <a:xfrm>
            <a:off x="2514600" y="2343150"/>
            <a:ext cx="20383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9D2A1-D841-BB13-C0AB-F0FF60A74D7E}"/>
              </a:ext>
            </a:extLst>
          </p:cNvPr>
          <p:cNvCxnSpPr/>
          <p:nvPr/>
        </p:nvCxnSpPr>
        <p:spPr>
          <a:xfrm>
            <a:off x="4972050" y="2343150"/>
            <a:ext cx="26479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B7DFB6-AD6D-DBD9-5DCE-ABF7C1C7A234}"/>
              </a:ext>
            </a:extLst>
          </p:cNvPr>
          <p:cNvCxnSpPr/>
          <p:nvPr/>
        </p:nvCxnSpPr>
        <p:spPr>
          <a:xfrm>
            <a:off x="8009540" y="2343150"/>
            <a:ext cx="340677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29D938-4A78-5C24-E43F-71DA90BAC29D}"/>
              </a:ext>
            </a:extLst>
          </p:cNvPr>
          <p:cNvCxnSpPr/>
          <p:nvPr/>
        </p:nvCxnSpPr>
        <p:spPr>
          <a:xfrm>
            <a:off x="1428750" y="2876550"/>
            <a:ext cx="69723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A281CD-F32D-CCD2-24AA-EF08E5A44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011" y="0"/>
            <a:ext cx="12223012" cy="6858000"/>
          </a:xfrm>
          <a:prstGeom prst="rect">
            <a:avLst/>
          </a:prstGeom>
        </p:spPr>
      </p:pic>
      <p:sp>
        <p:nvSpPr>
          <p:cNvPr id="15" name="Rectangle: Rounded Corners 43"/>
          <p:cNvSpPr/>
          <p:nvPr/>
        </p:nvSpPr>
        <p:spPr>
          <a:xfrm>
            <a:off x="2498273" y="2079172"/>
            <a:ext cx="7725411" cy="1576071"/>
          </a:xfrm>
          <a:custGeom>
            <a:avLst/>
            <a:gdLst>
              <a:gd name="connsiteX0" fmla="*/ 0 w 2827790"/>
              <a:gd name="connsiteY0" fmla="*/ 72098 h 432581"/>
              <a:gd name="connsiteX1" fmla="*/ 72098 w 2827790"/>
              <a:gd name="connsiteY1" fmla="*/ 0 h 432581"/>
              <a:gd name="connsiteX2" fmla="*/ 635653 w 2827790"/>
              <a:gd name="connsiteY2" fmla="*/ 0 h 432581"/>
              <a:gd name="connsiteX3" fmla="*/ 1118700 w 2827790"/>
              <a:gd name="connsiteY3" fmla="*/ 0 h 432581"/>
              <a:gd name="connsiteX4" fmla="*/ 1601747 w 2827790"/>
              <a:gd name="connsiteY4" fmla="*/ 0 h 432581"/>
              <a:gd name="connsiteX5" fmla="*/ 2138465 w 2827790"/>
              <a:gd name="connsiteY5" fmla="*/ 0 h 432581"/>
              <a:gd name="connsiteX6" fmla="*/ 2755692 w 2827790"/>
              <a:gd name="connsiteY6" fmla="*/ 0 h 432581"/>
              <a:gd name="connsiteX7" fmla="*/ 2827790 w 2827790"/>
              <a:gd name="connsiteY7" fmla="*/ 72098 h 432581"/>
              <a:gd name="connsiteX8" fmla="*/ 2827790 w 2827790"/>
              <a:gd name="connsiteY8" fmla="*/ 360483 h 432581"/>
              <a:gd name="connsiteX9" fmla="*/ 2755692 w 2827790"/>
              <a:gd name="connsiteY9" fmla="*/ 432581 h 432581"/>
              <a:gd name="connsiteX10" fmla="*/ 2245809 w 2827790"/>
              <a:gd name="connsiteY10" fmla="*/ 432581 h 432581"/>
              <a:gd name="connsiteX11" fmla="*/ 1709090 w 2827790"/>
              <a:gd name="connsiteY11" fmla="*/ 432581 h 432581"/>
              <a:gd name="connsiteX12" fmla="*/ 1199207 w 2827790"/>
              <a:gd name="connsiteY12" fmla="*/ 432581 h 432581"/>
              <a:gd name="connsiteX13" fmla="*/ 716161 w 2827790"/>
              <a:gd name="connsiteY13" fmla="*/ 432581 h 432581"/>
              <a:gd name="connsiteX14" fmla="*/ 72098 w 2827790"/>
              <a:gd name="connsiteY14" fmla="*/ 432581 h 432581"/>
              <a:gd name="connsiteX15" fmla="*/ 0 w 2827790"/>
              <a:gd name="connsiteY15" fmla="*/ 360483 h 432581"/>
              <a:gd name="connsiteX16" fmla="*/ 0 w 2827790"/>
              <a:gd name="connsiteY16" fmla="*/ 72098 h 43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790" h="432581" fill="none" extrusionOk="0">
                <a:moveTo>
                  <a:pt x="0" y="72098"/>
                </a:moveTo>
                <a:cubicBezTo>
                  <a:pt x="1001" y="25215"/>
                  <a:pt x="34345" y="4891"/>
                  <a:pt x="72098" y="0"/>
                </a:cubicBezTo>
                <a:cubicBezTo>
                  <a:pt x="229340" y="-51516"/>
                  <a:pt x="419749" y="29485"/>
                  <a:pt x="635653" y="0"/>
                </a:cubicBezTo>
                <a:cubicBezTo>
                  <a:pt x="851558" y="-29485"/>
                  <a:pt x="978709" y="27118"/>
                  <a:pt x="1118700" y="0"/>
                </a:cubicBezTo>
                <a:cubicBezTo>
                  <a:pt x="1258691" y="-27118"/>
                  <a:pt x="1420170" y="14335"/>
                  <a:pt x="1601747" y="0"/>
                </a:cubicBezTo>
                <a:cubicBezTo>
                  <a:pt x="1783324" y="-14335"/>
                  <a:pt x="1952381" y="48729"/>
                  <a:pt x="2138465" y="0"/>
                </a:cubicBezTo>
                <a:cubicBezTo>
                  <a:pt x="2324549" y="-48729"/>
                  <a:pt x="2522957" y="32208"/>
                  <a:pt x="2755692" y="0"/>
                </a:cubicBezTo>
                <a:cubicBezTo>
                  <a:pt x="2792909" y="1288"/>
                  <a:pt x="2834995" y="27631"/>
                  <a:pt x="2827790" y="72098"/>
                </a:cubicBezTo>
                <a:cubicBezTo>
                  <a:pt x="2860237" y="179020"/>
                  <a:pt x="2816481" y="240392"/>
                  <a:pt x="2827790" y="360483"/>
                </a:cubicBezTo>
                <a:cubicBezTo>
                  <a:pt x="2826533" y="402355"/>
                  <a:pt x="2801843" y="439445"/>
                  <a:pt x="2755692" y="432581"/>
                </a:cubicBezTo>
                <a:cubicBezTo>
                  <a:pt x="2591990" y="455432"/>
                  <a:pt x="2398484" y="422711"/>
                  <a:pt x="2245809" y="432581"/>
                </a:cubicBezTo>
                <a:cubicBezTo>
                  <a:pt x="2093134" y="442451"/>
                  <a:pt x="1855517" y="416456"/>
                  <a:pt x="1709090" y="432581"/>
                </a:cubicBezTo>
                <a:cubicBezTo>
                  <a:pt x="1562663" y="448706"/>
                  <a:pt x="1370978" y="384086"/>
                  <a:pt x="1199207" y="432581"/>
                </a:cubicBezTo>
                <a:cubicBezTo>
                  <a:pt x="1027436" y="481076"/>
                  <a:pt x="897717" y="416537"/>
                  <a:pt x="716161" y="432581"/>
                </a:cubicBezTo>
                <a:cubicBezTo>
                  <a:pt x="534605" y="448625"/>
                  <a:pt x="318805" y="402407"/>
                  <a:pt x="72098" y="432581"/>
                </a:cubicBezTo>
                <a:cubicBezTo>
                  <a:pt x="28200" y="424964"/>
                  <a:pt x="7023" y="404653"/>
                  <a:pt x="0" y="360483"/>
                </a:cubicBezTo>
                <a:cubicBezTo>
                  <a:pt x="-14659" y="233349"/>
                  <a:pt x="21818" y="208548"/>
                  <a:pt x="0" y="72098"/>
                </a:cubicBezTo>
                <a:close/>
              </a:path>
              <a:path w="2827790" h="432581" stroke="0" extrusionOk="0">
                <a:moveTo>
                  <a:pt x="0" y="72098"/>
                </a:moveTo>
                <a:cubicBezTo>
                  <a:pt x="-8013" y="29912"/>
                  <a:pt x="38893" y="5035"/>
                  <a:pt x="72098" y="0"/>
                </a:cubicBezTo>
                <a:cubicBezTo>
                  <a:pt x="286748" y="-20249"/>
                  <a:pt x="372321" y="44445"/>
                  <a:pt x="635653" y="0"/>
                </a:cubicBezTo>
                <a:cubicBezTo>
                  <a:pt x="898986" y="-44445"/>
                  <a:pt x="1061610" y="30941"/>
                  <a:pt x="1199207" y="0"/>
                </a:cubicBezTo>
                <a:cubicBezTo>
                  <a:pt x="1336804" y="-30941"/>
                  <a:pt x="1538963" y="51190"/>
                  <a:pt x="1762762" y="0"/>
                </a:cubicBezTo>
                <a:cubicBezTo>
                  <a:pt x="1986561" y="-51190"/>
                  <a:pt x="2397808" y="31337"/>
                  <a:pt x="2755692" y="0"/>
                </a:cubicBezTo>
                <a:cubicBezTo>
                  <a:pt x="2783903" y="-2755"/>
                  <a:pt x="2833834" y="30682"/>
                  <a:pt x="2827790" y="72098"/>
                </a:cubicBezTo>
                <a:cubicBezTo>
                  <a:pt x="2831393" y="140277"/>
                  <a:pt x="2794730" y="282470"/>
                  <a:pt x="2827790" y="360483"/>
                </a:cubicBezTo>
                <a:cubicBezTo>
                  <a:pt x="2830389" y="404694"/>
                  <a:pt x="2792864" y="422924"/>
                  <a:pt x="2755692" y="432581"/>
                </a:cubicBezTo>
                <a:cubicBezTo>
                  <a:pt x="2601571" y="472590"/>
                  <a:pt x="2351431" y="390222"/>
                  <a:pt x="2245809" y="432581"/>
                </a:cubicBezTo>
                <a:cubicBezTo>
                  <a:pt x="2140187" y="474940"/>
                  <a:pt x="1943293" y="414455"/>
                  <a:pt x="1789598" y="432581"/>
                </a:cubicBezTo>
                <a:cubicBezTo>
                  <a:pt x="1635903" y="450707"/>
                  <a:pt x="1357966" y="393016"/>
                  <a:pt x="1226043" y="432581"/>
                </a:cubicBezTo>
                <a:cubicBezTo>
                  <a:pt x="1094120" y="472146"/>
                  <a:pt x="893879" y="375318"/>
                  <a:pt x="742996" y="432581"/>
                </a:cubicBezTo>
                <a:cubicBezTo>
                  <a:pt x="592113" y="489844"/>
                  <a:pt x="359594" y="419002"/>
                  <a:pt x="72098" y="432581"/>
                </a:cubicBezTo>
                <a:cubicBezTo>
                  <a:pt x="36563" y="438401"/>
                  <a:pt x="1583" y="399949"/>
                  <a:pt x="0" y="360483"/>
                </a:cubicBezTo>
                <a:cubicBezTo>
                  <a:pt x="-20063" y="239111"/>
                  <a:pt x="23227" y="211769"/>
                  <a:pt x="0" y="7209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rot="260226">
            <a:off x="3536511" y="5522239"/>
            <a:ext cx="5283323" cy="1671781"/>
            <a:chOff x="561349" y="4544613"/>
            <a:chExt cx="4171068" cy="16489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>
              <a:fillRect/>
            </a:stretch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>
              <a:fillRect/>
            </a:stretch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>
              <a:fillRect/>
            </a:stretch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>
              <a:fillRect/>
            </a:stretch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28" y="2079172"/>
            <a:ext cx="2150845" cy="17050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BFD4FB-738C-46F5-5440-58D6F0245D68}"/>
              </a:ext>
            </a:extLst>
          </p:cNvPr>
          <p:cNvSpPr/>
          <p:nvPr/>
        </p:nvSpPr>
        <p:spPr>
          <a:xfrm>
            <a:off x="3442175" y="2261869"/>
            <a:ext cx="5798820" cy="10464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defRPr/>
            </a:pPr>
            <a:r>
              <a:rPr lang="en-US" altLang="zh-CN" sz="6000" b="1">
                <a:solidFill>
                  <a:srgbClr val="FF1531"/>
                </a:solidFill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D. Vận dụng</a:t>
            </a:r>
            <a:endParaRPr lang="en-US" altLang="zh-CN" sz="6000" b="1" dirty="0">
              <a:solidFill>
                <a:srgbClr val="FF1531"/>
              </a:solidFill>
              <a:latin typeface="Josefin Sans SemiBold" charset="0"/>
              <a:ea typeface="SimSun" panose="02010600030101010101" pitchFamily="2" charset="-122"/>
              <a:cs typeface="Josefin Sans Semi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208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Google Shape;320;p26">
            <a:extLst>
              <a:ext uri="{FF2B5EF4-FFF2-40B4-BE49-F238E27FC236}">
                <a16:creationId xmlns:a16="http://schemas.microsoft.com/office/drawing/2014/main" id="{C50031E1-C2A2-D9DD-7FE0-ED6D71937F84}"/>
              </a:ext>
            </a:extLst>
          </p:cNvPr>
          <p:cNvSpPr/>
          <p:nvPr/>
        </p:nvSpPr>
        <p:spPr>
          <a:xfrm>
            <a:off x="582422" y="994856"/>
            <a:ext cx="170000" cy="170000"/>
          </a:xfrm>
          <a:prstGeom prst="donut">
            <a:avLst>
              <a:gd name="adj" fmla="val 203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42BB877-9099-ADD3-8E61-4B83C2D239BD}"/>
              </a:ext>
            </a:extLst>
          </p:cNvPr>
          <p:cNvSpPr/>
          <p:nvPr/>
        </p:nvSpPr>
        <p:spPr>
          <a:xfrm>
            <a:off x="466111" y="1369730"/>
            <a:ext cx="11158427" cy="1288617"/>
          </a:xfrm>
          <a:prstGeom prst="roundRect">
            <a:avLst>
              <a:gd name="adj" fmla="val 9812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Chép đoạn nhạc Nắng vàng và ghi lời cho đoạn nhạc như hình dưới: (SGK trang 124)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Picture 2" descr="https://img.freepik.com/premium-vector/cute-little-kid-use-computer-study-internet_97632-7344.jpg?size=626&amp;ext=jpg&amp;ga=GA1.1.1880011253.1699660800&amp;semt=ais">
            <a:extLst>
              <a:ext uri="{FF2B5EF4-FFF2-40B4-BE49-F238E27FC236}">
                <a16:creationId xmlns:a16="http://schemas.microsoft.com/office/drawing/2014/main" id="{EA143B2F-7483-C206-3A05-F5CC8EA13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6843" y="1977448"/>
            <a:ext cx="4182460" cy="43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9DB95-CC96-01F9-5265-27F5A2AC0003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FEA2ECE8-A0EF-6309-AEA2-EF713901348F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D84098-CA70-42B3-E5F5-95C6155CC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6" y="2756324"/>
            <a:ext cx="8046903" cy="28554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634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" y="0"/>
            <a:ext cx="12164731" cy="69559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8" y="0"/>
            <a:ext cx="12224658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B7071-A0A7-2B5B-4546-6DA30760A0E6}"/>
              </a:ext>
            </a:extLst>
          </p:cNvPr>
          <p:cNvSpPr/>
          <p:nvPr/>
        </p:nvSpPr>
        <p:spPr>
          <a:xfrm>
            <a:off x="685800" y="772887"/>
            <a:ext cx="8338457" cy="350157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0000" rIns="91440" bIns="45720" rtlCol="0" anchor="t"/>
          <a:lstStyle/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vi-VN" sz="2600" dirty="0">
              <a:solidFill>
                <a:srgbClr val="000000"/>
              </a:solidFill>
              <a:latin typeface="UTM Avo" panose="02040603050506020204" pitchFamily="18"/>
              <a:cs typeface="+mn-ea"/>
              <a:sym typeface="+mn-lt"/>
            </a:endParaRPr>
          </a:p>
          <a:p>
            <a:pPr defTabSz="685783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lưu lại các thay đổi có thể nhấn nhanh tổ hợp</a:t>
            </a:r>
          </a:p>
          <a:p>
            <a:pPr defTabSz="685783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phím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S.</a:t>
            </a:r>
          </a:p>
          <a:p>
            <a:pPr defTabSz="685783">
              <a:defRPr/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thêm một ô nhịp vào cuối đoạn nhạc, có thể nhấn nhanh tổ hợp phím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 + B.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39B40C-4BF0-8A2B-1992-F6319B4204AB}"/>
              </a:ext>
            </a:extLst>
          </p:cNvPr>
          <p:cNvSpPr/>
          <p:nvPr/>
        </p:nvSpPr>
        <p:spPr>
          <a:xfrm>
            <a:off x="2779077" y="762001"/>
            <a:ext cx="4957445" cy="66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FFFFFF"/>
                </a:solidFill>
                <a:latin typeface="UTM Avo" panose="02040603050506020204" pitchFamily="18" charset="0"/>
              </a:rPr>
              <a:t>GHI NHỚ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12967-03EB-414C-1A07-93FB069B5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02" y="5022677"/>
            <a:ext cx="2794698" cy="1835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21498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" y="0"/>
            <a:ext cx="12184520" cy="6858000"/>
          </a:xfrm>
          <a:prstGeom prst="rect">
            <a:avLst/>
          </a:prstGeom>
        </p:spPr>
      </p:pic>
      <p:sp>
        <p:nvSpPr>
          <p:cNvPr id="9" name="Google Shape;242;p24">
            <a:extLst>
              <a:ext uri="{FF2B5EF4-FFF2-40B4-BE49-F238E27FC236}">
                <a16:creationId xmlns:a16="http://schemas.microsoft.com/office/drawing/2014/main" id="{7A652E9A-014F-583D-554B-575831AA0DDC}"/>
              </a:ext>
            </a:extLst>
          </p:cNvPr>
          <p:cNvSpPr txBox="1">
            <a:spLocks/>
          </p:cNvSpPr>
          <p:nvPr/>
        </p:nvSpPr>
        <p:spPr>
          <a:xfrm>
            <a:off x="2250442" y="3097000"/>
            <a:ext cx="4286339" cy="66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600" b="1" dirty="0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Ôn</a:t>
            </a:r>
            <a:r>
              <a:rPr lang="en-US" sz="2600" b="1" dirty="0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lại</a:t>
            </a:r>
            <a:r>
              <a:rPr lang="en-US" sz="2600" b="1" dirty="0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các</a:t>
            </a:r>
            <a:r>
              <a:rPr lang="en-US" sz="2600" b="1" dirty="0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kiến</a:t>
            </a:r>
            <a:r>
              <a:rPr lang="en-US" sz="2600" b="1" dirty="0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thức</a:t>
            </a:r>
            <a:r>
              <a:rPr lang="en-US" sz="2600" b="1" dirty="0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</a:t>
            </a:r>
            <a:r>
              <a:rPr lang="en-US" sz="2600" b="1" err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đã</a:t>
            </a:r>
            <a:r>
              <a:rPr lang="en-US" sz="2600" b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 học.</a:t>
            </a:r>
            <a:endParaRPr lang="en-US" sz="2600" b="1" dirty="0">
              <a:solidFill>
                <a:sysClr val="windowText" lastClr="000000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11" name="Google Shape;244;p24">
            <a:extLst>
              <a:ext uri="{FF2B5EF4-FFF2-40B4-BE49-F238E27FC236}">
                <a16:creationId xmlns:a16="http://schemas.microsoft.com/office/drawing/2014/main" id="{0E6E5DC3-0DA6-334D-F83E-6DD8D391AE0D}"/>
              </a:ext>
            </a:extLst>
          </p:cNvPr>
          <p:cNvSpPr txBox="1">
            <a:spLocks/>
          </p:cNvSpPr>
          <p:nvPr/>
        </p:nvSpPr>
        <p:spPr>
          <a:xfrm>
            <a:off x="2250442" y="4467063"/>
            <a:ext cx="3932644" cy="113374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500" b="1">
                <a:solidFill>
                  <a:sysClr val="windowText" lastClr="0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Xem trước bài thực hành trang 123.</a:t>
            </a:r>
            <a:endParaRPr lang="vi-VN" sz="2500" b="1" dirty="0">
              <a:solidFill>
                <a:sysClr val="windowText" lastClr="000000"/>
              </a:solidFill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9F1B4DD-56ED-ED50-1A67-D7EB3A475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942" y="2984604"/>
            <a:ext cx="952500" cy="2616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F4084BD-2DDD-D1D5-A780-59B32A8A9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407" y="4063291"/>
            <a:ext cx="2923593" cy="2758883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D739B40C-4BF0-8A2B-1992-F6319B4204AB}"/>
              </a:ext>
            </a:extLst>
          </p:cNvPr>
          <p:cNvSpPr/>
          <p:nvPr/>
        </p:nvSpPr>
        <p:spPr>
          <a:xfrm>
            <a:off x="1407477" y="2100944"/>
            <a:ext cx="4957445" cy="66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FFFFFF"/>
                </a:solidFill>
                <a:latin typeface="UTM Avo" panose="02040603050506020204" pitchFamily="18" charset="0"/>
              </a:rPr>
              <a:t>HƯỚNG DẪN VỀ NHÀ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1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  <p:bldP spid="11" grpI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5000"/>
          <a:stretch/>
        </p:blipFill>
        <p:spPr bwMode="auto">
          <a:xfrm>
            <a:off x="0" y="0"/>
            <a:ext cx="12192000" cy="75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885" y="4580387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" y="1242740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87"/>
            <a:ext cx="18288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1"/>
            <a:ext cx="18288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87"/>
            <a:ext cx="18288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828800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98801" y="2895601"/>
            <a:ext cx="7484532" cy="1908213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59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6BDFED-49D9-4501-08DF-9496F0363812}"/>
              </a:ext>
            </a:extLst>
          </p:cNvPr>
          <p:cNvSpPr/>
          <p:nvPr/>
        </p:nvSpPr>
        <p:spPr>
          <a:xfrm>
            <a:off x="2477107" y="1676402"/>
            <a:ext cx="8421365" cy="830997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3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s://static.javatpoint.com/computer/images/what-is-keyboard.png">
            <a:extLst>
              <a:ext uri="{FF2B5EF4-FFF2-40B4-BE49-F238E27FC236}">
                <a16:creationId xmlns:a16="http://schemas.microsoft.com/office/drawing/2014/main" id="{CDF9C59A-C946-8247-8C42-9808174A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052286"/>
            <a:ext cx="11843657" cy="51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5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tháng 3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082" y="594874"/>
            <a:ext cx="46540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 </a:t>
            </a:r>
            <a:r>
              <a:rPr lang="en-US" sz="4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A94AF23-1FB5-C9AA-FEDB-D48066AA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013" y="0"/>
            <a:ext cx="12243249" cy="6851971"/>
          </a:xfrm>
          <a:prstGeom prst="rect">
            <a:avLst/>
          </a:prstGeom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2" y="520701"/>
            <a:ext cx="7740015" cy="49504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1"/>
            <a:ext cx="1269163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792786" y="1807029"/>
            <a:ext cx="463503" cy="619473"/>
            <a:chOff x="-2033679" y="889419"/>
            <a:chExt cx="463503" cy="619473"/>
          </a:xfrm>
        </p:grpSpPr>
        <p:pic>
          <p:nvPicPr>
            <p:cNvPr id="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0" y="520722"/>
            <a:ext cx="1347859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21"/>
          <p:cNvGrpSpPr/>
          <p:nvPr/>
        </p:nvGrpSpPr>
        <p:grpSpPr>
          <a:xfrm>
            <a:off x="3305150" y="4182336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8"/>
            <a:ext cx="1102699" cy="1022487"/>
          </a:xfrm>
          <a:prstGeom prst="rect">
            <a:avLst/>
          </a:prstGeom>
        </p:spPr>
      </p:pic>
      <p:pic>
        <p:nvPicPr>
          <p:cNvPr id="13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6" y="1022226"/>
            <a:ext cx="3279407" cy="4517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-215774" y="2347511"/>
            <a:ext cx="5315675" cy="4504460"/>
            <a:chOff x="-215774" y="2347510"/>
            <a:chExt cx="5315675" cy="4504460"/>
          </a:xfrm>
        </p:grpSpPr>
        <p:pic>
          <p:nvPicPr>
            <p:cNvPr id="44" name="图片 3" descr="图片包含 餐桌&#10;&#10;描述已自动生成"/>
            <p:cNvPicPr>
              <a:picLocks noChangeAspect="1"/>
            </p:cNvPicPr>
            <p:nvPr/>
          </p:nvPicPr>
          <p:blipFill rotWithShape="1">
            <a:blip r:embed="rId12" cstate="email"/>
            <a:srcRect/>
            <a:stretch>
              <a:fillRect/>
            </a:stretch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9" name="文本框 18"/>
          <p:cNvSpPr txBox="1"/>
          <p:nvPr/>
        </p:nvSpPr>
        <p:spPr>
          <a:xfrm rot="20956820">
            <a:off x="811734" y="3164172"/>
            <a:ext cx="2383927" cy="1138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914377">
              <a:defRPr/>
            </a:pPr>
            <a:r>
              <a:rPr lang="en-US" altLang="zh-CN" sz="6600" b="1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站酷快乐体2016修订版" panose="02010600030101010101" pitchFamily="2" charset="-122"/>
              </a:rPr>
              <a:t>01</a:t>
            </a:r>
            <a:endParaRPr lang="zh-CN" altLang="en-US" sz="3200" b="1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站酷快乐体2016修订版" panose="02010600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2807" y="2867728"/>
            <a:ext cx="5798820" cy="10464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914377">
              <a:defRPr/>
            </a:pPr>
            <a:r>
              <a:rPr lang="en-US" altLang="zh-CN" sz="6000" b="1" dirty="0">
                <a:solidFill>
                  <a:srgbClr val="FF1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sefin Sans SemiBold" charset="0"/>
                <a:ea typeface="SimSun" panose="02010600030101010101" pitchFamily="2" charset="-122"/>
                <a:cs typeface="Josefin Sans SemiBold" charset="0"/>
              </a:rPr>
              <a:t>B.Khám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3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23F5-358A-046D-C7B6-9BD877E2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2309312"/>
            <a:ext cx="12192000" cy="2057400"/>
          </a:xfrm>
        </p:spPr>
        <p:txBody>
          <a:bodyPr rtlCol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3: GHI LỜI BẢN NHẠC. </a:t>
            </a:r>
            <a:b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THAY ĐỔI NỐT NHẠC, THÊM </a:t>
            </a:r>
            <a:r>
              <a:rPr lang="en-US" sz="48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 NHỊP </a:t>
            </a:r>
            <a:br>
              <a:rPr lang="en-US" sz="48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TIẾT 1)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AutoShape 2">
            <a:extLst>
              <a:ext uri="{FF2B5EF4-FFF2-40B4-BE49-F238E27FC236}">
                <a16:creationId xmlns:a16="http://schemas.microsoft.com/office/drawing/2014/main" id="{498F6B87-F80F-5B41-28A5-30460668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7" y="76200"/>
            <a:ext cx="120904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685" tIns="60843" rIns="121685" bIns="6084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867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D123A7-2556-A3C5-4C47-666A9298EE2D}"/>
              </a:ext>
            </a:extLst>
          </p:cNvPr>
          <p:cNvSpPr txBox="1">
            <a:spLocks/>
          </p:cNvSpPr>
          <p:nvPr/>
        </p:nvSpPr>
        <p:spPr bwMode="auto">
          <a:xfrm>
            <a:off x="203200" y="5027112"/>
            <a:ext cx="12192000" cy="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5" tIns="60843" rIns="121685" bIns="60843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26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267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267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122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CCD140-DDD6-CCFC-52A3-217459C2E380}"/>
              </a:ext>
            </a:extLst>
          </p:cNvPr>
          <p:cNvGrpSpPr>
            <a:grpSpLocks/>
          </p:cNvGrpSpPr>
          <p:nvPr/>
        </p:nvGrpSpPr>
        <p:grpSpPr bwMode="auto">
          <a:xfrm>
            <a:off x="3087757" y="1987826"/>
            <a:ext cx="8653394" cy="1888435"/>
            <a:chOff x="1336675" y="748823"/>
            <a:chExt cx="7532555" cy="2921000"/>
          </a:xfrm>
        </p:grpSpPr>
        <p:pic>
          <p:nvPicPr>
            <p:cNvPr id="79885" name="Picture 5" descr="Cover">
              <a:extLst>
                <a:ext uri="{FF2B5EF4-FFF2-40B4-BE49-F238E27FC236}">
                  <a16:creationId xmlns:a16="http://schemas.microsoft.com/office/drawing/2014/main" id="{ACAD28AD-EFC2-250A-DA3D-C83AF5BDD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748823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31C8AB3-646C-8EAD-15E2-0FC7854E4C0F}"/>
                </a:ext>
              </a:extLst>
            </p:cNvPr>
            <p:cNvSpPr/>
            <p:nvPr/>
          </p:nvSpPr>
          <p:spPr>
            <a:xfrm>
              <a:off x="3864421" y="774223"/>
              <a:ext cx="5004809" cy="1143000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311">
                <a:defRPr/>
              </a:pP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3067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5D8D7-654F-89D5-865A-F71CAD1B1FE7}"/>
              </a:ext>
            </a:extLst>
          </p:cNvPr>
          <p:cNvGrpSpPr>
            <a:grpSpLocks/>
          </p:cNvGrpSpPr>
          <p:nvPr/>
        </p:nvGrpSpPr>
        <p:grpSpPr bwMode="auto">
          <a:xfrm>
            <a:off x="3087757" y="3541625"/>
            <a:ext cx="8653394" cy="920954"/>
            <a:chOff x="1336675" y="2557463"/>
            <a:chExt cx="7797800" cy="1425575"/>
          </a:xfrm>
        </p:grpSpPr>
        <p:pic>
          <p:nvPicPr>
            <p:cNvPr id="79883" name="Picture 6" descr="Cover">
              <a:extLst>
                <a:ext uri="{FF2B5EF4-FFF2-40B4-BE49-F238E27FC236}">
                  <a16:creationId xmlns:a16="http://schemas.microsoft.com/office/drawing/2014/main" id="{045282F8-74A8-03E9-40CC-23942189E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5C6F7D0-EE32-9E64-0F09-06104E55A7D3}"/>
                </a:ext>
              </a:extLst>
            </p:cNvPr>
            <p:cNvSpPr/>
            <p:nvPr/>
          </p:nvSpPr>
          <p:spPr>
            <a:xfrm>
              <a:off x="3940314" y="2557463"/>
              <a:ext cx="5194161" cy="1328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311">
                <a:defRPr/>
              </a:pP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nốt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067" b="1" dirty="0" err="1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nhịp</a:t>
              </a:r>
              <a:r>
                <a:rPr lang="en-US" sz="3067" b="1" dirty="0">
                  <a:solidFill>
                    <a:srgbClr val="517D21"/>
                  </a:solidFill>
                  <a:latin typeface="Times New Roman" pitchFamily="18" charset="0"/>
                  <a:cs typeface="Times New Roman" pitchFamily="18" charset="0"/>
                </a:rPr>
                <a:t>.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7C5C3B-68E7-E928-448B-4E9262C40926}"/>
              </a:ext>
            </a:extLst>
          </p:cNvPr>
          <p:cNvGrpSpPr>
            <a:grpSpLocks/>
          </p:cNvGrpSpPr>
          <p:nvPr/>
        </p:nvGrpSpPr>
        <p:grpSpPr bwMode="auto">
          <a:xfrm>
            <a:off x="3224217" y="4804462"/>
            <a:ext cx="8516934" cy="2003383"/>
            <a:chOff x="1462426" y="3337719"/>
            <a:chExt cx="7430655" cy="3098800"/>
          </a:xfrm>
        </p:grpSpPr>
        <p:pic>
          <p:nvPicPr>
            <p:cNvPr id="79881" name="Picture 7" descr="Cover">
              <a:extLst>
                <a:ext uri="{FF2B5EF4-FFF2-40B4-BE49-F238E27FC236}">
                  <a16:creationId xmlns:a16="http://schemas.microsoft.com/office/drawing/2014/main" id="{60D5186E-25E3-B93B-00F7-3AE5C38F7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E3F9AEE-0464-9CFB-5434-906997FB39AA}"/>
                </a:ext>
              </a:extLst>
            </p:cNvPr>
            <p:cNvSpPr/>
            <p:nvPr/>
          </p:nvSpPr>
          <p:spPr>
            <a:xfrm>
              <a:off x="3864174" y="4804568"/>
              <a:ext cx="5028907" cy="14795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71311">
                <a:defRPr/>
              </a:pP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nhạc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67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067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5E4CB7E1-60D4-96A2-64DD-B0DD7187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2" y="3440771"/>
            <a:ext cx="3611646" cy="19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EDC50F-10A4-205B-8725-6E83626D1ABB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849D7619-FEAE-9BF0-80BA-7FA7C272AAC7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114806C4-36D7-5465-56F9-C26D6DDF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5752FC-FFE8-7FA0-40F9-F6E1A8D6E2D7}"/>
              </a:ext>
            </a:extLst>
          </p:cNvPr>
          <p:cNvSpPr/>
          <p:nvPr/>
        </p:nvSpPr>
        <p:spPr>
          <a:xfrm>
            <a:off x="516785" y="1249453"/>
            <a:ext cx="5102137" cy="5369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1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. Ghi lời bài hát cho bản nhạc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9" name="Google Shape;54;p1">
            <a:extLst>
              <a:ext uri="{FF2B5EF4-FFF2-40B4-BE49-F238E27FC236}">
                <a16:creationId xmlns:a16="http://schemas.microsoft.com/office/drawing/2014/main" id="{50121D54-0636-A8A0-7723-842661EDF632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29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monitor with a white screen&#10;&#10;Description automatically generated">
            <a:extLst>
              <a:ext uri="{FF2B5EF4-FFF2-40B4-BE49-F238E27FC236}">
                <a16:creationId xmlns:a16="http://schemas.microsoft.com/office/drawing/2014/main" id="{95E66064-7BC1-AB09-A1CF-FD3AB6A76C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54" y="493030"/>
            <a:ext cx="9962631" cy="766712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03329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图片 10244" descr="23">
            <a:extLst>
              <a:ext uri="{FF2B5EF4-FFF2-40B4-BE49-F238E27FC236}">
                <a16:creationId xmlns:a16="http://schemas.microsoft.com/office/drawing/2014/main" id="{895F9AFC-C192-583A-3CD9-A02E8D341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61" y="2372072"/>
            <a:ext cx="2089753" cy="24506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248">
            <a:extLst>
              <a:ext uri="{FF2B5EF4-FFF2-40B4-BE49-F238E27FC236}">
                <a16:creationId xmlns:a16="http://schemas.microsoft.com/office/drawing/2014/main" id="{58EF448F-044F-A136-CB82-54CD12762E1A}"/>
              </a:ext>
            </a:extLst>
          </p:cNvPr>
          <p:cNvSpPr txBox="1"/>
          <p:nvPr/>
        </p:nvSpPr>
        <p:spPr>
          <a:xfrm>
            <a:off x="305390" y="2981168"/>
            <a:ext cx="1784364" cy="641628"/>
          </a:xfrm>
          <a:prstGeom prst="rect">
            <a:avLst/>
          </a:prstGeom>
          <a:noFill/>
          <a:ln w="9525">
            <a:noFill/>
          </a:ln>
        </p:spPr>
        <p:txBody>
          <a:bodyPr wrap="square" lIns="66337" tIns="33168" rIns="66337" bIns="33168">
            <a:spAutoFit/>
          </a:bodyPr>
          <a:lstStyle/>
          <a:p>
            <a:pPr defTabSz="1088563">
              <a:spcBef>
                <a:spcPct val="50000"/>
              </a:spcBef>
            </a:pPr>
            <a:r>
              <a:rPr lang="en-US" altLang="zh-CN" sz="1867" b="1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altLang="zh-CN" sz="1867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1867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1867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video </a:t>
            </a:r>
            <a:r>
              <a:rPr lang="en-US" altLang="zh-CN" sz="1867" b="1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nhé</a:t>
            </a:r>
            <a:r>
              <a:rPr lang="en-US" altLang="zh-CN" sz="1867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1867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chenanh">
            <a:hlinkClick r:id="" action="ppaction://media"/>
            <a:extLst>
              <a:ext uri="{FF2B5EF4-FFF2-40B4-BE49-F238E27FC236}">
                <a16:creationId xmlns:a16="http://schemas.microsoft.com/office/drawing/2014/main" id="{6C961CE0-99B4-08FD-5E2E-8AA3B520755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5143" y="811258"/>
            <a:ext cx="9435612" cy="5553713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727A33-600C-7AAD-A35D-E51D143F9932}"/>
              </a:ext>
            </a:extLst>
          </p:cNvPr>
          <p:cNvSpPr/>
          <p:nvPr/>
        </p:nvSpPr>
        <p:spPr>
          <a:xfrm>
            <a:off x="0" y="-59395"/>
            <a:ext cx="5102137" cy="5369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1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. Ghi lời bài hát cho bản nhạc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023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03329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" name="图片 10244" descr="23">
            <a:extLst>
              <a:ext uri="{FF2B5EF4-FFF2-40B4-BE49-F238E27FC236}">
                <a16:creationId xmlns:a16="http://schemas.microsoft.com/office/drawing/2014/main" id="{895F9AFC-C192-583A-3CD9-A02E8D34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86" y="1553235"/>
            <a:ext cx="4647265" cy="47216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248">
            <a:extLst>
              <a:ext uri="{FF2B5EF4-FFF2-40B4-BE49-F238E27FC236}">
                <a16:creationId xmlns:a16="http://schemas.microsoft.com/office/drawing/2014/main" id="{58EF448F-044F-A136-CB82-54CD12762E1A}"/>
              </a:ext>
            </a:extLst>
          </p:cNvPr>
          <p:cNvSpPr txBox="1"/>
          <p:nvPr/>
        </p:nvSpPr>
        <p:spPr>
          <a:xfrm>
            <a:off x="1997366" y="2457313"/>
            <a:ext cx="2367286" cy="1544311"/>
          </a:xfrm>
          <a:prstGeom prst="rect">
            <a:avLst/>
          </a:prstGeom>
          <a:noFill/>
          <a:ln w="9525">
            <a:noFill/>
          </a:ln>
        </p:spPr>
        <p:txBody>
          <a:bodyPr wrap="square" lIns="66337" tIns="33168" rIns="66337" bIns="33168">
            <a:spAutoFit/>
          </a:bodyPr>
          <a:lstStyle/>
          <a:p>
            <a:pPr defTabSz="1088563"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Thảo luận nhóm đôi  2 phút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40A7B3C-392C-7945-CB86-B0BDBF66DE8A}"/>
              </a:ext>
            </a:extLst>
          </p:cNvPr>
          <p:cNvSpPr/>
          <p:nvPr/>
        </p:nvSpPr>
        <p:spPr>
          <a:xfrm>
            <a:off x="516785" y="1249453"/>
            <a:ext cx="5102137" cy="53692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1</a:t>
            </a:r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+mn-ea"/>
                <a:sym typeface="+mn-lt"/>
              </a:rPr>
              <a:t>. Ghi lời bài hát cho bản nhạc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13A7C-E57A-76C9-128B-359A2004F324}"/>
              </a:ext>
            </a:extLst>
          </p:cNvPr>
          <p:cNvSpPr txBox="1"/>
          <p:nvPr/>
        </p:nvSpPr>
        <p:spPr>
          <a:xfrm>
            <a:off x="775686" y="-97977"/>
            <a:ext cx="1089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9 tháng 4 năm 2024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2" name="Google Shape;54;p1">
            <a:extLst>
              <a:ext uri="{FF2B5EF4-FFF2-40B4-BE49-F238E27FC236}">
                <a16:creationId xmlns:a16="http://schemas.microsoft.com/office/drawing/2014/main" id="{02036C9C-B990-9519-DAB7-D40ABE8FF3F0}"/>
              </a:ext>
            </a:extLst>
          </p:cNvPr>
          <p:cNvSpPr txBox="1">
            <a:spLocks/>
          </p:cNvSpPr>
          <p:nvPr/>
        </p:nvSpPr>
        <p:spPr>
          <a:xfrm>
            <a:off x="567459" y="552348"/>
            <a:ext cx="11057079" cy="88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Ghi lời bản nhạc, thay đổi nốt nhạc, them ô nhịp (tiết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68B09C-1903-92F6-E4D4-E595AAA14DF1}"/>
              </a:ext>
            </a:extLst>
          </p:cNvPr>
          <p:cNvGrpSpPr/>
          <p:nvPr/>
        </p:nvGrpSpPr>
        <p:grpSpPr>
          <a:xfrm>
            <a:off x="5681852" y="2033292"/>
            <a:ext cx="5425265" cy="3421367"/>
            <a:chOff x="733222" y="1079151"/>
            <a:chExt cx="8414854" cy="771367"/>
          </a:xfrm>
        </p:grpSpPr>
        <p:sp>
          <p:nvSpPr>
            <p:cNvPr id="14" name="Rounded Rectangle 30">
              <a:extLst>
                <a:ext uri="{FF2B5EF4-FFF2-40B4-BE49-F238E27FC236}">
                  <a16:creationId xmlns:a16="http://schemas.microsoft.com/office/drawing/2014/main" id="{BCC17B0F-AE82-3009-D672-885C5F586B54}"/>
                </a:ext>
              </a:extLst>
            </p:cNvPr>
            <p:cNvSpPr/>
            <p:nvPr/>
          </p:nvSpPr>
          <p:spPr>
            <a:xfrm>
              <a:off x="1023256" y="1174965"/>
              <a:ext cx="8124820" cy="640546"/>
            </a:xfrm>
            <a:prstGeom prst="roundRect">
              <a:avLst>
                <a:gd name="adj" fmla="val 1394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  </a:t>
              </a:r>
              <a:r>
                <a:rPr lang="vi-VN" sz="4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Em </a:t>
              </a:r>
              <a:r>
                <a:rPr lang="vi-VN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hãy </a:t>
              </a:r>
              <a:r>
                <a:rPr lang="en-US" sz="4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nêu các bước ghi lời bài hát cho bản nhạc?</a:t>
              </a:r>
              <a:endParaRPr lang="vi-V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15" name="Picture 20" descr="https://lh5.googleusercontent.com/3S-EmRhxSIBwxQrvKCjshaYzv_wFR24429feKHmQM-cfjEZKZUU-_XvMVOSb6EOnbdjdex3VwNbGc-cQTTKpgyF1FkoA3iliMRwRbTfesM9l99thXv0kdu9QVwJLTB8VDbgmo9hudE998_gTJeZqng=s2048">
              <a:extLst>
                <a:ext uri="{FF2B5EF4-FFF2-40B4-BE49-F238E27FC236}">
                  <a16:creationId xmlns:a16="http://schemas.microsoft.com/office/drawing/2014/main" id="{6A4DD38B-518C-CAE3-E762-B38EEF5C5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08">
              <a:off x="733222" y="1079151"/>
              <a:ext cx="513497" cy="77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9448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AM1eewRA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DFA455-E4C7-499B-9A46-21E4B986541E}: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A20E4E-DBE0-4836-BFC2-28B9F3E53B10}:3160"/>
  <p:tag name="GENSWF_SLIDE_TITLE" val="1. Chèn ảnh vào văn bản"/>
  <p:tag name="ISPRING_SLIDE_INDENT_LEVEL" val="0"/>
  <p:tag name="ISPRING_CUSTOM_TIMING_USED" val="1"/>
  <p:tag name="GENSWF_ADVANCE_TIME" val="6.843"/>
  <p:tag name="ISPRING_SLIDE_ID_2" val="{90B73C6A-E874-4800-BD75-80FD3D6A364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A20E4E-DBE0-4836-BFC2-28B9F3E53B10}:3160"/>
  <p:tag name="GENSWF_SLIDE_TITLE" val="1. Chèn ảnh vào văn bản"/>
  <p:tag name="ISPRING_SLIDE_INDENT_LEVEL" val="0"/>
  <p:tag name="ISPRING_CUSTOM_TIMING_USED" val="1"/>
  <p:tag name="GENSWF_ADVANCE_TIME" val="6.843"/>
  <p:tag name="ISPRING_SLIDE_ID_2" val="{90B73C6A-E874-4800-BD75-80FD3D6A364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82416-8445-48A7-9FE0-9074B01E305D}:29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82416-8445-48A7-9FE0-9074B01E305D}:29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2876A-EBC8-41AA-BB6B-4A5F0AF0E1D0}:31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4D535C-2386-48B8-AEDD-42B5DE793477}:31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C97A7B-982B-421E-BC58-F5A592C5CB06}&quot;/&gt;&lt;isInvalidForFieldText val=&quot;0&quot;/&gt;&lt;Image&gt;&lt;filename val=&quot;C:\Users\THANHH~1\AppData\Local\Temp\~Ca347F\data\asimages\{BEC97A7B-982B-421E-BC58-F5A592C5CB06}_1.png&quot;/&gt;&lt;left val=&quot;196&quot;/&gt;&lt;top val=&quot;0&quot;/&gt;&lt;width val=&quot;529&quot;/&gt;&lt;height val=&quot;89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39BC72-595A-4559-8D33-6C92553A22B1}&quot;/&gt;&lt;isInvalidForFieldText val=&quot;0&quot;/&gt;&lt;Image&gt;&lt;filename val=&quot;C:\Users\THANHH~1\AppData\Local\Temp\~Ca347F\data\asimages\{3839BC72-595A-4559-8D33-6C92553A22B1}_1.png&quot;/&gt;&lt;left val=&quot;263&quot;/&gt;&lt;top val=&quot;42&quot;/&gt;&lt;width val=&quot;418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AAA4E1-8193-4E80-A66D-76978916CA96}&quot;/&gt;&lt;isInvalidForFieldText val=&quot;0&quot;/&gt;&lt;Image&gt;&lt;filename val=&quot;C:\Users\THANHH~1\AppData\Local\Temp\~Ca347F\data\asimages\{0FAAA4E1-8193-4E80-A66D-76978916CA96}_1.png&quot;/&gt;&lt;left val=&quot;293&quot;/&gt;&lt;top val=&quot;339&quot;/&gt;&lt;width val=&quot;392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5EDB25-29AB-4ED0-B6EE-8F4712584FAC}&quot;/&gt;&lt;isInvalidForFieldText val=&quot;0&quot;/&gt;&lt;Image&gt;&lt;filename val=&quot;C:\Users\THANHH~1\AppData\Local\Temp\~Ca347F\data\asimages\{395EDB25-29AB-4ED0-B6EE-8F4712584FAC}_1.png&quot;/&gt;&lt;left val=&quot;189&quot;/&gt;&lt;top val=&quot;401&quot;/&gt;&lt;width val=&quot;567&quot;/&gt;&lt;height val=&quot;80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Tin học 4.potx" id="{B31132BE-9B1E-4740-8A6C-BEDFD421B589}" vid="{30DA43B8-8E28-426A-8218-D5FF1104A92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323</TotalTime>
  <Words>931</Words>
  <Application>Microsoft Office PowerPoint</Application>
  <PresentationFormat>Widescreen</PresentationFormat>
  <Paragraphs>100</Paragraphs>
  <Slides>23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 New Roman</vt:lpstr>
      <vt:lpstr>UTM Avo</vt:lpstr>
      <vt:lpstr>Coiny</vt:lpstr>
      <vt:lpstr>Josefin Sans SemiBold</vt:lpstr>
      <vt:lpstr>Calibri</vt:lpstr>
      <vt:lpstr>Tahoma</vt:lpstr>
      <vt:lpstr>Arial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BÀI 3: GHI LỜI BẢN NHẠC.  THAY ĐỔI NỐT NHẠC, THÊM Ô NHỊP  ( 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Admin</cp:lastModifiedBy>
  <cp:revision>57</cp:revision>
  <dcterms:modified xsi:type="dcterms:W3CDTF">2024-04-05T16:20:46Z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