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sldIdLst>
    <p:sldId id="267" r:id="rId5"/>
    <p:sldId id="278" r:id="rId6"/>
    <p:sldId id="261" r:id="rId7"/>
    <p:sldId id="262" r:id="rId8"/>
    <p:sldId id="263" r:id="rId9"/>
    <p:sldId id="264" r:id="rId10"/>
    <p:sldId id="265" r:id="rId11"/>
    <p:sldId id="266" r:id="rId12"/>
    <p:sldId id="257" r:id="rId13"/>
    <p:sldId id="274" r:id="rId14"/>
    <p:sldId id="277" r:id="rId15"/>
    <p:sldId id="276" r:id="rId16"/>
    <p:sldId id="275" r:id="rId17"/>
    <p:sldId id="268" r:id="rId18"/>
    <p:sldId id="269" r:id="rId19"/>
    <p:sldId id="292" r:id="rId20"/>
    <p:sldId id="271" r:id="rId21"/>
    <p:sldId id="272" r:id="rId22"/>
    <p:sldId id="287" r:id="rId23"/>
    <p:sldId id="288" r:id="rId24"/>
    <p:sldId id="291" r:id="rId25"/>
    <p:sldId id="27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77" d="100"/>
          <a:sy n="77" d="100"/>
        </p:scale>
        <p:origin x="-52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1.wav"/><Relationship Id="rId19" Type="http://schemas.openxmlformats.org/officeDocument/2006/relationships/image" Target="../media/image10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10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image" Target="../media/image10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10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10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8" y="0"/>
            <a:ext cx="8932118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736" y="289882"/>
            <a:ext cx="7283669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6" name="Picture 2" descr="D:\GIAO AN LUU\GIÁO ÁN 2020-2021\LỚP 1-HƯƠNG\GIÁO ÁN LỚP 1\USB-TRÌNH CHIẾU\TOÁN\HỌC KỲ 1\TUẦN 3-Toán\Bài 7. Số 10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6635"/>
            <a:ext cx="9144000" cy="672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6559" y="173421"/>
            <a:ext cx="312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003300"/>
                </a:solidFill>
              </a:rPr>
              <a:t>Xem</a:t>
            </a:r>
            <a:r>
              <a:rPr lang="en-US" sz="2400" b="1" dirty="0">
                <a:solidFill>
                  <a:srgbClr val="003300"/>
                </a:solidFill>
              </a:rPr>
              <a:t>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569" y="126124"/>
            <a:ext cx="9010431" cy="65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01206" y="1897116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3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04792" y="1928648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9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69676" y="2822027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1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04794" y="2822028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5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80793" y="2317531"/>
            <a:ext cx="137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solidFill>
                  <a:srgbClr val="3333FF"/>
                </a:solidFill>
              </a:rPr>
              <a:t>-</a:t>
            </a:r>
            <a:endParaRPr lang="en-US" sz="4800" b="1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62751" y="3915103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4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06462" y="3909848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2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43648" y="1776249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39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46276" y="2596055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15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17827" y="2175642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-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85991" y="2680138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___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979979" y="3415862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4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01606" y="3436882"/>
            <a:ext cx="137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3333FF"/>
                </a:solidFill>
              </a:rPr>
              <a:t>2</a:t>
            </a:r>
            <a:endParaRPr lang="en-US" sz="6000" b="1" dirty="0">
              <a:solidFill>
                <a:srgbClr val="3333FF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352800" y="5486400"/>
            <a:ext cx="5105400" cy="830263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 err="1">
                <a:solidFill>
                  <a:srgbClr val="3333FF"/>
                </a:solidFill>
              </a:rPr>
              <a:t>Vậy</a:t>
            </a:r>
            <a:r>
              <a:rPr lang="en-US" sz="4800" b="1" dirty="0">
                <a:solidFill>
                  <a:srgbClr val="009900"/>
                </a:solidFill>
              </a:rPr>
              <a:t> </a:t>
            </a:r>
            <a:r>
              <a:rPr lang="en-US" sz="4800" b="1" dirty="0" smtClean="0">
                <a:solidFill>
                  <a:srgbClr val="009900"/>
                </a:solidFill>
              </a:rPr>
              <a:t>39 - 15 </a:t>
            </a:r>
            <a:r>
              <a:rPr lang="en-US" sz="4800" b="1" dirty="0">
                <a:solidFill>
                  <a:srgbClr val="009900"/>
                </a:solidFill>
              </a:rPr>
              <a:t>= </a:t>
            </a:r>
            <a:r>
              <a:rPr lang="en-US" sz="4800" b="1" dirty="0" smtClean="0">
                <a:solidFill>
                  <a:srgbClr val="009900"/>
                </a:solidFill>
              </a:rPr>
              <a:t>24</a:t>
            </a:r>
            <a:endParaRPr lang="en-US" sz="48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80" name="Picture 2" descr="D:\GIAO AN LUU\GIÁO ÁN 2020-2021\LỚP 1-HƯƠNG\GIÁO ÁN LỚP 1\USB-TRÌNH CHIẾU\TOÁN\HỌC KỲ 1\TUẦN 3-Toán\Bài 7. Số 10\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" y="0"/>
            <a:ext cx="9144000" cy="5122106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196965" y="3398002"/>
            <a:ext cx="652856" cy="843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" name="Rectangles 3"/>
          <p:cNvSpPr/>
          <p:nvPr/>
        </p:nvSpPr>
        <p:spPr>
          <a:xfrm>
            <a:off x="2645421" y="3398003"/>
            <a:ext cx="654827" cy="822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5" name="Rectangles 4"/>
          <p:cNvSpPr/>
          <p:nvPr/>
        </p:nvSpPr>
        <p:spPr>
          <a:xfrm>
            <a:off x="4120055" y="3398003"/>
            <a:ext cx="641131" cy="822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" name="Rectangles 5"/>
          <p:cNvSpPr/>
          <p:nvPr/>
        </p:nvSpPr>
        <p:spPr>
          <a:xfrm>
            <a:off x="5570483" y="3401696"/>
            <a:ext cx="662151" cy="832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01415" y="5002025"/>
            <a:ext cx="1027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3333FF"/>
                </a:solidFill>
              </a:rPr>
              <a:t>___</a:t>
            </a:r>
            <a:endParaRPr lang="en-US" sz="4400" b="1" dirty="0">
              <a:solidFill>
                <a:srgbClr val="3333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8967" y="4431225"/>
            <a:ext cx="1357904" cy="1266907"/>
            <a:chOff x="620111" y="4282941"/>
            <a:chExt cx="1357904" cy="1266907"/>
          </a:xfrm>
        </p:grpSpPr>
        <p:sp>
          <p:nvSpPr>
            <p:cNvPr id="7" name="Text Box 3"/>
            <p:cNvSpPr txBox="1"/>
            <p:nvPr/>
          </p:nvSpPr>
          <p:spPr>
            <a:xfrm>
              <a:off x="620111" y="4282941"/>
              <a:ext cx="1357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48 </a:t>
              </a:r>
              <a:endPara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641130" y="4518548"/>
              <a:ext cx="762000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en-US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3968" y="4903517"/>
              <a:ext cx="8005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16</a:t>
              </a:r>
              <a:endParaRPr lang="en-US" sz="3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05923" y="4385913"/>
            <a:ext cx="1357904" cy="1266907"/>
            <a:chOff x="620111" y="4282941"/>
            <a:chExt cx="1357904" cy="1266907"/>
          </a:xfrm>
        </p:grpSpPr>
        <p:sp>
          <p:nvSpPr>
            <p:cNvPr id="15" name="Text Box 3"/>
            <p:cNvSpPr txBox="1"/>
            <p:nvPr/>
          </p:nvSpPr>
          <p:spPr>
            <a:xfrm>
              <a:off x="620111" y="4282941"/>
              <a:ext cx="1357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53 </a:t>
              </a:r>
              <a:endPara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641130" y="4518548"/>
              <a:ext cx="762000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en-US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63968" y="4903517"/>
              <a:ext cx="8005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23</a:t>
              </a:r>
              <a:endParaRPr lang="en-US" sz="3600" dirty="0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71182" y="4979957"/>
            <a:ext cx="1027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3333FF"/>
                </a:solidFill>
              </a:rPr>
              <a:t>___</a:t>
            </a:r>
            <a:endParaRPr lang="en-US" sz="4400" b="1" dirty="0">
              <a:solidFill>
                <a:srgbClr val="3333FF"/>
              </a:solidFill>
            </a:endParaRPr>
          </a:p>
        </p:txBody>
      </p:sp>
      <p:sp>
        <p:nvSpPr>
          <p:cNvPr id="20" name="Rectangles 4"/>
          <p:cNvSpPr/>
          <p:nvPr/>
        </p:nvSpPr>
        <p:spPr>
          <a:xfrm>
            <a:off x="1063037" y="5698132"/>
            <a:ext cx="641131" cy="822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s 4"/>
          <p:cNvSpPr/>
          <p:nvPr/>
        </p:nvSpPr>
        <p:spPr>
          <a:xfrm>
            <a:off x="2549780" y="5667856"/>
            <a:ext cx="641131" cy="822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bldLvl="0" animBg="1"/>
      <p:bldP spid="6" grpId="1" animBg="1"/>
      <p:bldP spid="7" grpId="1"/>
      <p:bldP spid="15" grpId="0"/>
      <p:bldP spid="20" grpId="0" animBg="1"/>
      <p:bldP spid="20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374"/>
            <a:ext cx="9144000" cy="2993324"/>
          </a:xfrm>
          <a:prstGeom prst="rect">
            <a:avLst/>
          </a:prstGeom>
        </p:spPr>
      </p:pic>
      <p:sp>
        <p:nvSpPr>
          <p:cNvPr id="3" name="Text Box 3"/>
          <p:cNvSpPr txBox="1"/>
          <p:nvPr/>
        </p:nvSpPr>
        <p:spPr>
          <a:xfrm>
            <a:off x="620111" y="3146097"/>
            <a:ext cx="135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8124" y="3691759"/>
            <a:ext cx="10142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31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1130" y="3381704"/>
            <a:ext cx="76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1415" y="3865181"/>
            <a:ext cx="1027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3333FF"/>
                </a:solidFill>
              </a:rPr>
              <a:t>___</a:t>
            </a:r>
            <a:endParaRPr lang="en-US" sz="4400" b="1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24454" y="4459014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35420" y="4464270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95145" y="3182006"/>
            <a:ext cx="10825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35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00399" y="3807372"/>
            <a:ext cx="10825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32537" y="3439510"/>
            <a:ext cx="76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74277" y="3849416"/>
            <a:ext cx="14661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42137" y="4469527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58358" y="4469526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60427" y="3176751"/>
            <a:ext cx="10825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87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134303" y="3807372"/>
            <a:ext cx="10825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26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013434" y="3507827"/>
            <a:ext cx="76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065985" y="3833650"/>
            <a:ext cx="1219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54716" y="4469526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239406" y="4490546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562192" y="3176752"/>
            <a:ext cx="11088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59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583212" y="3880947"/>
            <a:ext cx="12664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49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309945" y="3534103"/>
            <a:ext cx="76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373006" y="3796864"/>
            <a:ext cx="1219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903779" y="4453760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51530" y="4464270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/>
          <p:nvPr/>
        </p:nvSpPr>
        <p:spPr>
          <a:xfrm>
            <a:off x="620111" y="3146097"/>
            <a:ext cx="135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7914" y="3736143"/>
            <a:ext cx="10142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22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1130" y="3381704"/>
            <a:ext cx="76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1415" y="3865181"/>
            <a:ext cx="1027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3333FF"/>
                </a:solidFill>
              </a:rPr>
              <a:t>___</a:t>
            </a:r>
            <a:endParaRPr lang="en-US" sz="4400" b="1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24454" y="4459014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1667" y="4473970"/>
            <a:ext cx="9667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95145" y="3182006"/>
            <a:ext cx="10825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56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00399" y="3807372"/>
            <a:ext cx="10825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41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32537" y="3439510"/>
            <a:ext cx="76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78964" y="3793949"/>
            <a:ext cx="14661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42137" y="4469527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47636" y="4428761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60427" y="3176751"/>
            <a:ext cx="10825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134303" y="3807372"/>
            <a:ext cx="10825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66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013434" y="3507827"/>
            <a:ext cx="76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181671" y="3819149"/>
            <a:ext cx="15989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54716" y="4469526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294584" y="4459013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562192" y="3176752"/>
            <a:ext cx="11088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583212" y="3880947"/>
            <a:ext cx="12664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83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309945" y="3534103"/>
            <a:ext cx="76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562193" y="3880947"/>
            <a:ext cx="11088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903779" y="4453760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3212" y="4462939"/>
            <a:ext cx="76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69130" y="1474576"/>
            <a:ext cx="1978653" cy="121095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45-22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0" name="Cloud 29"/>
          <p:cNvSpPr/>
          <p:nvPr/>
        </p:nvSpPr>
        <p:spPr>
          <a:xfrm>
            <a:off x="6851242" y="1474576"/>
            <a:ext cx="1978653" cy="121095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89-83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1" name="Cloud 30"/>
          <p:cNvSpPr/>
          <p:nvPr/>
        </p:nvSpPr>
        <p:spPr>
          <a:xfrm>
            <a:off x="4686258" y="1474576"/>
            <a:ext cx="1978653" cy="121095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77-66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2" name="Cloud 31"/>
          <p:cNvSpPr/>
          <p:nvPr/>
        </p:nvSpPr>
        <p:spPr>
          <a:xfrm>
            <a:off x="2578292" y="1474576"/>
            <a:ext cx="1978653" cy="121095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56-41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130" y="778476"/>
            <a:ext cx="38993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Đặt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tính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rồi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tính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9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39"/>
            <a:ext cx="9144000" cy="635834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877443" y="3888741"/>
            <a:ext cx="2915274" cy="1482045"/>
          </a:xfrm>
          <a:prstGeom prst="straightConnector1">
            <a:avLst/>
          </a:prstGeom>
          <a:ln w="38100">
            <a:solidFill>
              <a:srgbClr val="00B05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027663" y="3576474"/>
            <a:ext cx="2846103" cy="1699719"/>
          </a:xfrm>
          <a:prstGeom prst="straightConnector1">
            <a:avLst/>
          </a:prstGeom>
          <a:ln w="38100">
            <a:solidFill>
              <a:srgbClr val="00B05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 flipV="1">
            <a:off x="1082567" y="3817159"/>
            <a:ext cx="3914463" cy="1522095"/>
          </a:xfrm>
          <a:prstGeom prst="straightConnector1">
            <a:avLst/>
          </a:prstGeom>
          <a:ln w="38100">
            <a:solidFill>
              <a:srgbClr val="00B05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3226677" y="3573517"/>
            <a:ext cx="3930869" cy="1734206"/>
          </a:xfrm>
          <a:prstGeom prst="straightConnector1">
            <a:avLst/>
          </a:prstGeom>
          <a:ln w="38100">
            <a:solidFill>
              <a:srgbClr val="00B05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03"/>
            <a:ext cx="9144000" cy="6709497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6232" y="4684987"/>
            <a:ext cx="914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68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76701" y="4732283"/>
            <a:ext cx="914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86604" y="4763815"/>
            <a:ext cx="914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37942" y="4753304"/>
            <a:ext cx="914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73970" y="6014546"/>
            <a:ext cx="914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75" y="1011238"/>
            <a:ext cx="6835775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图片 7"/>
          <p:cNvPicPr>
            <a:picLocks noChangeAspect="1"/>
          </p:cNvPicPr>
          <p:nvPr/>
        </p:nvPicPr>
        <p:blipFill>
          <a:blip r:embed="rId3"/>
          <a:srcRect l="12177" t="5074" r="19765" b="15106"/>
          <a:stretch>
            <a:fillRect/>
          </a:stretch>
        </p:blipFill>
        <p:spPr bwMode="auto">
          <a:xfrm>
            <a:off x="-279400" y="1820863"/>
            <a:ext cx="39782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 descr="unnam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13" y="141288"/>
            <a:ext cx="12954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405639" y="3040583"/>
            <a:ext cx="3638433" cy="776836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00" name="Picture 2" descr="D:\GIAO AN LUU\GIÁO ÁN 2020-2021\LỚP 1-HƯƠNG\GIÁO ÁN LỚP 1\USB-TRÌNH CHIẾU\TOÁN\HỌC KỲ 1\TUẦN 3-Toán\Bài 7. Số 10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7638"/>
            <a:ext cx="91440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979886" y="5429306"/>
            <a:ext cx="4343400" cy="708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000" b="1" dirty="0" err="1">
                <a:solidFill>
                  <a:srgbClr val="3333FF"/>
                </a:solidFill>
                <a:latin typeface="+mj-lt"/>
              </a:rPr>
              <a:t>Hát</a:t>
            </a:r>
            <a:r>
              <a:rPr lang="en-US" sz="4000" b="1" dirty="0">
                <a:solidFill>
                  <a:srgbClr val="3333FF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+mj-lt"/>
              </a:rPr>
              <a:t>bài</a:t>
            </a:r>
            <a:r>
              <a:rPr lang="en-US" sz="4000" b="1" dirty="0">
                <a:solidFill>
                  <a:srgbClr val="3333FF"/>
                </a:solidFill>
                <a:latin typeface="+mj-lt"/>
              </a:rPr>
              <a:t>: </a:t>
            </a:r>
            <a:r>
              <a:rPr lang="en-US" sz="4000" b="1" dirty="0" err="1" smtClean="0">
                <a:solidFill>
                  <a:srgbClr val="3333FF"/>
                </a:solidFill>
                <a:latin typeface="+mj-lt"/>
              </a:rPr>
              <a:t>Tập</a:t>
            </a:r>
            <a:r>
              <a:rPr lang="en-US" sz="4000" b="1" dirty="0" smtClean="0">
                <a:solidFill>
                  <a:srgbClr val="3333FF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+mj-lt"/>
              </a:rPr>
              <a:t>đếm</a:t>
            </a:r>
            <a:endParaRPr lang="vi-VN" sz="4000" b="1" dirty="0">
              <a:solidFill>
                <a:srgbClr val="3333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2" descr="D:\GIAO AN LUU\GIÁO ÁN 2020-2021\LỚP 1-HƯƠNG\GIÁO ÁN LỚP 1\USB-TRÌNH CHIẾU\TOÁN\HỌC KỲ 1\TUẦN 3-Toán\Bài 7. Số 10\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3000" y="5943600"/>
            <a:ext cx="7772400" cy="708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3333FF"/>
                </a:solidFill>
                <a:latin typeface="+mj-lt"/>
              </a:rPr>
              <a:t>Các</a:t>
            </a:r>
            <a:r>
              <a:rPr lang="en-US" sz="4000" b="1" dirty="0">
                <a:solidFill>
                  <a:srgbClr val="3333FF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+mj-lt"/>
              </a:rPr>
              <a:t>em</a:t>
            </a:r>
            <a:r>
              <a:rPr lang="en-US" sz="4000" b="1" dirty="0">
                <a:solidFill>
                  <a:srgbClr val="3333FF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+mj-lt"/>
              </a:rPr>
              <a:t>vừa</a:t>
            </a:r>
            <a:r>
              <a:rPr lang="en-US" sz="4000" b="1" dirty="0">
                <a:solidFill>
                  <a:srgbClr val="3333FF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+mj-lt"/>
              </a:rPr>
              <a:t>học</a:t>
            </a:r>
            <a:r>
              <a:rPr lang="en-US" sz="4000" b="1" dirty="0">
                <a:solidFill>
                  <a:srgbClr val="3333FF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+mj-lt"/>
              </a:rPr>
              <a:t>xong</a:t>
            </a:r>
            <a:r>
              <a:rPr lang="en-US" sz="4000" b="1" dirty="0">
                <a:solidFill>
                  <a:srgbClr val="3333FF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+mj-lt"/>
              </a:rPr>
              <a:t>bài</a:t>
            </a:r>
            <a:r>
              <a:rPr lang="en-US" sz="4000" b="1" dirty="0">
                <a:solidFill>
                  <a:srgbClr val="3333FF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+mj-lt"/>
              </a:rPr>
              <a:t>gì</a:t>
            </a:r>
            <a:r>
              <a:rPr lang="en-US" sz="4000" b="1" dirty="0">
                <a:solidFill>
                  <a:srgbClr val="3333FF"/>
                </a:solidFill>
                <a:latin typeface="+mj-lt"/>
              </a:rPr>
              <a:t> ?</a:t>
            </a:r>
            <a:endParaRPr lang="vi-VN" sz="40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5867400"/>
            <a:ext cx="1000125" cy="857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9144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940811" y="2672733"/>
              <a:ext cx="65822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39 - 15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18952" y="2362200"/>
            <a:ext cx="3982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7" y="2086118"/>
            <a:ext cx="81388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5881" y="2100264"/>
            <a:ext cx="824873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5976" y="1686780"/>
            <a:ext cx="5490551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 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03444" y="3574515"/>
            <a:ext cx="39609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10446" y="5407754"/>
            <a:ext cx="4572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2548" y="4637594"/>
            <a:ext cx="2157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00694" y="4896030"/>
            <a:ext cx="1949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10446" y="3028902"/>
            <a:ext cx="4572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33154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6232" y="812777"/>
            <a:ext cx="839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277" y="1296103"/>
            <a:ext cx="10185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8271" y="3476441"/>
            <a:ext cx="6726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8271" y="4040680"/>
            <a:ext cx="4559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/>
          <p:cNvSpPr/>
          <p:nvPr/>
        </p:nvSpPr>
        <p:spPr>
          <a:xfrm flipH="1">
            <a:off x="4452599" y="393146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0223" y="4040680"/>
            <a:ext cx="2286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4946" y="2199289"/>
            <a:ext cx="4464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8270" y="4758258"/>
            <a:ext cx="4342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21707" y="4758258"/>
            <a:ext cx="2735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/>
          <p:cNvSpPr/>
          <p:nvPr/>
        </p:nvSpPr>
        <p:spPr>
          <a:xfrm>
            <a:off x="4338818" y="4649044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8271" y="5475837"/>
            <a:ext cx="5046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32684" y="618007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056" y="2100264"/>
            <a:ext cx="824873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7628" y="2100264"/>
            <a:ext cx="82015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686780"/>
            <a:ext cx="5490551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+ 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11381" y="3377117"/>
            <a:ext cx="39609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5407754"/>
            <a:ext cx="4572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905" y="2092216"/>
            <a:ext cx="802025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906" y="2092216"/>
            <a:ext cx="797467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686780"/>
            <a:ext cx="5490551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62 + 4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16484" y="3524262"/>
            <a:ext cx="39609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5539402"/>
            <a:ext cx="4572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4175" y="2158084"/>
            <a:ext cx="791912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4175" y="2144550"/>
            <a:ext cx="789968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686780"/>
            <a:ext cx="5490551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21891" y="3419157"/>
            <a:ext cx="39609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5539402"/>
            <a:ext cx="4572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4798" y="2067226"/>
            <a:ext cx="867710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4798" y="2066752"/>
            <a:ext cx="865579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686780"/>
            <a:ext cx="5490551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00870" y="3429668"/>
            <a:ext cx="39609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0446" y="5539402"/>
            <a:ext cx="4572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9144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940811" y="2672733"/>
              <a:ext cx="65822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39 - 15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318</Words>
  <Application>Microsoft Office PowerPoint</Application>
  <PresentationFormat>On-screen Show (4:3)</PresentationFormat>
  <Paragraphs>128</Paragraphs>
  <Slides>22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pc</cp:lastModifiedBy>
  <cp:revision>15</cp:revision>
  <dcterms:created xsi:type="dcterms:W3CDTF">2020-10-02T08:14:00Z</dcterms:created>
  <dcterms:modified xsi:type="dcterms:W3CDTF">2021-04-18T22:01:04Z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