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5" r:id="rId10"/>
    <p:sldId id="266" r:id="rId11"/>
  </p:sldIdLst>
  <p:sldSz cx="9144000" cy="5143500" type="screen16x9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17C9B-6ABA-4B91-8457-E4FE7F03DBF7}" type="datetimeFigureOut">
              <a:rPr lang="vi-VN" smtClean="0"/>
              <a:pPr/>
              <a:t>23/02/2022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0669-A241-4498-B06E-BB3D27F8B8F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88932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1AACF-693D-4FBF-9F8B-933EDE5F766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96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953942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3AD02209-2501-492B-BA54-9752DA58A98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92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86142" y="1425200"/>
            <a:ext cx="25717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3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917825"/>
            <a:ext cx="12001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5" descr="DSTARS-P"/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085850"/>
            <a:ext cx="12001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WordArt 7"/>
          <p:cNvSpPr>
            <a:spLocks noChangeArrowheads="1" noChangeShapeType="1" noTextEdit="1"/>
          </p:cNvSpPr>
          <p:nvPr/>
        </p:nvSpPr>
        <p:spPr bwMode="auto">
          <a:xfrm>
            <a:off x="1475656" y="218786"/>
            <a:ext cx="6753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BÌNH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THẠNH 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6" name="WordArt 8"/>
          <p:cNvSpPr>
            <a:spLocks noChangeArrowheads="1" noChangeShapeType="1" noTextEdit="1"/>
          </p:cNvSpPr>
          <p:nvPr/>
        </p:nvSpPr>
        <p:spPr bwMode="auto">
          <a:xfrm>
            <a:off x="3514725" y="1019232"/>
            <a:ext cx="2016224" cy="41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04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7" name="WordArt 9"/>
          <p:cNvSpPr>
            <a:spLocks noChangeArrowheads="1" noChangeShapeType="1" noTextEdit="1"/>
          </p:cNvSpPr>
          <p:nvPr/>
        </p:nvSpPr>
        <p:spPr bwMode="auto">
          <a:xfrm>
            <a:off x="1581492" y="1706668"/>
            <a:ext cx="6181040" cy="8080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TOÁN GIẢI BẰNG HAI PHÉP TÍNH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8" name="WordArt 10"/>
          <p:cNvSpPr>
            <a:spLocks noChangeArrowheads="1" noChangeShapeType="1" noTextEdit="1"/>
          </p:cNvSpPr>
          <p:nvPr/>
        </p:nvSpPr>
        <p:spPr bwMode="auto">
          <a:xfrm>
            <a:off x="2019300" y="4114800"/>
            <a:ext cx="6743700" cy="793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" name="WordArt 8"/>
          <p:cNvSpPr>
            <a:spLocks noChangeArrowheads="1" noChangeShapeType="1" noTextEdit="1"/>
          </p:cNvSpPr>
          <p:nvPr/>
        </p:nvSpPr>
        <p:spPr bwMode="auto">
          <a:xfrm>
            <a:off x="3203848" y="4656275"/>
            <a:ext cx="3958952" cy="41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04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GV:LÊ THỊ Y MAI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" name="WordArt 8"/>
          <p:cNvSpPr>
            <a:spLocks noChangeArrowheads="1" noChangeShapeType="1" noTextEdit="1"/>
          </p:cNvSpPr>
          <p:nvPr/>
        </p:nvSpPr>
        <p:spPr bwMode="auto">
          <a:xfrm>
            <a:off x="3679855" y="2709104"/>
            <a:ext cx="2016224" cy="41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04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SKG, </a:t>
            </a:r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50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0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591941" y="771550"/>
            <a:ext cx="7848600" cy="2171700"/>
          </a:xfrm>
          <a:prstGeom prst="rect">
            <a:avLst/>
          </a:prstGeom>
        </p:spPr>
        <p:txBody>
          <a:bodyPr wrap="none" fromWordArt="1">
            <a:prstTxWarp prst="textChevron">
              <a:avLst/>
            </a:prstTxWarp>
          </a:bodyPr>
          <a:lstStyle/>
          <a:p>
            <a:pPr algn="ctr"/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270000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7" name="Picture 9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41" y="4344506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618" name="Picture 10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679009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619" name="Picture 11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1810" y="4443958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620" name="Picture 12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998" y="3651870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621" name="Picture 13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5694" y="3651870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sunflowe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3302" y="4344506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054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99592" y="2173382"/>
            <a:ext cx="7405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683568" y="267494"/>
            <a:ext cx="5029200" cy="685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33400" y="1273105"/>
            <a:ext cx="7391400" cy="685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GỌI HS THỰC HÀNH ĐO CHIỀU CAO</a:t>
            </a:r>
            <a:endParaRPr lang="en-US" sz="3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4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14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7" name="WordArt 9"/>
          <p:cNvSpPr>
            <a:spLocks noChangeArrowheads="1" noChangeShapeType="1" noTextEdit="1"/>
          </p:cNvSpPr>
          <p:nvPr/>
        </p:nvSpPr>
        <p:spPr bwMode="auto">
          <a:xfrm>
            <a:off x="228600" y="971550"/>
            <a:ext cx="8534400" cy="2686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giải</a:t>
            </a:r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phép</a:t>
            </a:r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tính</a:t>
            </a:r>
            <a:endParaRPr lang="en-US" sz="3600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1" name="Picture 57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4198491"/>
            <a:ext cx="2133600" cy="82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9052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rgb-on-white-0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484114"/>
            <a:ext cx="1905000" cy="107156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79835" y="483518"/>
            <a:ext cx="8384653" cy="3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</a:pP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125000"/>
              </a:lnSpc>
            </a:pPr>
            <a:r>
              <a:rPr lang="en-US" sz="2400" b="1" i="1" u="sng" dirty="0" err="1">
                <a:solidFill>
                  <a:schemeClr val="accent3"/>
                </a:solidFill>
                <a:latin typeface="Times New Roman" pitchFamily="18" charset="0"/>
              </a:rPr>
              <a:t>Bài</a:t>
            </a:r>
            <a:r>
              <a:rPr lang="en-US" sz="2400" b="1" i="1" u="sng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chemeClr val="accent3"/>
                </a:solidFill>
                <a:latin typeface="Times New Roman" pitchFamily="18" charset="0"/>
              </a:rPr>
              <a:t>toán</a:t>
            </a:r>
            <a:r>
              <a:rPr lang="en-US" sz="2400" b="1" i="1" u="sng" dirty="0">
                <a:solidFill>
                  <a:schemeClr val="accent3"/>
                </a:solidFill>
                <a:latin typeface="Times New Roman" pitchFamily="18" charset="0"/>
              </a:rPr>
              <a:t> 1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 2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: 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?</a:t>
            </a:r>
          </a:p>
          <a:p>
            <a:pPr marL="342900" indent="-342900">
              <a:lnSpc>
                <a:spcPct val="125000"/>
              </a:lnSpc>
              <a:buFontTx/>
              <a:buAutoNum type="alphaLcPeriod"/>
            </a:pP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3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chemeClr val="accent3"/>
                </a:solidFill>
                <a:latin typeface="Times New Roman" pitchFamily="18" charset="0"/>
              </a:rPr>
              <a:t> ?</a:t>
            </a:r>
          </a:p>
          <a:p>
            <a:pPr marL="342900" indent="-342900"/>
            <a:endParaRPr lang="en-US" sz="24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5000"/>
              </a:spcBef>
            </a:pPr>
            <a:endParaRPr lang="en-US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2743201" y="3429000"/>
            <a:ext cx="1374775" cy="571500"/>
            <a:chOff x="1630" y="2400"/>
            <a:chExt cx="914" cy="528"/>
          </a:xfrm>
        </p:grpSpPr>
        <p:pic>
          <p:nvPicPr>
            <p:cNvPr id="12303" name="Picture 15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6" name="Picture 18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533400" y="2857500"/>
            <a:ext cx="2076450" cy="514350"/>
            <a:chOff x="192" y="1632"/>
            <a:chExt cx="1308" cy="480"/>
          </a:xfrm>
        </p:grpSpPr>
        <p:pic>
          <p:nvPicPr>
            <p:cNvPr id="12297" name="Picture 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0" name="Picture 1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10" name="Picture 2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1" name="Group 33"/>
          <p:cNvGrpSpPr>
            <a:grpSpLocks/>
          </p:cNvGrpSpPr>
          <p:nvPr/>
        </p:nvGrpSpPr>
        <p:grpSpPr bwMode="auto">
          <a:xfrm>
            <a:off x="533400" y="3486150"/>
            <a:ext cx="2217738" cy="514350"/>
            <a:chOff x="192" y="2448"/>
            <a:chExt cx="1397" cy="528"/>
          </a:xfrm>
        </p:grpSpPr>
        <p:pic>
          <p:nvPicPr>
            <p:cNvPr id="12307" name="Picture 1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8" name="Picture 20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9" name="Picture 21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209800" y="5429250"/>
            <a:ext cx="838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819400" y="5657850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3352800" y="56007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2286000" y="5543550"/>
            <a:ext cx="114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2438400" y="5486400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200400" y="56007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2057400" y="5657850"/>
            <a:ext cx="114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981200" y="56007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2743200" y="5486400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219200" y="5657850"/>
            <a:ext cx="838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4919663" y="165735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1" name="Rectangle 4"/>
          <p:cNvSpPr>
            <a:spLocks noChangeArrowheads="1"/>
          </p:cNvSpPr>
          <p:nvPr/>
        </p:nvSpPr>
        <p:spPr bwMode="auto">
          <a:xfrm>
            <a:off x="323528" y="51470"/>
            <a:ext cx="882047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71910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-5744" y="344784"/>
            <a:ext cx="8915400" cy="3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/>
            <a:r>
              <a:rPr lang="en-US" sz="24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</a:rPr>
              <a:t>*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</a:rPr>
              <a:t> 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</a:rPr>
              <a:t>Hàng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3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trên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: </a:t>
            </a:r>
          </a:p>
          <a:p>
            <a:pPr lvl="2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?</a:t>
            </a:r>
          </a:p>
          <a:p>
            <a:pPr lvl="2" algn="just">
              <a:spcBef>
                <a:spcPct val="5000"/>
              </a:spcBef>
              <a:buFontTx/>
              <a:buAutoNum type="alphaLcPeriod"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hàng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mấy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kèn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?</a:t>
            </a: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2" algn="just">
              <a:spcBef>
                <a:spcPct val="5000"/>
              </a:spcBef>
            </a:pP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724400" y="1810434"/>
            <a:ext cx="4419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a.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kèn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3 + 2 = 5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kèn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3 + 5 = 8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  a. 5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kèn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                b. 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kèn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7277" name="Group 109"/>
          <p:cNvGrpSpPr>
            <a:grpSpLocks/>
          </p:cNvGrpSpPr>
          <p:nvPr/>
        </p:nvGrpSpPr>
        <p:grpSpPr bwMode="auto">
          <a:xfrm>
            <a:off x="128586" y="1923678"/>
            <a:ext cx="4595814" cy="1945482"/>
            <a:chOff x="167" y="1970"/>
            <a:chExt cx="2895" cy="1634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99" name="Line 31"/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7" name="Line 39"/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09" name="Line 41"/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6" name="Text Box 78"/>
            <p:cNvSpPr txBox="1">
              <a:spLocks noChangeArrowheads="1"/>
            </p:cNvSpPr>
            <p:nvPr/>
          </p:nvSpPr>
          <p:spPr bwMode="auto">
            <a:xfrm>
              <a:off x="1193" y="2400"/>
              <a:ext cx="54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3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kèn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7276" name="Group 108"/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7210" name="Group 42"/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15" name="Line 47"/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17" name="Line 49"/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234" name="Group 66"/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238" name="Line 70"/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0" name="Line 72"/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42" name="Line 74"/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48" name="Arc 80"/>
            <p:cNvSpPr>
              <a:spLocks/>
            </p:cNvSpPr>
            <p:nvPr/>
          </p:nvSpPr>
          <p:spPr bwMode="auto">
            <a:xfrm rot="21130377">
              <a:off x="1872" y="2979"/>
              <a:ext cx="466" cy="384"/>
            </a:xfrm>
            <a:custGeom>
              <a:avLst/>
              <a:gdLst>
                <a:gd name="G0" fmla="+- 3426 0 0"/>
                <a:gd name="G1" fmla="+- 21600 0 0"/>
                <a:gd name="G2" fmla="+- 21600 0 0"/>
                <a:gd name="T0" fmla="*/ 0 w 20904"/>
                <a:gd name="T1" fmla="*/ 273 h 21600"/>
                <a:gd name="T2" fmla="*/ 20904 w 20904"/>
                <a:gd name="T3" fmla="*/ 8908 h 21600"/>
                <a:gd name="T4" fmla="*/ 3426 w 209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49" name="Text Box 81"/>
            <p:cNvSpPr txBox="1">
              <a:spLocks noChangeArrowheads="1"/>
            </p:cNvSpPr>
            <p:nvPr/>
          </p:nvSpPr>
          <p:spPr bwMode="auto">
            <a:xfrm>
              <a:off x="1824" y="2628"/>
              <a:ext cx="63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2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kèn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250" name="Arc 82"/>
            <p:cNvSpPr>
              <a:spLocks/>
            </p:cNvSpPr>
            <p:nvPr/>
          </p:nvSpPr>
          <p:spPr bwMode="auto">
            <a:xfrm rot="11942442" flipH="1">
              <a:off x="1259" y="2160"/>
              <a:ext cx="1038" cy="1200"/>
            </a:xfrm>
            <a:custGeom>
              <a:avLst/>
              <a:gdLst>
                <a:gd name="G0" fmla="+- 668 0 0"/>
                <a:gd name="G1" fmla="+- 21600 0 0"/>
                <a:gd name="G2" fmla="+- 21600 0 0"/>
                <a:gd name="T0" fmla="*/ 0 w 17986"/>
                <a:gd name="T1" fmla="*/ 10 h 21600"/>
                <a:gd name="T2" fmla="*/ 17986 w 17986"/>
                <a:gd name="T3" fmla="*/ 8691 h 21600"/>
                <a:gd name="T4" fmla="*/ 668 w 179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1" name="Text Box 83"/>
            <p:cNvSpPr txBox="1">
              <a:spLocks noChangeArrowheads="1"/>
            </p:cNvSpPr>
            <p:nvPr/>
          </p:nvSpPr>
          <p:spPr bwMode="auto">
            <a:xfrm>
              <a:off x="1392" y="3216"/>
              <a:ext cx="728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kèn</a:t>
              </a:r>
            </a:p>
          </p:txBody>
        </p:sp>
        <p:sp>
          <p:nvSpPr>
            <p:cNvPr id="7252" name="AutoShape 84"/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53" name="Text Box 85"/>
            <p:cNvSpPr txBox="1">
              <a:spLocks noChangeArrowheads="1"/>
            </p:cNvSpPr>
            <p:nvPr/>
          </p:nvSpPr>
          <p:spPr bwMode="auto">
            <a:xfrm>
              <a:off x="2369" y="2688"/>
              <a:ext cx="693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?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kèn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Text Box 85"/>
            <p:cNvSpPr txBox="1">
              <a:spLocks noChangeArrowheads="1"/>
            </p:cNvSpPr>
            <p:nvPr/>
          </p:nvSpPr>
          <p:spPr bwMode="auto">
            <a:xfrm>
              <a:off x="222" y="2474"/>
              <a:ext cx="983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Hàng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trên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42" name="Text Box 85"/>
            <p:cNvSpPr txBox="1">
              <a:spLocks noChangeArrowheads="1"/>
            </p:cNvSpPr>
            <p:nvPr/>
          </p:nvSpPr>
          <p:spPr bwMode="auto">
            <a:xfrm>
              <a:off x="167" y="2810"/>
              <a:ext cx="1015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Hàng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dưới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: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43" name="Text Box 85"/>
            <p:cNvSpPr txBox="1">
              <a:spLocks noChangeArrowheads="1"/>
            </p:cNvSpPr>
            <p:nvPr/>
          </p:nvSpPr>
          <p:spPr bwMode="auto">
            <a:xfrm>
              <a:off x="739" y="1970"/>
              <a:ext cx="983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Tóm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tắt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262" name="Text Box 94"/>
          <p:cNvSpPr txBox="1">
            <a:spLocks noChangeArrowheads="1"/>
          </p:cNvSpPr>
          <p:nvPr/>
        </p:nvSpPr>
        <p:spPr bwMode="auto">
          <a:xfrm>
            <a:off x="1295400" y="5600700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1828800" y="5600700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4090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9" name="Picture 3" descr="rgb-on-white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29879" y="1"/>
            <a:ext cx="9144000" cy="51435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780186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* </a:t>
            </a:r>
            <a:r>
              <a:rPr lang="en-US" sz="2400" b="1" i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2: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4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3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bể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bao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nhiêu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cá</a:t>
            </a:r>
            <a:r>
              <a:rPr lang="en-US" sz="2400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95400" y="1923678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 dirty="0" err="1">
                <a:solidFill>
                  <a:srgbClr val="0000FF"/>
                </a:solidFill>
                <a:latin typeface="Times New Roman" pitchFamily="18" charset="0"/>
              </a:rPr>
              <a:t>Tóm</a:t>
            </a:r>
            <a:r>
              <a:rPr lang="en-US" sz="24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00FF"/>
                </a:solidFill>
                <a:latin typeface="Times New Roman" pitchFamily="18" charset="0"/>
              </a:rPr>
              <a:t>tắt</a:t>
            </a:r>
            <a:endParaRPr lang="en-US" sz="24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8600" y="2743200"/>
            <a:ext cx="1752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nhất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28600" y="3314700"/>
            <a:ext cx="1676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Bể thứ hai:</a:t>
            </a:r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1905000" y="3486150"/>
            <a:ext cx="1828800" cy="114300"/>
            <a:chOff x="1200" y="2928"/>
            <a:chExt cx="1152" cy="96"/>
          </a:xfrm>
        </p:grpSpPr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1905000" y="2971800"/>
            <a:ext cx="0" cy="6286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2971800" y="297180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16200000">
            <a:off x="3267075" y="3076575"/>
            <a:ext cx="17145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895600" y="3003798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3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85" name="AutoShape 29"/>
          <p:cNvSpPr>
            <a:spLocks/>
          </p:cNvSpPr>
          <p:nvPr/>
        </p:nvSpPr>
        <p:spPr bwMode="auto">
          <a:xfrm>
            <a:off x="4063752" y="2800350"/>
            <a:ext cx="76200" cy="85725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140696" y="3003798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?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905000" y="2571750"/>
            <a:ext cx="152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4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5364088" y="1851670"/>
            <a:ext cx="3657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lang="en-US" sz="2400" b="1" i="1" u="sng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u="sng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4 + 3 = 7 (con)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4 + 7 = 11 (con)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 11 con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cá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1905000" y="2914650"/>
            <a:ext cx="1066800" cy="114300"/>
            <a:chOff x="1200" y="2928"/>
            <a:chExt cx="672" cy="96"/>
          </a:xfrm>
        </p:grpSpPr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600200" y="5314950"/>
            <a:ext cx="2895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057400" y="5429250"/>
            <a:ext cx="2514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2667000" y="5543550"/>
            <a:ext cx="1066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1295400" y="5372100"/>
            <a:ext cx="838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2514600" y="548640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6" name="Picture 60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82" y="4326623"/>
            <a:ext cx="9144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2590800" y="5600700"/>
            <a:ext cx="76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19519" name="Picture 63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831432"/>
            <a:ext cx="2895600" cy="131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-36512" y="-20538"/>
            <a:ext cx="91805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FF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bằng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</a:rPr>
              <a:t>tính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07820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1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75" grpId="0"/>
      <p:bldP spid="19481" grpId="0" animBg="1"/>
      <p:bldP spid="19482" grpId="0" animBg="1"/>
      <p:bldP spid="19483" grpId="0" animBg="1"/>
      <p:bldP spid="19484" grpId="0"/>
      <p:bldP spid="19485" grpId="0" animBg="1"/>
      <p:bldP spid="19486" grpId="0"/>
      <p:bldP spid="194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rgb-on-white-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0025" y="1679377"/>
            <a:ext cx="1905000" cy="107156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cmpd="sng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8992" y="316146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*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</a:rPr>
              <a:t> 1: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Anh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15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ít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anh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7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Hỏi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cả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anh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bao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nhiêu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tấm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bưu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ảnh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? </a:t>
            </a:r>
          </a:p>
        </p:txBody>
      </p:sp>
      <p:grpSp>
        <p:nvGrpSpPr>
          <p:cNvPr id="18511" name="Group 79"/>
          <p:cNvGrpSpPr>
            <a:grpSpLocks/>
          </p:cNvGrpSpPr>
          <p:nvPr/>
        </p:nvGrpSpPr>
        <p:grpSpPr bwMode="auto">
          <a:xfrm>
            <a:off x="12423" y="987028"/>
            <a:ext cx="4608513" cy="2456259"/>
            <a:chOff x="-23" y="1384"/>
            <a:chExt cx="2903" cy="2063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-23" y="1384"/>
              <a:ext cx="1899" cy="2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i="1" dirty="0">
                  <a:solidFill>
                    <a:srgbClr val="0000FF"/>
                  </a:solidFill>
                  <a:latin typeface="Times New Roman" pitchFamily="18" charset="0"/>
                </a:rPr>
                <a:t>              </a:t>
              </a:r>
              <a:r>
                <a:rPr lang="en-US" sz="2400" b="1" i="1" dirty="0" err="1">
                  <a:solidFill>
                    <a:srgbClr val="0000FF"/>
                  </a:solidFill>
                  <a:latin typeface="Times New Roman" pitchFamily="18" charset="0"/>
                </a:rPr>
                <a:t>Tóm</a:t>
              </a:r>
              <a:r>
                <a:rPr lang="en-US" sz="2400" b="1" i="1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b="1" i="1" dirty="0" err="1">
                  <a:solidFill>
                    <a:srgbClr val="0000FF"/>
                  </a:solidFill>
                  <a:latin typeface="Times New Roman" pitchFamily="18" charset="0"/>
                </a:rPr>
                <a:t>tắt</a:t>
              </a:r>
              <a:endParaRPr lang="en-US" sz="2400" b="1" i="1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Anh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có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endParaRPr lang="en-US" sz="2400" dirty="0" smtClean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Em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có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: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672" y="3141"/>
              <a:ext cx="995" cy="118"/>
              <a:chOff x="1152" y="2469"/>
              <a:chExt cx="1056" cy="118"/>
            </a:xfrm>
          </p:grpSpPr>
          <p:sp>
            <p:nvSpPr>
              <p:cNvPr id="18438" name="Line 6"/>
              <p:cNvSpPr>
                <a:spLocks noChangeShapeType="1"/>
              </p:cNvSpPr>
              <p:nvPr/>
            </p:nvSpPr>
            <p:spPr bwMode="auto">
              <a:xfrm>
                <a:off x="1152" y="2527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>
                <a:off x="1152" y="2491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2208" y="2469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672" y="2496"/>
              <a:ext cx="1447" cy="96"/>
              <a:chOff x="1152" y="2640"/>
              <a:chExt cx="1536" cy="96"/>
            </a:xfrm>
          </p:grpSpPr>
          <p:sp>
            <p:nvSpPr>
              <p:cNvPr id="18453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152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5" name="Line 23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6" name="Line 24"/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58" name="Line 26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 flipH="1">
              <a:off x="672" y="2544"/>
              <a:ext cx="6" cy="6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>
              <a:off x="1655" y="2592"/>
              <a:ext cx="0" cy="6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4" name="AutoShape 32"/>
            <p:cNvSpPr>
              <a:spLocks/>
            </p:cNvSpPr>
            <p:nvPr/>
          </p:nvSpPr>
          <p:spPr bwMode="auto">
            <a:xfrm rot="16200000">
              <a:off x="1848" y="237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655" y="2594"/>
              <a:ext cx="588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>
                  <a:solidFill>
                    <a:srgbClr val="0000FF"/>
                  </a:solidFill>
                  <a:latin typeface="Times New Roman" pitchFamily="18" charset="0"/>
                </a:rPr>
                <a:t>7 </a:t>
              </a:r>
              <a:r>
                <a:rPr lang="en-US" sz="2000" dirty="0" err="1">
                  <a:solidFill>
                    <a:srgbClr val="0000FF"/>
                  </a:solidFill>
                  <a:latin typeface="Times New Roman" pitchFamily="18" charset="0"/>
                </a:rPr>
                <a:t>bưu</a:t>
              </a:r>
              <a:r>
                <a:rPr lang="en-US" sz="2000" dirty="0">
                  <a:solidFill>
                    <a:srgbClr val="0000FF"/>
                  </a:solidFill>
                  <a:latin typeface="Times New Roman" pitchFamily="18" charset="0"/>
                </a:rPr>
                <a:t>       </a:t>
              </a:r>
              <a:r>
                <a:rPr lang="en-US" sz="2000" dirty="0" err="1">
                  <a:solidFill>
                    <a:srgbClr val="0000FF"/>
                  </a:solidFill>
                  <a:latin typeface="Times New Roman" pitchFamily="18" charset="0"/>
                </a:rPr>
                <a:t>ảnh</a:t>
              </a:r>
              <a:endParaRPr lang="en-US" sz="20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8467" name="AutoShape 35"/>
            <p:cNvSpPr>
              <a:spLocks/>
            </p:cNvSpPr>
            <p:nvPr/>
          </p:nvSpPr>
          <p:spPr bwMode="auto">
            <a:xfrm rot="5400000">
              <a:off x="1300" y="1724"/>
              <a:ext cx="192" cy="1447"/>
            </a:xfrm>
            <a:prstGeom prst="leftBrace">
              <a:avLst>
                <a:gd name="adj1" fmla="val 628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960" y="2112"/>
              <a:ext cx="1356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15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bưu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</a:rPr>
                <a:t>ảnh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8469" name="AutoShape 37"/>
            <p:cNvSpPr>
              <a:spLocks/>
            </p:cNvSpPr>
            <p:nvPr/>
          </p:nvSpPr>
          <p:spPr bwMode="auto">
            <a:xfrm>
              <a:off x="2208" y="2527"/>
              <a:ext cx="82" cy="793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2208" y="2533"/>
              <a:ext cx="672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</a:rPr>
                <a:t>? bưu ảnh</a:t>
              </a:r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773336" y="1204167"/>
            <a:ext cx="4370664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15 – 7 = 8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15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+ 8 = 23 (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: 23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tấm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bưu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ảnh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1676400" y="5594747"/>
            <a:ext cx="121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3048000" y="542925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667000" y="56007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2514600" y="5600700"/>
            <a:ext cx="76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2057400" y="5543550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200400" y="5543550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3352800" y="5429250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535708" y="1419622"/>
            <a:ext cx="0" cy="28803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3367027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192" y="216525"/>
            <a:ext cx="85344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2: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Thùng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18</a:t>
            </a:r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l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dầu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thùng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nhiều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hơn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thùng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6</a:t>
            </a:r>
            <a:r>
              <a:rPr lang="en-US" sz="2400" b="1" i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l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dầu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Hỏi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cả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thùng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bao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nhiêu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 lit </a:t>
            </a:r>
            <a:r>
              <a:rPr lang="en-US" sz="2400" b="1" dirty="0" err="1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dầu</a:t>
            </a:r>
            <a:r>
              <a:rPr lang="en-US" sz="2400" b="1" dirty="0" smtClean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</a:rPr>
              <a:t>?</a:t>
            </a:r>
            <a:endParaRPr lang="en-US" sz="2400" b="1" i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EEECE1">
                    <a:lumMod val="10000"/>
                  </a:srgbClr>
                </a:solidFill>
              </a:rPr>
              <a:t>                      </a:t>
            </a:r>
            <a:endParaRPr lang="en-US" sz="2400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0" y="1968698"/>
            <a:ext cx="4433888" cy="1291829"/>
            <a:chOff x="1488" y="1031"/>
            <a:chExt cx="2793" cy="1085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488" y="1248"/>
              <a:ext cx="8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1: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488" y="1728"/>
              <a:ext cx="8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 2: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317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754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Arc 18"/>
            <p:cNvSpPr>
              <a:spLocks/>
            </p:cNvSpPr>
            <p:nvPr/>
          </p:nvSpPr>
          <p:spPr bwMode="auto">
            <a:xfrm rot="3226294" flipH="1">
              <a:off x="3467" y="1767"/>
              <a:ext cx="234" cy="2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408" y="1490"/>
              <a:ext cx="52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r>
                <a:rPr lang="en-US" sz="2000" i="1" dirty="0" smtClean="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  <a:endParaRPr lang="en-US" sz="2000" i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640" y="1031"/>
              <a:ext cx="72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18</a:t>
              </a:r>
              <a:r>
                <a:rPr lang="en-US" sz="2400" i="1" dirty="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22" name="AutoShape 21"/>
            <p:cNvSpPr>
              <a:spLocks/>
            </p:cNvSpPr>
            <p:nvPr/>
          </p:nvSpPr>
          <p:spPr bwMode="auto">
            <a:xfrm>
              <a:off x="3768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801" y="1536"/>
              <a:ext cx="48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</a:rPr>
                <a:t>?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</a:rPr>
                <a:t>lít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4579863" y="1540541"/>
            <a:ext cx="4685928" cy="321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                   </a:t>
            </a:r>
            <a:r>
              <a:rPr lang="en-US" sz="24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4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endParaRPr lang="en-US" sz="2400" b="1" i="1" u="sng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 (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 (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219200" y="457200"/>
            <a:ext cx="121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64704" y="146420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419600" y="1693853"/>
            <a:ext cx="14288" cy="30381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820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71780" y="1281223"/>
            <a:ext cx="8465126" cy="3444811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71780" y="643388"/>
            <a:ext cx="8465126" cy="523220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Muốn </a:t>
            </a:r>
            <a:r>
              <a:rPr lang="en-US" sz="2800" b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</a:rPr>
              <a:t>giải bài toán bằng hai phép tính ta làm thế nào?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95536" y="1419622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Muốn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1: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chưa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2: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58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6" grpId="0" animBg="1"/>
      <p:bldP spid="1536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207</TotalTime>
  <Words>547</Words>
  <Application>Microsoft Office PowerPoint</Application>
  <PresentationFormat>On-screen Show (16:9)</PresentationFormat>
  <Paragraphs>80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NonDt</dc:creator>
  <cp:lastModifiedBy>Microsoft</cp:lastModifiedBy>
  <cp:revision>61</cp:revision>
  <dcterms:created xsi:type="dcterms:W3CDTF">2016-01-16T14:50:36Z</dcterms:created>
  <dcterms:modified xsi:type="dcterms:W3CDTF">2022-02-22T21:29:59Z</dcterms:modified>
</cp:coreProperties>
</file>