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Lst>
  <p:sldIdLst>
    <p:sldId id="256" r:id="rId4"/>
    <p:sldId id="300" r:id="rId5"/>
    <p:sldId id="297" r:id="rId6"/>
    <p:sldId id="287" r:id="rId7"/>
    <p:sldId id="275" r:id="rId8"/>
    <p:sldId id="286" r:id="rId9"/>
    <p:sldId id="292" r:id="rId10"/>
    <p:sldId id="267" r:id="rId11"/>
    <p:sldId id="285" r:id="rId12"/>
    <p:sldId id="266" r:id="rId13"/>
    <p:sldId id="280" r:id="rId14"/>
    <p:sldId id="288" r:id="rId15"/>
    <p:sldId id="290" r:id="rId16"/>
    <p:sldId id="291"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E0707B-D515-4444-B8A5-0F5FB154BA3F}"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145323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0707B-D515-4444-B8A5-0F5FB154BA3F}"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426244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0707B-D515-4444-B8A5-0F5FB154BA3F}"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368368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3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25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43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12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083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12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643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09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0707B-D515-4444-B8A5-0F5FB154BA3F}"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1531069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971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016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983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3288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919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6540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4855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4953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6224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520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E0707B-D515-4444-B8A5-0F5FB154BA3F}"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3612341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0306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4555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6928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487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E0707B-D515-4444-B8A5-0F5FB154BA3F}"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343822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E0707B-D515-4444-B8A5-0F5FB154BA3F}"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338981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E0707B-D515-4444-B8A5-0F5FB154BA3F}"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226847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0707B-D515-4444-B8A5-0F5FB154BA3F}"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42493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E0707B-D515-4444-B8A5-0F5FB154BA3F}"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406302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E0707B-D515-4444-B8A5-0F5FB154BA3F}"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A90A8-0128-4D2C-B686-869E84A85E84}" type="slidenum">
              <a:rPr lang="en-US" smtClean="0"/>
              <a:t>‹#›</a:t>
            </a:fld>
            <a:endParaRPr lang="en-US"/>
          </a:p>
        </p:txBody>
      </p:sp>
    </p:spTree>
    <p:extLst>
      <p:ext uri="{BB962C8B-B14F-4D97-AF65-F5344CB8AC3E}">
        <p14:creationId xmlns:p14="http://schemas.microsoft.com/office/powerpoint/2010/main" val="386783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0707B-D515-4444-B8A5-0F5FB154BA3F}" type="datetimeFigureOut">
              <a:rPr lang="en-US" smtClean="0"/>
              <a:t>5/14/2023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A90A8-0128-4D2C-B686-869E84A85E84}" type="slidenum">
              <a:rPr lang="en-US" smtClean="0"/>
              <a:t>‹#›</a:t>
            </a:fld>
            <a:endParaRPr lang="en-US"/>
          </a:p>
        </p:txBody>
      </p:sp>
    </p:spTree>
    <p:extLst>
      <p:ext uri="{BB962C8B-B14F-4D97-AF65-F5344CB8AC3E}">
        <p14:creationId xmlns:p14="http://schemas.microsoft.com/office/powerpoint/2010/main" val="113906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1779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1145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18.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jpg"/><Relationship Id="rId1" Type="http://schemas.openxmlformats.org/officeDocument/2006/relationships/slideLayout" Target="../slideLayouts/slideLayout18.xml"/><Relationship Id="rId5" Type="http://schemas.openxmlformats.org/officeDocument/2006/relationships/slide" Target="slide14.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300531" y="4064614"/>
            <a:ext cx="12753788" cy="3028517"/>
          </a:xfrm>
          <a:prstGeom prst="rect">
            <a:avLst/>
          </a:prstGeom>
          <a:noFill/>
        </p:spPr>
        <p:txBody>
          <a:bodyPr wrap="none" lIns="91440" tIns="45720" rIns="91440" bIns="45720">
            <a:prstTxWarp prst="textArchUp">
              <a:avLst>
                <a:gd name="adj" fmla="val 11022704"/>
              </a:avLst>
            </a:prstTxWarp>
            <a:spAutoFit/>
            <a:scene3d>
              <a:camera prst="orthographicFront"/>
              <a:lightRig rig="threePt" dir="t"/>
            </a:scene3d>
            <a:sp3d extrusionH="57150">
              <a:bevelT w="38100" h="38100" prst="angle"/>
            </a:sp3d>
          </a:bodyPr>
          <a:lstStyle/>
          <a:p>
            <a:pPr algn="ctr">
              <a:lnSpc>
                <a:spcPct val="150000"/>
              </a:lnSpc>
            </a:pPr>
            <a:r>
              <a:rPr lang="en-US" sz="6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CHÀO MỪNG QUÝ THẦY CÔ</a:t>
            </a:r>
          </a:p>
          <a:p>
            <a:pPr algn="ctr">
              <a:lnSpc>
                <a:spcPct val="150000"/>
              </a:lnSpc>
            </a:pPr>
            <a:r>
              <a:rPr lang="en-US" sz="6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 DỰ GIỜ, THĂM LỚP</a:t>
            </a:r>
          </a:p>
        </p:txBody>
      </p:sp>
      <p:sp>
        <p:nvSpPr>
          <p:cNvPr id="5" name="TextBox 4"/>
          <p:cNvSpPr txBox="1"/>
          <p:nvPr/>
        </p:nvSpPr>
        <p:spPr>
          <a:xfrm>
            <a:off x="1883185" y="509451"/>
            <a:ext cx="8386356"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PHÒNG GIÁO DỤC &amp; ĐÀO TẠO CHÂU THÀNH</a:t>
            </a:r>
          </a:p>
          <a:p>
            <a:pPr algn="ctr"/>
            <a:r>
              <a:rPr lang="en-US" sz="2800" b="1" dirty="0">
                <a:latin typeface="Times New Roman" panose="02020603050405020304" pitchFamily="18" charset="0"/>
                <a:cs typeface="Times New Roman" panose="02020603050405020304" pitchFamily="18" charset="0"/>
              </a:rPr>
              <a:t>TRƯỜNG TIỂU HỌC DƯƠNG XUÂN HỘI</a:t>
            </a:r>
          </a:p>
        </p:txBody>
      </p:sp>
      <p:sp>
        <p:nvSpPr>
          <p:cNvPr id="6" name="TextBox 5"/>
          <p:cNvSpPr txBox="1"/>
          <p:nvPr/>
        </p:nvSpPr>
        <p:spPr>
          <a:xfrm>
            <a:off x="1763485" y="5677989"/>
            <a:ext cx="8386356" cy="1200329"/>
          </a:xfrm>
          <a:prstGeom prst="rect">
            <a:avLst/>
          </a:prstGeom>
          <a:noFill/>
        </p:spPr>
        <p:txBody>
          <a:bodyPr wrap="square" rtlCol="0">
            <a:spAutoFit/>
          </a:bodyPr>
          <a:lstStyle/>
          <a:p>
            <a:pPr algn="ctr"/>
            <a:r>
              <a:rPr lang="en-US" sz="3600" b="1" dirty="0">
                <a:solidFill>
                  <a:srgbClr val="002060"/>
                </a:solidFill>
                <a:latin typeface="HP001 4 hàng" panose="020B0603050302020204" pitchFamily="34" charset="0"/>
                <a:cs typeface="Times New Roman" panose="02020603050405020304" pitchFamily="18" charset="0"/>
              </a:rPr>
              <a:t>Giáo viên: Lê Thị Điền</a:t>
            </a:r>
          </a:p>
          <a:p>
            <a:pPr algn="ctr"/>
            <a:endParaRPr lang="en-US" sz="3600" b="1" dirty="0">
              <a:solidFill>
                <a:srgbClr val="00206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72634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hlinkClick r:id="rId2" action="ppaction://hlinksldjump"/>
          </p:cNvPr>
          <p:cNvSpPr/>
          <p:nvPr/>
        </p:nvSpPr>
        <p:spPr>
          <a:xfrm>
            <a:off x="11481832" y="6077242"/>
            <a:ext cx="590843" cy="569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 name="Rectangle 3">
            <a:hlinkClick r:id="rId3" action="ppaction://hlinksldjump"/>
          </p:cNvPr>
          <p:cNvSpPr/>
          <p:nvPr/>
        </p:nvSpPr>
        <p:spPr>
          <a:xfrm>
            <a:off x="10860258" y="6077242"/>
            <a:ext cx="478302" cy="569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 name="Rounded Rectangle 4">
            <a:hlinkClick r:id="" action="ppaction://noaction"/>
          </p:cNvPr>
          <p:cNvSpPr/>
          <p:nvPr/>
        </p:nvSpPr>
        <p:spPr>
          <a:xfrm>
            <a:off x="9903655" y="6077242"/>
            <a:ext cx="576776" cy="56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Cloud 9">
            <a:hlinkClick r:id="rId4" action="ppaction://hlinksldjump"/>
          </p:cNvPr>
          <p:cNvSpPr/>
          <p:nvPr/>
        </p:nvSpPr>
        <p:spPr>
          <a:xfrm>
            <a:off x="9101797" y="6175717"/>
            <a:ext cx="618978" cy="47126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0812" y="600633"/>
            <a:ext cx="11891863" cy="5324535"/>
          </a:xfrm>
          <a:prstGeom prst="rect">
            <a:avLst/>
          </a:prstGeom>
          <a:noFill/>
        </p:spPr>
        <p:txBody>
          <a:bodyPr wrap="square" rtlCol="0">
            <a:spAutoFit/>
          </a:bodyPr>
          <a:lstStyle/>
          <a:p>
            <a:pPr>
              <a:spcBef>
                <a:spcPts val="600"/>
              </a:spcBef>
              <a:spcAft>
                <a:spcPts val="600"/>
              </a:spcAft>
            </a:pPr>
            <a:r>
              <a:rPr lang="en-US" sz="3600" b="1" dirty="0">
                <a:solidFill>
                  <a:srgbClr val="002060"/>
                </a:solidFill>
                <a:latin typeface="UTM Avo" panose="02040603050506020204" pitchFamily="18" charset="0"/>
              </a:rPr>
              <a:t>2. Em cần đặt </a:t>
            </a:r>
            <a:r>
              <a:rPr lang="en-US" sz="3600" b="1" dirty="0">
                <a:solidFill>
                  <a:srgbClr val="FF0000"/>
                </a:solidFill>
                <a:latin typeface="UTM Avo" panose="02040603050506020204" pitchFamily="18" charset="0"/>
              </a:rPr>
              <a:t>dấu hai chấm </a:t>
            </a:r>
            <a:r>
              <a:rPr lang="en-US" sz="3600" b="1" dirty="0">
                <a:solidFill>
                  <a:srgbClr val="002060"/>
                </a:solidFill>
                <a:latin typeface="UTM Avo" panose="02040603050506020204" pitchFamily="18" charset="0"/>
              </a:rPr>
              <a:t>vào những chỗ nào trong các câu sau?</a:t>
            </a:r>
          </a:p>
          <a:p>
            <a:pPr>
              <a:spcBef>
                <a:spcPts val="600"/>
              </a:spcBef>
              <a:spcAft>
                <a:spcPts val="600"/>
              </a:spcAft>
            </a:pPr>
            <a:r>
              <a:rPr lang="en-US" sz="3400" b="1" dirty="0">
                <a:solidFill>
                  <a:srgbClr val="002060"/>
                </a:solidFill>
                <a:latin typeface="UTM Avo" panose="02040603050506020204" pitchFamily="18" charset="0"/>
              </a:rPr>
              <a:t>a) </a:t>
            </a:r>
            <a:r>
              <a:rPr lang="en-US" sz="3400" b="1" dirty="0" err="1">
                <a:solidFill>
                  <a:srgbClr val="002060"/>
                </a:solidFill>
                <a:latin typeface="UTM Avo" panose="02040603050506020204" pitchFamily="18" charset="0"/>
              </a:rPr>
              <a:t>Tây</a:t>
            </a:r>
            <a:r>
              <a:rPr lang="en-US" sz="3400" b="1" dirty="0">
                <a:solidFill>
                  <a:srgbClr val="002060"/>
                </a:solidFill>
                <a:latin typeface="UTM Avo" panose="02040603050506020204" pitchFamily="18" charset="0"/>
              </a:rPr>
              <a:t> Nguyên là nơi chung sống của nhiều dân tộc anh em Gia-rai, Ê-đê, Ba-na, Xơ-đăng, </a:t>
            </a:r>
            <a:r>
              <a:rPr lang="en-US" sz="3400" b="1" dirty="0" err="1">
                <a:solidFill>
                  <a:srgbClr val="002060"/>
                </a:solidFill>
                <a:latin typeface="UTM Avo" panose="02040603050506020204" pitchFamily="18" charset="0"/>
              </a:rPr>
              <a:t>Mnông</a:t>
            </a:r>
            <a:r>
              <a:rPr lang="en-US" sz="3400" b="1" dirty="0">
                <a:solidFill>
                  <a:srgbClr val="002060"/>
                </a:solidFill>
                <a:latin typeface="UTM Avo" panose="02040603050506020204" pitchFamily="18" charset="0"/>
              </a:rPr>
              <a:t>,…</a:t>
            </a:r>
          </a:p>
          <a:p>
            <a:pPr>
              <a:spcBef>
                <a:spcPts val="600"/>
              </a:spcBef>
              <a:spcAft>
                <a:spcPts val="600"/>
              </a:spcAft>
            </a:pPr>
            <a:r>
              <a:rPr lang="en-US" sz="3400" b="1" dirty="0">
                <a:solidFill>
                  <a:srgbClr val="002060"/>
                </a:solidFill>
                <a:latin typeface="UTM Avo" panose="02040603050506020204" pitchFamily="18" charset="0"/>
              </a:rPr>
              <a:t>b) </a:t>
            </a:r>
            <a:r>
              <a:rPr lang="en-US" sz="3400" b="1" dirty="0" err="1">
                <a:solidFill>
                  <a:srgbClr val="002060"/>
                </a:solidFill>
                <a:latin typeface="UTM Avo" panose="02040603050506020204" pitchFamily="18" charset="0"/>
              </a:rPr>
              <a:t>Tây</a:t>
            </a:r>
            <a:r>
              <a:rPr lang="en-US" sz="3400" b="1" dirty="0">
                <a:solidFill>
                  <a:srgbClr val="002060"/>
                </a:solidFill>
                <a:latin typeface="UTM Avo" panose="02040603050506020204" pitchFamily="18" charset="0"/>
              </a:rPr>
              <a:t> Nguyên có những cảnh đẹp nổi tiếng hồ </a:t>
            </a:r>
            <a:r>
              <a:rPr lang="en-US" sz="3400" b="1" dirty="0" err="1">
                <a:solidFill>
                  <a:srgbClr val="002060"/>
                </a:solidFill>
                <a:latin typeface="UTM Avo" panose="02040603050506020204" pitchFamily="18" charset="0"/>
              </a:rPr>
              <a:t>Lắk</a:t>
            </a:r>
            <a:r>
              <a:rPr lang="en-US" sz="3400" b="1" dirty="0">
                <a:solidFill>
                  <a:srgbClr val="002060"/>
                </a:solidFill>
                <a:latin typeface="UTM Avo" panose="02040603050506020204" pitchFamily="18" charset="0"/>
              </a:rPr>
              <a:t>, thác </a:t>
            </a:r>
            <a:r>
              <a:rPr lang="en-US" sz="3400" b="1" dirty="0" err="1">
                <a:solidFill>
                  <a:srgbClr val="002060"/>
                </a:solidFill>
                <a:latin typeface="UTM Avo" panose="02040603050506020204" pitchFamily="18" charset="0"/>
              </a:rPr>
              <a:t>Pren</a:t>
            </a:r>
            <a:r>
              <a:rPr lang="en-US" sz="3400" b="1" dirty="0">
                <a:solidFill>
                  <a:srgbClr val="002060"/>
                </a:solidFill>
                <a:latin typeface="UTM Avo" panose="02040603050506020204" pitchFamily="18" charset="0"/>
              </a:rPr>
              <a:t>, vườn quốc gia Chư Mom Ray,…</a:t>
            </a:r>
          </a:p>
          <a:p>
            <a:pPr>
              <a:spcBef>
                <a:spcPts val="600"/>
              </a:spcBef>
              <a:spcAft>
                <a:spcPts val="600"/>
              </a:spcAft>
            </a:pPr>
            <a:r>
              <a:rPr lang="en-US" sz="3400" b="1" dirty="0">
                <a:solidFill>
                  <a:srgbClr val="002060"/>
                </a:solidFill>
                <a:latin typeface="UTM Avo" panose="02040603050506020204" pitchFamily="18" charset="0"/>
              </a:rPr>
              <a:t>c) </a:t>
            </a:r>
            <a:r>
              <a:rPr lang="en-US" sz="3400" b="1" dirty="0" err="1">
                <a:solidFill>
                  <a:srgbClr val="002060"/>
                </a:solidFill>
                <a:latin typeface="UTM Avo" panose="02040603050506020204" pitchFamily="18" charset="0"/>
              </a:rPr>
              <a:t>Tây</a:t>
            </a:r>
            <a:r>
              <a:rPr lang="en-US" sz="3400" b="1" dirty="0">
                <a:solidFill>
                  <a:srgbClr val="002060"/>
                </a:solidFill>
                <a:latin typeface="UTM Avo" panose="02040603050506020204" pitchFamily="18" charset="0"/>
              </a:rPr>
              <a:t> Nguyên trồng nhiều loại cây công nghiệp, cây ăn quả cà phê, hồ tiêu, cao su, điều, chanh leo,…</a:t>
            </a:r>
          </a:p>
        </p:txBody>
      </p:sp>
      <p:sp>
        <p:nvSpPr>
          <p:cNvPr id="11" name="TextBox 10"/>
          <p:cNvSpPr txBox="1"/>
          <p:nvPr/>
        </p:nvSpPr>
        <p:spPr>
          <a:xfrm>
            <a:off x="180812" y="1846995"/>
            <a:ext cx="11891863" cy="1138773"/>
          </a:xfrm>
          <a:prstGeom prst="rect">
            <a:avLst/>
          </a:prstGeom>
          <a:noFill/>
        </p:spPr>
        <p:txBody>
          <a:bodyPr wrap="square" rtlCol="0">
            <a:spAutoFit/>
          </a:bodyPr>
          <a:lstStyle/>
          <a:p>
            <a:r>
              <a:rPr lang="en-US" sz="3400" b="1" dirty="0">
                <a:solidFill>
                  <a:srgbClr val="002060"/>
                </a:solidFill>
                <a:latin typeface="UTM Avo" panose="02040603050506020204" pitchFamily="18" charset="0"/>
              </a:rPr>
              <a:t>a) Tây Nguyên là nơi chung sống của nhiều dân tộc anh em</a:t>
            </a:r>
            <a:r>
              <a:rPr lang="en-US" sz="3400" b="1" dirty="0">
                <a:solidFill>
                  <a:srgbClr val="FF0000"/>
                </a:solidFill>
                <a:latin typeface="UTM Avo" panose="02040603050506020204" pitchFamily="18" charset="0"/>
              </a:rPr>
              <a:t>:</a:t>
            </a:r>
            <a:r>
              <a:rPr lang="en-US" sz="3400" b="1" dirty="0">
                <a:solidFill>
                  <a:srgbClr val="002060"/>
                </a:solidFill>
                <a:latin typeface="UTM Avo" panose="02040603050506020204" pitchFamily="18" charset="0"/>
              </a:rPr>
              <a:t> Gia-rai, Ê-đê, Ba-na, Xơ-đăng, </a:t>
            </a:r>
            <a:r>
              <a:rPr lang="en-US" sz="3400" b="1" dirty="0" err="1">
                <a:solidFill>
                  <a:srgbClr val="002060"/>
                </a:solidFill>
                <a:latin typeface="UTM Avo" panose="02040603050506020204" pitchFamily="18" charset="0"/>
              </a:rPr>
              <a:t>Mnông</a:t>
            </a:r>
            <a:r>
              <a:rPr lang="en-US" sz="3400" b="1" dirty="0">
                <a:solidFill>
                  <a:srgbClr val="002060"/>
                </a:solidFill>
                <a:latin typeface="UTM Avo" panose="02040603050506020204" pitchFamily="18" charset="0"/>
              </a:rPr>
              <a:t>,…</a:t>
            </a:r>
          </a:p>
        </p:txBody>
      </p:sp>
      <p:sp>
        <p:nvSpPr>
          <p:cNvPr id="12" name="TextBox 11"/>
          <p:cNvSpPr txBox="1"/>
          <p:nvPr/>
        </p:nvSpPr>
        <p:spPr>
          <a:xfrm>
            <a:off x="180812" y="3042430"/>
            <a:ext cx="11891863" cy="1738938"/>
          </a:xfrm>
          <a:prstGeom prst="rect">
            <a:avLst/>
          </a:prstGeom>
          <a:noFill/>
        </p:spPr>
        <p:txBody>
          <a:bodyPr wrap="square" rtlCol="0">
            <a:spAutoFit/>
          </a:bodyPr>
          <a:lstStyle/>
          <a:p>
            <a:pPr>
              <a:spcBef>
                <a:spcPts val="600"/>
              </a:spcBef>
              <a:spcAft>
                <a:spcPts val="600"/>
              </a:spcAft>
            </a:pPr>
            <a:r>
              <a:rPr lang="en-US" sz="3400" b="1" dirty="0">
                <a:solidFill>
                  <a:srgbClr val="002060"/>
                </a:solidFill>
                <a:latin typeface="UTM Avo" panose="02040603050506020204" pitchFamily="18" charset="0"/>
              </a:rPr>
              <a:t>b) Tây Nguyên có những cảnh đẹp nổi tiếng</a:t>
            </a:r>
            <a:r>
              <a:rPr lang="en-US" sz="3400" b="1" dirty="0">
                <a:solidFill>
                  <a:srgbClr val="FF0000"/>
                </a:solidFill>
                <a:latin typeface="UTM Avo" panose="02040603050506020204" pitchFamily="18" charset="0"/>
              </a:rPr>
              <a:t>:</a:t>
            </a:r>
            <a:r>
              <a:rPr lang="en-US" sz="3400" b="1" dirty="0">
                <a:solidFill>
                  <a:srgbClr val="002060"/>
                </a:solidFill>
                <a:latin typeface="UTM Avo" panose="02040603050506020204" pitchFamily="18" charset="0"/>
              </a:rPr>
              <a:t> hồ </a:t>
            </a:r>
            <a:r>
              <a:rPr lang="en-US" sz="3400" b="1" dirty="0" err="1">
                <a:solidFill>
                  <a:srgbClr val="002060"/>
                </a:solidFill>
                <a:latin typeface="UTM Avo" panose="02040603050506020204" pitchFamily="18" charset="0"/>
              </a:rPr>
              <a:t>Lắk</a:t>
            </a:r>
            <a:r>
              <a:rPr lang="en-US" sz="3400" b="1" dirty="0">
                <a:solidFill>
                  <a:srgbClr val="002060"/>
                </a:solidFill>
                <a:latin typeface="UTM Avo" panose="02040603050506020204" pitchFamily="18" charset="0"/>
              </a:rPr>
              <a:t>, thác </a:t>
            </a:r>
            <a:r>
              <a:rPr lang="en-US" sz="3400" b="1" dirty="0" err="1">
                <a:solidFill>
                  <a:srgbClr val="002060"/>
                </a:solidFill>
                <a:latin typeface="UTM Avo" panose="02040603050506020204" pitchFamily="18" charset="0"/>
              </a:rPr>
              <a:t>Pren</a:t>
            </a:r>
            <a:r>
              <a:rPr lang="en-US" sz="3400" b="1" dirty="0">
                <a:solidFill>
                  <a:srgbClr val="002060"/>
                </a:solidFill>
                <a:latin typeface="UTM Avo" panose="02040603050506020204" pitchFamily="18" charset="0"/>
              </a:rPr>
              <a:t>, vườn quốc gia Chư Mom Ray,…</a:t>
            </a:r>
          </a:p>
          <a:p>
            <a:endParaRPr lang="en-US" sz="3400" dirty="0">
              <a:solidFill>
                <a:srgbClr val="002060"/>
              </a:solidFill>
            </a:endParaRPr>
          </a:p>
        </p:txBody>
      </p:sp>
      <p:sp>
        <p:nvSpPr>
          <p:cNvPr id="13" name="Rectangle 12"/>
          <p:cNvSpPr/>
          <p:nvPr/>
        </p:nvSpPr>
        <p:spPr>
          <a:xfrm>
            <a:off x="180812" y="4226366"/>
            <a:ext cx="11305985" cy="1661993"/>
          </a:xfrm>
          <a:prstGeom prst="rect">
            <a:avLst/>
          </a:prstGeom>
        </p:spPr>
        <p:txBody>
          <a:bodyPr wrap="square">
            <a:spAutoFit/>
          </a:bodyPr>
          <a:lstStyle/>
          <a:p>
            <a:pPr>
              <a:spcBef>
                <a:spcPts val="600"/>
              </a:spcBef>
              <a:spcAft>
                <a:spcPts val="600"/>
              </a:spcAft>
            </a:pPr>
            <a:r>
              <a:rPr lang="en-US" sz="3400" b="1" dirty="0">
                <a:solidFill>
                  <a:srgbClr val="002060"/>
                </a:solidFill>
                <a:latin typeface="UTM Avo" panose="02040603050506020204" pitchFamily="18" charset="0"/>
              </a:rPr>
              <a:t>c) </a:t>
            </a:r>
            <a:r>
              <a:rPr lang="en-US" sz="3400" b="1" dirty="0" err="1">
                <a:solidFill>
                  <a:srgbClr val="002060"/>
                </a:solidFill>
                <a:latin typeface="UTM Avo" panose="02040603050506020204" pitchFamily="18" charset="0"/>
              </a:rPr>
              <a:t>Tây</a:t>
            </a:r>
            <a:r>
              <a:rPr lang="en-US" sz="3400" b="1" dirty="0">
                <a:solidFill>
                  <a:srgbClr val="002060"/>
                </a:solidFill>
                <a:latin typeface="UTM Avo" panose="02040603050506020204" pitchFamily="18" charset="0"/>
              </a:rPr>
              <a:t> Nguyên trồng nhiều loại cây công nghiệp, cây ăn quả</a:t>
            </a:r>
            <a:r>
              <a:rPr lang="en-US" sz="3400" b="1" dirty="0">
                <a:solidFill>
                  <a:srgbClr val="FF0000"/>
                </a:solidFill>
                <a:latin typeface="UTM Avo" panose="02040603050506020204" pitchFamily="18" charset="0"/>
              </a:rPr>
              <a:t>:</a:t>
            </a:r>
            <a:r>
              <a:rPr lang="en-US" sz="3400" b="1" dirty="0">
                <a:solidFill>
                  <a:srgbClr val="002060"/>
                </a:solidFill>
                <a:latin typeface="UTM Avo" panose="02040603050506020204" pitchFamily="18" charset="0"/>
              </a:rPr>
              <a:t> cà phê, hồ tiêu, cao su, điều, chanh leo,…</a:t>
            </a:r>
          </a:p>
        </p:txBody>
      </p:sp>
    </p:spTree>
    <p:extLst>
      <p:ext uri="{BB962C8B-B14F-4D97-AF65-F5344CB8AC3E}">
        <p14:creationId xmlns:p14="http://schemas.microsoft.com/office/powerpoint/2010/main" val="26211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7">
                                            <p:txEl>
                                              <p:pRg st="1" end="1"/>
                                            </p:txEl>
                                          </p:spTgt>
                                        </p:tgtEl>
                                      </p:cBhvr>
                                    </p:animEffect>
                                    <p:set>
                                      <p:cBhvr>
                                        <p:cTn id="7" dur="1" fill="hold">
                                          <p:stCondLst>
                                            <p:cond delay="499"/>
                                          </p:stCondLst>
                                        </p:cTn>
                                        <p:tgtEl>
                                          <p:spTgt spid="7">
                                            <p:txEl>
                                              <p:pRg st="1" end="1"/>
                                            </p:txEl>
                                          </p:spTgt>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7">
                                            <p:txEl>
                                              <p:pRg st="2" end="2"/>
                                            </p:txEl>
                                          </p:spTgt>
                                        </p:tgtEl>
                                      </p:cBhvr>
                                    </p:animEffect>
                                    <p:set>
                                      <p:cBhvr>
                                        <p:cTn id="10" dur="1" fill="hold">
                                          <p:stCondLst>
                                            <p:cond delay="499"/>
                                          </p:stCondLst>
                                        </p:cTn>
                                        <p:tgtEl>
                                          <p:spTgt spid="7">
                                            <p:txEl>
                                              <p:pRg st="2" end="2"/>
                                            </p:txEl>
                                          </p:spTgt>
                                        </p:tgtEl>
                                        <p:attrNameLst>
                                          <p:attrName>style.visibility</p:attrName>
                                        </p:attrNameLst>
                                      </p:cBhvr>
                                      <p:to>
                                        <p:strVal val="hidden"/>
                                      </p:to>
                                    </p:set>
                                  </p:childTnLst>
                                </p:cTn>
                              </p:par>
                              <p:par>
                                <p:cTn id="11" presetID="16" presetClass="exit" presetSubtype="21" fill="hold" nodeType="withEffect">
                                  <p:stCondLst>
                                    <p:cond delay="0"/>
                                  </p:stCondLst>
                                  <p:childTnLst>
                                    <p:animEffect transition="out" filter="barn(inVertical)">
                                      <p:cBhvr>
                                        <p:cTn id="12" dur="500"/>
                                        <p:tgtEl>
                                          <p:spTgt spid="7">
                                            <p:txEl>
                                              <p:pRg st="3" end="3"/>
                                            </p:txEl>
                                          </p:spTgt>
                                        </p:tgtEl>
                                      </p:cBhvr>
                                    </p:animEffect>
                                    <p:set>
                                      <p:cBhvr>
                                        <p:cTn id="13"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470661" y="0"/>
            <a:ext cx="5043204" cy="2233534"/>
            <a:chOff x="3531169" y="149904"/>
            <a:chExt cx="5043204" cy="2233534"/>
          </a:xfrm>
        </p:grpSpPr>
        <p:sp>
          <p:nvSpPr>
            <p:cNvPr id="3" name="Cloud 2"/>
            <p:cNvSpPr/>
            <p:nvPr/>
          </p:nvSpPr>
          <p:spPr>
            <a:xfrm>
              <a:off x="3531169" y="149904"/>
              <a:ext cx="5043204" cy="223353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334884" y="426503"/>
              <a:ext cx="3600666" cy="1446550"/>
            </a:xfrm>
            <a:prstGeom prst="rect">
              <a:avLst/>
            </a:prstGeom>
            <a:noFill/>
          </p:spPr>
          <p:txBody>
            <a:bodyPr wrap="none" lIns="91440" tIns="45720" rIns="91440" bIns="45720">
              <a:spAutoFit/>
            </a:bodyPr>
            <a:lstStyle/>
            <a:p>
              <a:pPr algn="ctr"/>
              <a:r>
                <a:rPr lang="en-US" sz="8800" b="1" dirty="0">
                  <a:ln w="22225">
                    <a:solidFill>
                      <a:schemeClr val="accent2"/>
                    </a:solidFill>
                    <a:prstDash val="solid"/>
                  </a:ln>
                  <a:solidFill>
                    <a:srgbClr val="FF0000"/>
                  </a:solidFill>
                </a:rPr>
                <a:t>Hái sao</a:t>
              </a:r>
            </a:p>
          </p:txBody>
        </p:sp>
      </p:grpSp>
      <p:sp>
        <p:nvSpPr>
          <p:cNvPr id="10" name="Arc 9"/>
          <p:cNvSpPr/>
          <p:nvPr/>
        </p:nvSpPr>
        <p:spPr>
          <a:xfrm>
            <a:off x="4935664" y="1793111"/>
            <a:ext cx="914400" cy="4370349"/>
          </a:xfrm>
          <a:prstGeom prst="arc">
            <a:avLst>
              <a:gd name="adj1" fmla="val 16095078"/>
              <a:gd name="adj2" fmla="val 0"/>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5-Point Star 5">
            <a:hlinkClick r:id="rId3" action="ppaction://hlinksldjump"/>
          </p:cNvPr>
          <p:cNvSpPr/>
          <p:nvPr/>
        </p:nvSpPr>
        <p:spPr>
          <a:xfrm>
            <a:off x="4313573" y="3735052"/>
            <a:ext cx="3072983" cy="2518347"/>
          </a:xfrm>
          <a:prstGeom prst="star5">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2</a:t>
            </a:r>
          </a:p>
        </p:txBody>
      </p:sp>
      <p:sp>
        <p:nvSpPr>
          <p:cNvPr id="5" name="5-Point Star 4">
            <a:hlinkClick r:id="rId4" action="ppaction://hlinksldjump"/>
          </p:cNvPr>
          <p:cNvSpPr/>
          <p:nvPr/>
        </p:nvSpPr>
        <p:spPr>
          <a:xfrm>
            <a:off x="230154" y="2596687"/>
            <a:ext cx="3072983" cy="2518347"/>
          </a:xfrm>
          <a:prstGeom prst="star5">
            <a:avLst>
              <a:gd name="adj" fmla="val 17221"/>
              <a:gd name="hf" fmla="val 105146"/>
              <a:gd name="vf" fmla="val 110557"/>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1</a:t>
            </a:r>
          </a:p>
        </p:txBody>
      </p:sp>
      <p:sp>
        <p:nvSpPr>
          <p:cNvPr id="9" name="Arc 8"/>
          <p:cNvSpPr/>
          <p:nvPr/>
        </p:nvSpPr>
        <p:spPr>
          <a:xfrm>
            <a:off x="839449" y="411513"/>
            <a:ext cx="914400" cy="4370349"/>
          </a:xfrm>
          <a:prstGeom prst="arc">
            <a:avLst>
              <a:gd name="adj1" fmla="val 16095078"/>
              <a:gd name="adj2" fmla="val 0"/>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5-Point Star 6">
            <a:hlinkClick r:id="rId5" action="ppaction://hlinksldjump"/>
          </p:cNvPr>
          <p:cNvSpPr/>
          <p:nvPr/>
        </p:nvSpPr>
        <p:spPr>
          <a:xfrm>
            <a:off x="8396991" y="2146094"/>
            <a:ext cx="3072983" cy="2518347"/>
          </a:xfrm>
          <a:prstGeom prst="star5">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3</a:t>
            </a:r>
          </a:p>
        </p:txBody>
      </p:sp>
      <p:sp>
        <p:nvSpPr>
          <p:cNvPr id="11" name="Arc 10"/>
          <p:cNvSpPr/>
          <p:nvPr/>
        </p:nvSpPr>
        <p:spPr>
          <a:xfrm>
            <a:off x="9019082" y="239123"/>
            <a:ext cx="914400" cy="4370349"/>
          </a:xfrm>
          <a:prstGeom prst="arc">
            <a:avLst>
              <a:gd name="adj1" fmla="val 16095078"/>
              <a:gd name="adj2" fmla="val 0"/>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05902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6" presetClass="exit" presetSubtype="21" fill="hold" grpId="0" nodeType="clickEffect">
                                  <p:stCondLst>
                                    <p:cond delay="0"/>
                                  </p:stCondLst>
                                  <p:childTnLst>
                                    <p:animEffect transition="out" filter="barn(inVertic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6" presetClass="exit" presetSubtype="21" fill="hold" grpId="0" nodeType="withEffect">
                                  <p:stCondLst>
                                    <p:cond delay="0"/>
                                  </p:stCondLst>
                                  <p:childTnLst>
                                    <p:animEffect transition="out" filter="barn(inVertic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0" grpId="0" animBg="1"/>
      <p:bldP spid="6" grpId="0" animBg="1"/>
      <p:bldP spid="5" grpId="0" animBg="1"/>
      <p:bldP spid="9" grpId="0" animBg="1"/>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9166" y="1018903"/>
            <a:ext cx="7842212" cy="7445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en-US" sz="3600" b="1" dirty="0">
                <a:solidFill>
                  <a:srgbClr val="FF0000"/>
                </a:solidFill>
                <a:latin typeface="UTM Avo" panose="02040603050506020204" pitchFamily="18" charset="0"/>
              </a:rPr>
              <a:t>Chọn ý đúng: </a:t>
            </a:r>
          </a:p>
          <a:p>
            <a:pPr algn="ctr">
              <a:spcBef>
                <a:spcPts val="600"/>
              </a:spcBef>
              <a:spcAft>
                <a:spcPts val="600"/>
              </a:spcAft>
            </a:pPr>
            <a:r>
              <a:rPr lang="en-US" sz="3600" b="1" dirty="0">
                <a:solidFill>
                  <a:srgbClr val="002060"/>
                </a:solidFill>
                <a:latin typeface="UTM Avo" panose="02040603050506020204" pitchFamily="18" charset="0"/>
              </a:rPr>
              <a:t>Hình ảnh của nhà rông là:</a:t>
            </a:r>
            <a:endParaRPr lang="en-US" sz="3600" dirty="0">
              <a:solidFill>
                <a:srgbClr val="002060"/>
              </a:solidFill>
              <a:latin typeface="UTM Avo" panose="02040603050506020204" pitchFamily="18" charset="0"/>
              <a:ea typeface="Calibri" panose="020F0502020204030204" pitchFamily="34" charset="0"/>
            </a:endParaRPr>
          </a:p>
          <a:p>
            <a:pPr algn="ctr"/>
            <a:endParaRPr lang="en-US" sz="3600" dirty="0">
              <a:latin typeface="UTM Avo" panose="02040603050506020204" pitchFamily="18" charset="0"/>
            </a:endParaRPr>
          </a:p>
        </p:txBody>
      </p:sp>
      <p:pic>
        <p:nvPicPr>
          <p:cNvPr id="3"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3688" y="142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86" y="51196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G11">
            <a:hlinkClick r:id="rId3"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94101" y="5133975"/>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62445" y="2240469"/>
            <a:ext cx="690155"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a:solidFill>
                  <a:srgbClr val="002060"/>
                </a:solidFill>
                <a:latin typeface="UTM Avo" panose="02040603050506020204" pitchFamily="18" charset="0"/>
              </a:rPr>
              <a:t>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34" y="3074774"/>
            <a:ext cx="3799114" cy="2631342"/>
          </a:xfrm>
          <a:prstGeom prst="rect">
            <a:avLst/>
          </a:prstGeom>
        </p:spPr>
      </p:pic>
      <p:sp>
        <p:nvSpPr>
          <p:cNvPr id="9" name="TextBox 8"/>
          <p:cNvSpPr txBox="1"/>
          <p:nvPr/>
        </p:nvSpPr>
        <p:spPr>
          <a:xfrm>
            <a:off x="5361894" y="2266864"/>
            <a:ext cx="707572"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a:solidFill>
                  <a:srgbClr val="002060"/>
                </a:solidFill>
                <a:latin typeface="UTM Avo" panose="02040603050506020204" pitchFamily="18" charset="0"/>
              </a:rPr>
              <a:t>b.</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388" y="3077754"/>
            <a:ext cx="3945008" cy="2628362"/>
          </a:xfrm>
          <a:prstGeom prst="rect">
            <a:avLst/>
          </a:prstGeom>
        </p:spPr>
      </p:pic>
      <p:sp>
        <p:nvSpPr>
          <p:cNvPr id="11" name="TextBox 10"/>
          <p:cNvSpPr txBox="1"/>
          <p:nvPr/>
        </p:nvSpPr>
        <p:spPr>
          <a:xfrm>
            <a:off x="9650185" y="2227403"/>
            <a:ext cx="707572"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a:solidFill>
                  <a:srgbClr val="002060"/>
                </a:solidFill>
                <a:latin typeface="UTM Avo" panose="02040603050506020204" pitchFamily="18" charset="0"/>
              </a:rPr>
              <a:t>c.</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6719" y="3043210"/>
            <a:ext cx="3879670" cy="2697450"/>
          </a:xfrm>
          <a:prstGeom prst="rect">
            <a:avLst/>
          </a:prstGeom>
        </p:spPr>
      </p:pic>
      <p:sp>
        <p:nvSpPr>
          <p:cNvPr id="13" name="Oval 12"/>
          <p:cNvSpPr/>
          <p:nvPr/>
        </p:nvSpPr>
        <p:spPr>
          <a:xfrm>
            <a:off x="977548" y="2295886"/>
            <a:ext cx="775052" cy="73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9165" y="1018903"/>
            <a:ext cx="9470187" cy="7445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en-US" sz="4400" b="1" dirty="0">
                <a:solidFill>
                  <a:srgbClr val="FF0000"/>
                </a:solidFill>
                <a:latin typeface="UTM Avo" panose="02040603050506020204" pitchFamily="18" charset="0"/>
              </a:rPr>
              <a:t>Chọn ý đúng: </a:t>
            </a:r>
          </a:p>
          <a:p>
            <a:pPr algn="ctr">
              <a:spcBef>
                <a:spcPts val="600"/>
              </a:spcBef>
              <a:spcAft>
                <a:spcPts val="600"/>
              </a:spcAft>
            </a:pPr>
            <a:r>
              <a:rPr lang="en-US" sz="4400" b="1" dirty="0">
                <a:solidFill>
                  <a:srgbClr val="002060"/>
                </a:solidFill>
                <a:latin typeface="UTM Avo" panose="02040603050506020204" pitchFamily="18" charset="0"/>
              </a:rPr>
              <a:t>Cặp từ có nghĩa giống nhau là:</a:t>
            </a:r>
            <a:endParaRPr lang="en-US" sz="4400" dirty="0">
              <a:solidFill>
                <a:srgbClr val="002060"/>
              </a:solidFill>
              <a:latin typeface="UTM Avo" panose="02040603050506020204" pitchFamily="18" charset="0"/>
              <a:ea typeface="Calibri" panose="020F0502020204030204" pitchFamily="34" charset="0"/>
            </a:endParaRPr>
          </a:p>
          <a:p>
            <a:pPr algn="ctr"/>
            <a:endParaRPr lang="en-US" sz="4400" dirty="0">
              <a:latin typeface="UTM Avo" panose="02040603050506020204" pitchFamily="18" charset="0"/>
            </a:endParaRPr>
          </a:p>
        </p:txBody>
      </p:sp>
      <p:pic>
        <p:nvPicPr>
          <p:cNvPr id="3"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3688" y="142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88" y="51196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G11">
            <a:hlinkClick r:id="rId3"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9400" y="5133975"/>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65120" y="3551073"/>
            <a:ext cx="4395769"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a:solidFill>
                  <a:srgbClr val="002060"/>
                </a:solidFill>
                <a:latin typeface="UTM Avo" panose="02040603050506020204" pitchFamily="18" charset="0"/>
              </a:rPr>
              <a:t>b. cha – bố</a:t>
            </a:r>
          </a:p>
        </p:txBody>
      </p:sp>
      <p:sp>
        <p:nvSpPr>
          <p:cNvPr id="9" name="TextBox 8"/>
          <p:cNvSpPr txBox="1"/>
          <p:nvPr/>
        </p:nvSpPr>
        <p:spPr>
          <a:xfrm>
            <a:off x="2823753" y="2552947"/>
            <a:ext cx="5096565"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a:solidFill>
                  <a:srgbClr val="002060"/>
                </a:solidFill>
                <a:latin typeface="UTM Avo" panose="02040603050506020204" pitchFamily="18" charset="0"/>
              </a:rPr>
              <a:t>a. nội – ngoại </a:t>
            </a:r>
          </a:p>
        </p:txBody>
      </p:sp>
      <p:sp>
        <p:nvSpPr>
          <p:cNvPr id="11" name="TextBox 10"/>
          <p:cNvSpPr txBox="1"/>
          <p:nvPr/>
        </p:nvSpPr>
        <p:spPr>
          <a:xfrm>
            <a:off x="2823754" y="4549200"/>
            <a:ext cx="3311055"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a:solidFill>
                  <a:srgbClr val="002060"/>
                </a:solidFill>
                <a:latin typeface="UTM Avo" panose="02040603050506020204" pitchFamily="18" charset="0"/>
              </a:rPr>
              <a:t>c. dì - cô</a:t>
            </a:r>
          </a:p>
        </p:txBody>
      </p:sp>
      <p:sp>
        <p:nvSpPr>
          <p:cNvPr id="13" name="Oval 12"/>
          <p:cNvSpPr/>
          <p:nvPr/>
        </p:nvSpPr>
        <p:spPr>
          <a:xfrm>
            <a:off x="2640873" y="3475060"/>
            <a:ext cx="989833" cy="84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Tree>
    <p:extLst>
      <p:ext uri="{BB962C8B-B14F-4D97-AF65-F5344CB8AC3E}">
        <p14:creationId xmlns:p14="http://schemas.microsoft.com/office/powerpoint/2010/main" val="218791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9166" y="1018903"/>
            <a:ext cx="9134010" cy="7445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en-US" sz="4400" b="1" dirty="0">
                <a:solidFill>
                  <a:srgbClr val="FF0000"/>
                </a:solidFill>
                <a:latin typeface="UTM Avo" panose="02040603050506020204" pitchFamily="18" charset="0"/>
              </a:rPr>
              <a:t>Chọn ý đúng: </a:t>
            </a:r>
          </a:p>
          <a:p>
            <a:pPr algn="ctr">
              <a:spcBef>
                <a:spcPts val="600"/>
              </a:spcBef>
              <a:spcAft>
                <a:spcPts val="600"/>
              </a:spcAft>
            </a:pPr>
            <a:r>
              <a:rPr lang="en-US" sz="4400" b="1" dirty="0">
                <a:solidFill>
                  <a:srgbClr val="002060"/>
                </a:solidFill>
                <a:latin typeface="UTM Avo" panose="02040603050506020204" pitchFamily="18" charset="0"/>
              </a:rPr>
              <a:t>Dấu hai chấm có tác dụng là:</a:t>
            </a:r>
            <a:endParaRPr lang="en-US" sz="4400" dirty="0">
              <a:solidFill>
                <a:srgbClr val="002060"/>
              </a:solidFill>
              <a:latin typeface="UTM Avo" panose="02040603050506020204" pitchFamily="18" charset="0"/>
              <a:ea typeface="Calibri" panose="020F0502020204030204" pitchFamily="34" charset="0"/>
            </a:endParaRPr>
          </a:p>
          <a:p>
            <a:pPr algn="ctr"/>
            <a:endParaRPr lang="en-US" sz="4400" dirty="0">
              <a:latin typeface="UTM Avo" panose="02040603050506020204" pitchFamily="18" charset="0"/>
            </a:endParaRPr>
          </a:p>
        </p:txBody>
      </p:sp>
      <p:pic>
        <p:nvPicPr>
          <p:cNvPr id="3"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3688" y="142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88" y="51196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G11">
            <a:hlinkClick r:id="rId3"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9400" y="5133975"/>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489166" y="2092780"/>
            <a:ext cx="10492933"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a:buAutoNum type="alphaLcPeriod"/>
            </a:pPr>
            <a:r>
              <a:rPr lang="en-US" sz="4400" b="1" dirty="0">
                <a:solidFill>
                  <a:srgbClr val="002060"/>
                </a:solidFill>
                <a:latin typeface="UTM Avo" panose="02040603050506020204" pitchFamily="18" charset="0"/>
              </a:rPr>
              <a:t>Báo hiệu phần liệt kê các sự vật </a:t>
            </a:r>
          </a:p>
          <a:p>
            <a:r>
              <a:rPr lang="en-US" sz="4400" b="1" dirty="0">
                <a:solidFill>
                  <a:srgbClr val="002060"/>
                </a:solidFill>
                <a:latin typeface="UTM Avo" panose="02040603050506020204" pitchFamily="18" charset="0"/>
              </a:rPr>
              <a:t>(hoạt động, đặc điểm) liên quan.</a:t>
            </a:r>
          </a:p>
        </p:txBody>
      </p:sp>
      <p:sp>
        <p:nvSpPr>
          <p:cNvPr id="9" name="TextBox 8"/>
          <p:cNvSpPr txBox="1"/>
          <p:nvPr/>
        </p:nvSpPr>
        <p:spPr>
          <a:xfrm>
            <a:off x="1489166" y="3782664"/>
            <a:ext cx="10229499"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a:solidFill>
                  <a:srgbClr val="002060"/>
                </a:solidFill>
                <a:latin typeface="UTM Avo" panose="02040603050506020204" pitchFamily="18" charset="0"/>
              </a:rPr>
              <a:t>b. Báo hiệu phần giải thích cho bộ phận đứng trước dấu hai chấm.</a:t>
            </a:r>
          </a:p>
        </p:txBody>
      </p:sp>
      <p:sp>
        <p:nvSpPr>
          <p:cNvPr id="11" name="TextBox 10"/>
          <p:cNvSpPr txBox="1"/>
          <p:nvPr/>
        </p:nvSpPr>
        <p:spPr>
          <a:xfrm>
            <a:off x="1489166" y="5449888"/>
            <a:ext cx="8686800"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a:solidFill>
                  <a:srgbClr val="002060"/>
                </a:solidFill>
                <a:latin typeface="UTM Avo" panose="02040603050506020204" pitchFamily="18" charset="0"/>
              </a:rPr>
              <a:t>c. Cả hai câu trên đều đúng.</a:t>
            </a:r>
          </a:p>
        </p:txBody>
      </p:sp>
      <p:sp>
        <p:nvSpPr>
          <p:cNvPr id="13" name="Oval 12"/>
          <p:cNvSpPr/>
          <p:nvPr/>
        </p:nvSpPr>
        <p:spPr>
          <a:xfrm>
            <a:off x="1275229" y="5449888"/>
            <a:ext cx="954741" cy="877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6986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645459" y="2082867"/>
            <a:ext cx="11013141" cy="4154984"/>
          </a:xfrm>
          <a:prstGeom prst="rect">
            <a:avLst/>
          </a:prstGeom>
          <a:noFill/>
        </p:spPr>
        <p:txBody>
          <a:bodyPr wrap="square" rtlCol="0">
            <a:spAutoFit/>
          </a:bodyPr>
          <a:lstStyle/>
          <a:p>
            <a:pPr algn="ctr"/>
            <a:r>
              <a:rPr lang="en-US" sz="8800" b="1" dirty="0">
                <a:solidFill>
                  <a:srgbClr val="FF0000"/>
                </a:solidFill>
                <a:latin typeface="HP001 4 hàng" panose="020B0603050302020204" pitchFamily="34" charset="0"/>
                <a:cs typeface="Times New Roman" panose="02020603050405020304" pitchFamily="18" charset="0"/>
              </a:rPr>
              <a:t>Xin chân thành </a:t>
            </a:r>
          </a:p>
          <a:p>
            <a:pPr algn="ctr"/>
            <a:r>
              <a:rPr lang="en-US" sz="8800" b="1" dirty="0">
                <a:solidFill>
                  <a:srgbClr val="FF0000"/>
                </a:solidFill>
                <a:latin typeface="HP001 4 hàng" panose="020B0603050302020204" pitchFamily="34" charset="0"/>
                <a:cs typeface="Times New Roman" panose="02020603050405020304" pitchFamily="18" charset="0"/>
              </a:rPr>
              <a:t>cảm ơn quý thầy cô!</a:t>
            </a:r>
          </a:p>
          <a:p>
            <a:pPr algn="ctr"/>
            <a:endParaRPr lang="en-US" sz="8800" b="1" dirty="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74884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84662" y="0"/>
            <a:ext cx="9287692" cy="6320667"/>
          </a:xfrm>
          <a:prstGeom prst="rect">
            <a:avLst/>
          </a:prstGeom>
        </p:spPr>
      </p:pic>
    </p:spTree>
    <p:extLst>
      <p:ext uri="{BB962C8B-B14F-4D97-AF65-F5344CB8AC3E}">
        <p14:creationId xmlns:p14="http://schemas.microsoft.com/office/powerpoint/2010/main" val="1991962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36964" y="246180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a:ea typeface="+mn-ea"/>
                <a:cs typeface="+mn-cs"/>
              </a:rPr>
              <a:t>1</a:t>
            </a:r>
          </a:p>
        </p:txBody>
      </p:sp>
      <p:sp>
        <p:nvSpPr>
          <p:cNvPr id="5" name="Rounded Rectangle 4"/>
          <p:cNvSpPr/>
          <p:nvPr/>
        </p:nvSpPr>
        <p:spPr>
          <a:xfrm>
            <a:off x="2200004" y="246180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a:ea typeface="+mn-ea"/>
                <a:cs typeface="+mn-cs"/>
              </a:rPr>
              <a:t>2</a:t>
            </a:r>
          </a:p>
        </p:txBody>
      </p:sp>
      <p:sp>
        <p:nvSpPr>
          <p:cNvPr id="6" name="Rounded Rectangle 5"/>
          <p:cNvSpPr/>
          <p:nvPr/>
        </p:nvSpPr>
        <p:spPr>
          <a:xfrm>
            <a:off x="3591924" y="246180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a:ea typeface="+mn-ea"/>
                <a:cs typeface="+mn-cs"/>
              </a:rPr>
              <a:t>3</a:t>
            </a:r>
          </a:p>
        </p:txBody>
      </p:sp>
      <p:sp>
        <p:nvSpPr>
          <p:cNvPr id="7" name="Rounded Rectangle 6"/>
          <p:cNvSpPr/>
          <p:nvPr/>
        </p:nvSpPr>
        <p:spPr>
          <a:xfrm>
            <a:off x="5012419" y="2441211"/>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4</a:t>
            </a:r>
          </a:p>
        </p:txBody>
      </p:sp>
      <p:sp>
        <p:nvSpPr>
          <p:cNvPr id="8" name="Rounded Rectangle 7"/>
          <p:cNvSpPr/>
          <p:nvPr/>
        </p:nvSpPr>
        <p:spPr>
          <a:xfrm>
            <a:off x="6347189" y="246180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5</a:t>
            </a:r>
          </a:p>
        </p:txBody>
      </p:sp>
      <p:sp>
        <p:nvSpPr>
          <p:cNvPr id="9" name="Rounded Rectangle 8"/>
          <p:cNvSpPr/>
          <p:nvPr/>
        </p:nvSpPr>
        <p:spPr>
          <a:xfrm>
            <a:off x="7688309" y="246180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6</a:t>
            </a:r>
          </a:p>
        </p:txBody>
      </p:sp>
      <p:sp>
        <p:nvSpPr>
          <p:cNvPr id="10" name="Rounded Rectangle 9"/>
          <p:cNvSpPr/>
          <p:nvPr/>
        </p:nvSpPr>
        <p:spPr>
          <a:xfrm>
            <a:off x="9029429" y="246180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7</a:t>
            </a:r>
          </a:p>
        </p:txBody>
      </p:sp>
      <p:sp>
        <p:nvSpPr>
          <p:cNvPr id="11" name="Rounded Rectangle 10"/>
          <p:cNvSpPr/>
          <p:nvPr/>
        </p:nvSpPr>
        <p:spPr>
          <a:xfrm>
            <a:off x="10362929" y="246180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8</a:t>
            </a:r>
          </a:p>
        </p:txBody>
      </p:sp>
      <p:sp>
        <p:nvSpPr>
          <p:cNvPr id="12" name="Rounded Rectangle 11"/>
          <p:cNvSpPr/>
          <p:nvPr/>
        </p:nvSpPr>
        <p:spPr>
          <a:xfrm>
            <a:off x="794114" y="3728627"/>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9</a:t>
            </a:r>
          </a:p>
        </p:txBody>
      </p:sp>
      <p:sp>
        <p:nvSpPr>
          <p:cNvPr id="13" name="Rounded Rectangle 12">
            <a:hlinkClick r:id="" action="ppaction://noaction"/>
          </p:cNvPr>
          <p:cNvSpPr/>
          <p:nvPr/>
        </p:nvSpPr>
        <p:spPr>
          <a:xfrm>
            <a:off x="2140314" y="3728627"/>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a:ea typeface="+mn-ea"/>
                <a:cs typeface="+mn-cs"/>
              </a:rPr>
              <a:t>10</a:t>
            </a:r>
          </a:p>
        </p:txBody>
      </p:sp>
      <p:sp>
        <p:nvSpPr>
          <p:cNvPr id="14" name="Rounded Rectangle 13"/>
          <p:cNvSpPr/>
          <p:nvPr/>
        </p:nvSpPr>
        <p:spPr>
          <a:xfrm>
            <a:off x="3532234" y="3728627"/>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11</a:t>
            </a:r>
          </a:p>
        </p:txBody>
      </p:sp>
      <p:sp>
        <p:nvSpPr>
          <p:cNvPr id="15" name="Rounded Rectangle 14"/>
          <p:cNvSpPr/>
          <p:nvPr/>
        </p:nvSpPr>
        <p:spPr>
          <a:xfrm>
            <a:off x="4952729" y="3728627"/>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12</a:t>
            </a:r>
          </a:p>
        </p:txBody>
      </p:sp>
      <p:sp>
        <p:nvSpPr>
          <p:cNvPr id="16" name="Rounded Rectangle 15"/>
          <p:cNvSpPr/>
          <p:nvPr/>
        </p:nvSpPr>
        <p:spPr>
          <a:xfrm>
            <a:off x="6287499" y="3728627"/>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13</a:t>
            </a:r>
          </a:p>
        </p:txBody>
      </p:sp>
      <p:sp>
        <p:nvSpPr>
          <p:cNvPr id="17" name="Rounded Rectangle 16"/>
          <p:cNvSpPr/>
          <p:nvPr/>
        </p:nvSpPr>
        <p:spPr>
          <a:xfrm>
            <a:off x="7628619" y="3728627"/>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14</a:t>
            </a:r>
          </a:p>
        </p:txBody>
      </p:sp>
      <p:sp>
        <p:nvSpPr>
          <p:cNvPr id="18" name="Rounded Rectangle 17"/>
          <p:cNvSpPr/>
          <p:nvPr/>
        </p:nvSpPr>
        <p:spPr>
          <a:xfrm>
            <a:off x="8969739" y="3728627"/>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15</a:t>
            </a:r>
          </a:p>
        </p:txBody>
      </p:sp>
      <p:sp>
        <p:nvSpPr>
          <p:cNvPr id="19" name="Rounded Rectangle 18"/>
          <p:cNvSpPr/>
          <p:nvPr/>
        </p:nvSpPr>
        <p:spPr>
          <a:xfrm>
            <a:off x="10303239" y="3728627"/>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16</a:t>
            </a:r>
          </a:p>
        </p:txBody>
      </p:sp>
      <p:sp>
        <p:nvSpPr>
          <p:cNvPr id="20" name="Rounded Rectangle 19"/>
          <p:cNvSpPr/>
          <p:nvPr/>
        </p:nvSpPr>
        <p:spPr>
          <a:xfrm>
            <a:off x="794114" y="499545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17</a:t>
            </a:r>
          </a:p>
        </p:txBody>
      </p:sp>
      <p:sp>
        <p:nvSpPr>
          <p:cNvPr id="21" name="Rounded Rectangle 20"/>
          <p:cNvSpPr/>
          <p:nvPr/>
        </p:nvSpPr>
        <p:spPr>
          <a:xfrm>
            <a:off x="2170794" y="5036727"/>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18</a:t>
            </a:r>
          </a:p>
        </p:txBody>
      </p:sp>
      <p:sp>
        <p:nvSpPr>
          <p:cNvPr id="22" name="Rounded Rectangle 21"/>
          <p:cNvSpPr/>
          <p:nvPr/>
        </p:nvSpPr>
        <p:spPr>
          <a:xfrm>
            <a:off x="3591924" y="499291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19</a:t>
            </a:r>
          </a:p>
        </p:txBody>
      </p:sp>
      <p:sp>
        <p:nvSpPr>
          <p:cNvPr id="23" name="Rounded Rectangle 22"/>
          <p:cNvSpPr/>
          <p:nvPr/>
        </p:nvSpPr>
        <p:spPr>
          <a:xfrm>
            <a:off x="5012419" y="499291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20</a:t>
            </a:r>
          </a:p>
        </p:txBody>
      </p:sp>
      <p:sp>
        <p:nvSpPr>
          <p:cNvPr id="24" name="Rounded Rectangle 23"/>
          <p:cNvSpPr/>
          <p:nvPr/>
        </p:nvSpPr>
        <p:spPr>
          <a:xfrm>
            <a:off x="6347189" y="499291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21</a:t>
            </a:r>
          </a:p>
        </p:txBody>
      </p:sp>
      <p:sp>
        <p:nvSpPr>
          <p:cNvPr id="25" name="Rounded Rectangle 24"/>
          <p:cNvSpPr/>
          <p:nvPr/>
        </p:nvSpPr>
        <p:spPr>
          <a:xfrm>
            <a:off x="7688309" y="499291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22</a:t>
            </a:r>
          </a:p>
        </p:txBody>
      </p:sp>
      <p:sp>
        <p:nvSpPr>
          <p:cNvPr id="26" name="Rounded Rectangle 25"/>
          <p:cNvSpPr/>
          <p:nvPr/>
        </p:nvSpPr>
        <p:spPr>
          <a:xfrm>
            <a:off x="9029429" y="499291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a:ea typeface="+mn-ea"/>
                <a:cs typeface="+mn-cs"/>
              </a:rPr>
              <a:t>23</a:t>
            </a:r>
          </a:p>
        </p:txBody>
      </p:sp>
      <p:sp>
        <p:nvSpPr>
          <p:cNvPr id="27" name="Rounded Rectangle 26"/>
          <p:cNvSpPr/>
          <p:nvPr/>
        </p:nvSpPr>
        <p:spPr>
          <a:xfrm>
            <a:off x="10362929" y="4992912"/>
            <a:ext cx="1162685" cy="1008380"/>
          </a:xfrm>
          <a:prstGeom prst="roundRect">
            <a:avLst/>
          </a:prstGeom>
          <a:solidFill>
            <a:schemeClr val="accent6">
              <a:lumMod val="40000"/>
              <a:lumOff val="60000"/>
            </a:schemeClr>
          </a:solidFill>
          <a:ln w="28575"/>
          <a:effectLst>
            <a:glow rad="139700">
              <a:schemeClr val="accent2">
                <a:satMod val="175000"/>
                <a:alpha val="40000"/>
              </a:schemeClr>
            </a:glow>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a:ea typeface="+mn-ea"/>
                <a:cs typeface="+mn-cs"/>
              </a:rPr>
              <a:t>24</a:t>
            </a:r>
          </a:p>
        </p:txBody>
      </p:sp>
      <p:sp>
        <p:nvSpPr>
          <p:cNvPr id="124" name="Rectangle 123"/>
          <p:cNvSpPr/>
          <p:nvPr/>
        </p:nvSpPr>
        <p:spPr>
          <a:xfrm>
            <a:off x="3599362" y="701790"/>
            <a:ext cx="4806124" cy="923330"/>
          </a:xfrm>
          <a:prstGeom prst="rect">
            <a:avLst/>
          </a:prstGeom>
          <a:noFill/>
        </p:spPr>
        <p:txBody>
          <a:bodyPr wrap="none" lIns="91440" tIns="45720" rIns="91440" bIns="45720">
            <a:spAutoFit/>
          </a:bodyPr>
          <a:lstStyle/>
          <a:p>
            <a:pPr algn="ctr"/>
            <a:r>
              <a:rPr lang="en-US" sz="5400" b="1" dirty="0">
                <a:ln w="0"/>
                <a:solidFill>
                  <a:srgbClr val="FF0000"/>
                </a:solidFill>
                <a:effectLst>
                  <a:reflection blurRad="6350" stA="53000" endA="300" endPos="35500" dir="5400000" sy="-90000" algn="bl" rotWithShape="0"/>
                </a:effectLst>
                <a:latin typeface="UTM Avo" panose="02040603050506020204" pitchFamily="18" charset="0"/>
              </a:rPr>
              <a:t>Ô số bất ngờ</a:t>
            </a:r>
            <a:endParaRPr lang="en-US" sz="5400" b="1" cap="none" spc="0" dirty="0">
              <a:ln w="0"/>
              <a:solidFill>
                <a:srgbClr val="FF0000"/>
              </a:solidFill>
              <a:effectLst>
                <a:reflection blurRad="6350" stA="53000" endA="300" endPos="35500" dir="5400000" sy="-90000" algn="bl" rotWithShape="0"/>
              </a:effectLst>
              <a:latin typeface="UTM Avo" panose="02040603050506020204" pitchFamily="18" charset="0"/>
            </a:endParaRPr>
          </a:p>
        </p:txBody>
      </p:sp>
      <p:pic>
        <p:nvPicPr>
          <p:cNvPr id="125" name="Picture 9" descr="CG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87" y="53928"/>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9" descr="CG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453688" y="142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SO 10"/>
          <p:cNvSpPr/>
          <p:nvPr/>
        </p:nvSpPr>
        <p:spPr>
          <a:xfrm>
            <a:off x="2140314" y="3731965"/>
            <a:ext cx="1162685" cy="1008380"/>
          </a:xfrm>
          <a:prstGeom prst="roundRect">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10</a:t>
            </a:r>
          </a:p>
        </p:txBody>
      </p:sp>
      <p:sp>
        <p:nvSpPr>
          <p:cNvPr id="140" name="SO 10"/>
          <p:cNvSpPr/>
          <p:nvPr/>
        </p:nvSpPr>
        <p:spPr>
          <a:xfrm>
            <a:off x="2200050" y="2455499"/>
            <a:ext cx="1162685" cy="1008380"/>
          </a:xfrm>
          <a:prstGeom prst="roundRect">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2</a:t>
            </a:r>
          </a:p>
        </p:txBody>
      </p:sp>
      <p:sp>
        <p:nvSpPr>
          <p:cNvPr id="2" name="Rounded Rectangle 1"/>
          <p:cNvSpPr/>
          <p:nvPr/>
        </p:nvSpPr>
        <p:spPr>
          <a:xfrm>
            <a:off x="479424" y="2155371"/>
            <a:ext cx="11368587" cy="39354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UTM Avo" panose="02040603050506020204" pitchFamily="18" charset="0"/>
                <a:ea typeface="Calibri" panose="020F0502020204030204" pitchFamily="34" charset="0"/>
              </a:rPr>
              <a:t>Em hãy đọc đoạn 1 và đoạn 2 của bài Nhà rông, trả lời câu hỏi 1: Nhà rông có những đặc điểm gì nổi bật?</a:t>
            </a:r>
            <a:endParaRPr lang="en-US" sz="4400" b="1" dirty="0">
              <a:solidFill>
                <a:srgbClr val="002060"/>
              </a:solidFill>
              <a:latin typeface="UTM Avo" panose="02040603050506020204" pitchFamily="18" charset="0"/>
            </a:endParaRPr>
          </a:p>
          <a:p>
            <a:pPr algn="ctr"/>
            <a:endParaRPr lang="en-US" sz="4400" dirty="0"/>
          </a:p>
        </p:txBody>
      </p:sp>
      <p:sp>
        <p:nvSpPr>
          <p:cNvPr id="33" name="Rounded Rectangle 32"/>
          <p:cNvSpPr/>
          <p:nvPr/>
        </p:nvSpPr>
        <p:spPr>
          <a:xfrm>
            <a:off x="479424" y="2180725"/>
            <a:ext cx="11368587" cy="3910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700" b="1" dirty="0">
                <a:solidFill>
                  <a:srgbClr val="002060"/>
                </a:solidFill>
                <a:latin typeface="UTM Avo" panose="02040603050506020204" pitchFamily="18" charset="0"/>
                <a:ea typeface="Calibri" panose="020F0502020204030204" pitchFamily="34" charset="0"/>
              </a:rPr>
              <a:t>Em hãy đọc đoạn 3 và đoạn 4 của bài Nhà rông, trả lời câu hỏi 2: Nhà rông được dùng làm gì?</a:t>
            </a:r>
            <a:endParaRPr lang="en-US" sz="4700" b="1" dirty="0">
              <a:solidFill>
                <a:srgbClr val="002060"/>
              </a:solidFill>
              <a:latin typeface="UTM Avo" panose="02040603050506020204" pitchFamily="18" charset="0"/>
            </a:endParaRPr>
          </a:p>
          <a:p>
            <a:pPr algn="just"/>
            <a:endParaRPr lang="en-US" sz="4700" dirty="0"/>
          </a:p>
        </p:txBody>
      </p:sp>
    </p:spTree>
    <p:extLst>
      <p:ext uri="{BB962C8B-B14F-4D97-AF65-F5344CB8AC3E}">
        <p14:creationId xmlns:p14="http://schemas.microsoft.com/office/powerpoint/2010/main" val="5018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2000" fill="hold" grpId="0" nodeType="clickEffect">
                                  <p:stCondLst>
                                    <p:cond delay="0"/>
                                  </p:stCondLst>
                                  <p:childTnLst>
                                    <p:anim calcmode="discrete" valueType="str">
                                      <p:cBhvr>
                                        <p:cTn id="6" dur="90" fill="hold"/>
                                        <p:tgtEl>
                                          <p:spTgt spid="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80"/>
                            </p:stCondLst>
                            <p:childTnLst>
                              <p:par>
                                <p:cTn id="8" presetID="35" presetClass="emph" presetSubtype="0" repeatCount="2000" fill="hold" grpId="0" nodeType="afterEffect">
                                  <p:stCondLst>
                                    <p:cond delay="0"/>
                                  </p:stCondLst>
                                  <p:childTnLst>
                                    <p:anim calcmode="discrete" valueType="str">
                                      <p:cBhvr>
                                        <p:cTn id="9" dur="90" fill="hold"/>
                                        <p:tgtEl>
                                          <p:spTgt spid="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360"/>
                            </p:stCondLst>
                            <p:childTnLst>
                              <p:par>
                                <p:cTn id="11" presetID="35" presetClass="emph" presetSubtype="0" repeatCount="2000" fill="hold" grpId="0" nodeType="afterEffect">
                                  <p:stCondLst>
                                    <p:cond delay="0"/>
                                  </p:stCondLst>
                                  <p:childTnLst>
                                    <p:anim calcmode="discrete" valueType="str">
                                      <p:cBhvr>
                                        <p:cTn id="12" dur="90" fill="hold"/>
                                        <p:tgtEl>
                                          <p:spTgt spid="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540"/>
                            </p:stCondLst>
                            <p:childTnLst>
                              <p:par>
                                <p:cTn id="14" presetID="35" presetClass="emph" presetSubtype="0" repeatCount="2000" fill="hold" grpId="0" nodeType="afterEffect">
                                  <p:stCondLst>
                                    <p:cond delay="0"/>
                                  </p:stCondLst>
                                  <p:childTnLst>
                                    <p:anim calcmode="discrete" valueType="str">
                                      <p:cBhvr>
                                        <p:cTn id="15" dur="90" fill="hold"/>
                                        <p:tgtEl>
                                          <p:spTgt spid="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720"/>
                            </p:stCondLst>
                            <p:childTnLst>
                              <p:par>
                                <p:cTn id="17" presetID="35" presetClass="emph" presetSubtype="0" repeatCount="2000" fill="hold" grpId="0" nodeType="afterEffect">
                                  <p:stCondLst>
                                    <p:cond delay="0"/>
                                  </p:stCondLst>
                                  <p:childTnLst>
                                    <p:anim calcmode="discrete" valueType="str">
                                      <p:cBhvr>
                                        <p:cTn id="18" dur="90" fill="hold"/>
                                        <p:tgtEl>
                                          <p:spTgt spid="8"/>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900"/>
                            </p:stCondLst>
                            <p:childTnLst>
                              <p:par>
                                <p:cTn id="20" presetID="35" presetClass="emph" presetSubtype="0" repeatCount="2000" fill="hold" grpId="0" nodeType="afterEffect">
                                  <p:stCondLst>
                                    <p:cond delay="0"/>
                                  </p:stCondLst>
                                  <p:childTnLst>
                                    <p:anim calcmode="discrete" valueType="str">
                                      <p:cBhvr>
                                        <p:cTn id="21" dur="9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1080"/>
                            </p:stCondLst>
                            <p:childTnLst>
                              <p:par>
                                <p:cTn id="23" presetID="35" presetClass="emph" presetSubtype="0" repeatCount="2000" fill="hold" grpId="0" nodeType="afterEffect">
                                  <p:stCondLst>
                                    <p:cond delay="0"/>
                                  </p:stCondLst>
                                  <p:childTnLst>
                                    <p:anim calcmode="discrete" valueType="str">
                                      <p:cBhvr>
                                        <p:cTn id="24" dur="9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1260"/>
                            </p:stCondLst>
                            <p:childTnLst>
                              <p:par>
                                <p:cTn id="26" presetID="35" presetClass="emph" presetSubtype="0" repeatCount="2000" fill="hold" grpId="0" nodeType="afterEffect">
                                  <p:stCondLst>
                                    <p:cond delay="0"/>
                                  </p:stCondLst>
                                  <p:childTnLst>
                                    <p:anim calcmode="discrete" valueType="str">
                                      <p:cBhvr>
                                        <p:cTn id="27" dur="9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1440"/>
                            </p:stCondLst>
                            <p:childTnLst>
                              <p:par>
                                <p:cTn id="29" presetID="35" presetClass="emph" presetSubtype="0" repeatCount="2000" fill="hold" grpId="0" nodeType="afterEffect">
                                  <p:stCondLst>
                                    <p:cond delay="0"/>
                                  </p:stCondLst>
                                  <p:childTnLst>
                                    <p:anim calcmode="discrete" valueType="str">
                                      <p:cBhvr>
                                        <p:cTn id="30" dur="9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1620"/>
                            </p:stCondLst>
                            <p:childTnLst>
                              <p:par>
                                <p:cTn id="32" presetID="35" presetClass="emph" presetSubtype="0" repeatCount="2000" fill="hold" grpId="0" nodeType="afterEffect">
                                  <p:stCondLst>
                                    <p:cond delay="0"/>
                                  </p:stCondLst>
                                  <p:childTnLst>
                                    <p:anim calcmode="discrete" valueType="str">
                                      <p:cBhvr>
                                        <p:cTn id="33" dur="90" fill="hold"/>
                                        <p:tgtEl>
                                          <p:spTgt spid="1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1800"/>
                            </p:stCondLst>
                            <p:childTnLst>
                              <p:par>
                                <p:cTn id="35" presetID="35" presetClass="emph" presetSubtype="0" repeatCount="2000" fill="hold" grpId="0" nodeType="afterEffect">
                                  <p:stCondLst>
                                    <p:cond delay="0"/>
                                  </p:stCondLst>
                                  <p:childTnLst>
                                    <p:anim calcmode="discrete" valueType="str">
                                      <p:cBhvr>
                                        <p:cTn id="36" dur="90" fill="hold"/>
                                        <p:tgtEl>
                                          <p:spTgt spid="1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7" fill="hold">
                            <p:stCondLst>
                              <p:cond delay="1980"/>
                            </p:stCondLst>
                            <p:childTnLst>
                              <p:par>
                                <p:cTn id="38" presetID="35" presetClass="emph" presetSubtype="0" repeatCount="2000" fill="hold" grpId="0" nodeType="afterEffect">
                                  <p:stCondLst>
                                    <p:cond delay="0"/>
                                  </p:stCondLst>
                                  <p:childTnLst>
                                    <p:anim calcmode="discrete" valueType="str">
                                      <p:cBhvr>
                                        <p:cTn id="39" dur="90" fill="hold"/>
                                        <p:tgtEl>
                                          <p:spTgt spid="1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0" fill="hold">
                            <p:stCondLst>
                              <p:cond delay="2160"/>
                            </p:stCondLst>
                            <p:childTnLst>
                              <p:par>
                                <p:cTn id="41" presetID="35" presetClass="emph" presetSubtype="0" repeatCount="2000" fill="hold" grpId="0" nodeType="afterEffect">
                                  <p:stCondLst>
                                    <p:cond delay="0"/>
                                  </p:stCondLst>
                                  <p:childTnLst>
                                    <p:anim calcmode="discrete" valueType="str">
                                      <p:cBhvr>
                                        <p:cTn id="42" dur="90" fill="hold"/>
                                        <p:tgtEl>
                                          <p:spTgt spid="1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2340"/>
                            </p:stCondLst>
                            <p:childTnLst>
                              <p:par>
                                <p:cTn id="44" presetID="35" presetClass="emph" presetSubtype="0" repeatCount="2000" fill="hold" grpId="0" nodeType="afterEffect">
                                  <p:stCondLst>
                                    <p:cond delay="0"/>
                                  </p:stCondLst>
                                  <p:childTnLst>
                                    <p:anim calcmode="discrete" valueType="str">
                                      <p:cBhvr>
                                        <p:cTn id="45" dur="90" fill="hold"/>
                                        <p:tgtEl>
                                          <p:spTgt spid="1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6" fill="hold">
                            <p:stCondLst>
                              <p:cond delay="2520"/>
                            </p:stCondLst>
                            <p:childTnLst>
                              <p:par>
                                <p:cTn id="47" presetID="35" presetClass="emph" presetSubtype="0" repeatCount="2000" fill="hold" grpId="0" nodeType="afterEffect">
                                  <p:stCondLst>
                                    <p:cond delay="0"/>
                                  </p:stCondLst>
                                  <p:childTnLst>
                                    <p:anim calcmode="discrete" valueType="str">
                                      <p:cBhvr>
                                        <p:cTn id="48" dur="90" fill="hold"/>
                                        <p:tgtEl>
                                          <p:spTgt spid="18"/>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49" fill="hold">
                            <p:stCondLst>
                              <p:cond delay="2700"/>
                            </p:stCondLst>
                            <p:childTnLst>
                              <p:par>
                                <p:cTn id="50" presetID="35" presetClass="emph" presetSubtype="0" repeatCount="2000" fill="hold" grpId="0" nodeType="afterEffect">
                                  <p:stCondLst>
                                    <p:cond delay="0"/>
                                  </p:stCondLst>
                                  <p:childTnLst>
                                    <p:anim calcmode="discrete" valueType="str">
                                      <p:cBhvr>
                                        <p:cTn id="51" dur="90" fill="hold"/>
                                        <p:tgtEl>
                                          <p:spTgt spid="1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2" fill="hold">
                            <p:stCondLst>
                              <p:cond delay="2880"/>
                            </p:stCondLst>
                            <p:childTnLst>
                              <p:par>
                                <p:cTn id="53" presetID="35" presetClass="emph" presetSubtype="0" repeatCount="2000" fill="hold" grpId="0" nodeType="afterEffect">
                                  <p:stCondLst>
                                    <p:cond delay="0"/>
                                  </p:stCondLst>
                                  <p:childTnLst>
                                    <p:anim calcmode="discrete" valueType="str">
                                      <p:cBhvr>
                                        <p:cTn id="54" dur="90" fill="hold"/>
                                        <p:tgtEl>
                                          <p:spTgt spid="2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5" fill="hold">
                            <p:stCondLst>
                              <p:cond delay="3060"/>
                            </p:stCondLst>
                            <p:childTnLst>
                              <p:par>
                                <p:cTn id="56" presetID="35" presetClass="emph" presetSubtype="0" repeatCount="2000" fill="hold" grpId="0" nodeType="afterEffect">
                                  <p:stCondLst>
                                    <p:cond delay="0"/>
                                  </p:stCondLst>
                                  <p:childTnLst>
                                    <p:anim calcmode="discrete" valueType="str">
                                      <p:cBhvr>
                                        <p:cTn id="57" dur="90" fill="hold"/>
                                        <p:tgtEl>
                                          <p:spTgt spid="2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8" fill="hold">
                            <p:stCondLst>
                              <p:cond delay="3240"/>
                            </p:stCondLst>
                            <p:childTnLst>
                              <p:par>
                                <p:cTn id="59" presetID="35" presetClass="emph" presetSubtype="0" repeatCount="2000" fill="hold" grpId="0" nodeType="afterEffect">
                                  <p:stCondLst>
                                    <p:cond delay="0"/>
                                  </p:stCondLst>
                                  <p:childTnLst>
                                    <p:anim calcmode="discrete" valueType="str">
                                      <p:cBhvr>
                                        <p:cTn id="60" dur="9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1" fill="hold">
                            <p:stCondLst>
                              <p:cond delay="3420"/>
                            </p:stCondLst>
                            <p:childTnLst>
                              <p:par>
                                <p:cTn id="62" presetID="35" presetClass="emph" presetSubtype="0" repeatCount="2000" fill="hold" grpId="0" nodeType="afterEffect">
                                  <p:stCondLst>
                                    <p:cond delay="0"/>
                                  </p:stCondLst>
                                  <p:childTnLst>
                                    <p:anim calcmode="discrete" valueType="str">
                                      <p:cBhvr>
                                        <p:cTn id="63" dur="90" fill="hold"/>
                                        <p:tgtEl>
                                          <p:spTgt spid="2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4" fill="hold">
                            <p:stCondLst>
                              <p:cond delay="3600"/>
                            </p:stCondLst>
                            <p:childTnLst>
                              <p:par>
                                <p:cTn id="65" presetID="35" presetClass="emph" presetSubtype="0" repeatCount="2000" fill="hold" grpId="0" nodeType="afterEffect">
                                  <p:stCondLst>
                                    <p:cond delay="0"/>
                                  </p:stCondLst>
                                  <p:childTnLst>
                                    <p:anim calcmode="discrete" valueType="str">
                                      <p:cBhvr>
                                        <p:cTn id="66" dur="90" fill="hold"/>
                                        <p:tgtEl>
                                          <p:spTgt spid="2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7" fill="hold">
                            <p:stCondLst>
                              <p:cond delay="3780"/>
                            </p:stCondLst>
                            <p:childTnLst>
                              <p:par>
                                <p:cTn id="68" presetID="35" presetClass="emph" presetSubtype="0" repeatCount="2000" fill="hold" grpId="0" nodeType="afterEffect">
                                  <p:stCondLst>
                                    <p:cond delay="0"/>
                                  </p:stCondLst>
                                  <p:childTnLst>
                                    <p:anim calcmode="discrete" valueType="str">
                                      <p:cBhvr>
                                        <p:cTn id="69" dur="90" fill="hold"/>
                                        <p:tgtEl>
                                          <p:spTgt spid="2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3960"/>
                            </p:stCondLst>
                            <p:childTnLst>
                              <p:par>
                                <p:cTn id="71" presetID="35" presetClass="emph" presetSubtype="0" repeatCount="2000" fill="hold" grpId="0" nodeType="afterEffect">
                                  <p:stCondLst>
                                    <p:cond delay="0"/>
                                  </p:stCondLst>
                                  <p:childTnLst>
                                    <p:anim calcmode="discrete" valueType="str">
                                      <p:cBhvr>
                                        <p:cTn id="72" dur="90" fill="hold"/>
                                        <p:tgtEl>
                                          <p:spTgt spid="2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3" fill="hold">
                            <p:stCondLst>
                              <p:cond delay="4140"/>
                            </p:stCondLst>
                            <p:childTnLst>
                              <p:par>
                                <p:cTn id="74" presetID="35" presetClass="emph" presetSubtype="0" repeatCount="2000" fill="hold" grpId="0" nodeType="afterEffect">
                                  <p:stCondLst>
                                    <p:cond delay="0"/>
                                  </p:stCondLst>
                                  <p:childTnLst>
                                    <p:anim calcmode="discrete" valueType="str">
                                      <p:cBhvr>
                                        <p:cTn id="75" dur="90" fill="hold"/>
                                        <p:tgtEl>
                                          <p:spTgt spid="2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6" fill="hold">
                            <p:stCondLst>
                              <p:cond delay="4320"/>
                            </p:stCondLst>
                            <p:childTnLst>
                              <p:par>
                                <p:cTn id="77" presetID="35" presetClass="emph" presetSubtype="0" fill="hold" grpId="1" nodeType="afterEffect">
                                  <p:stCondLst>
                                    <p:cond delay="0"/>
                                  </p:stCondLst>
                                  <p:childTnLst>
                                    <p:anim calcmode="discrete" valueType="str">
                                      <p:cBhvr>
                                        <p:cTn id="78" dur="100" fill="hold"/>
                                        <p:tgtEl>
                                          <p:spTgt spid="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79" fill="hold">
                            <p:stCondLst>
                              <p:cond delay="4420"/>
                            </p:stCondLst>
                            <p:childTnLst>
                              <p:par>
                                <p:cTn id="80" presetID="35" presetClass="emph" presetSubtype="0" fill="hold" grpId="1" nodeType="afterEffect">
                                  <p:stCondLst>
                                    <p:cond delay="0"/>
                                  </p:stCondLst>
                                  <p:childTnLst>
                                    <p:anim calcmode="discrete" valueType="str">
                                      <p:cBhvr>
                                        <p:cTn id="81" dur="100" fill="hold"/>
                                        <p:tgtEl>
                                          <p:spTgt spid="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par>
                          <p:cTn id="82" fill="hold">
                            <p:stCondLst>
                              <p:cond delay="4520"/>
                            </p:stCondLst>
                            <p:childTnLst>
                              <p:par>
                                <p:cTn id="83" presetID="35" presetClass="emph" presetSubtype="0" fill="hold" grpId="1" nodeType="afterEffect">
                                  <p:stCondLst>
                                    <p:cond delay="0"/>
                                  </p:stCondLst>
                                  <p:childTnLst>
                                    <p:anim calcmode="discrete" valueType="str">
                                      <p:cBhvr>
                                        <p:cTn id="84" dur="100" fill="hold"/>
                                        <p:tgtEl>
                                          <p:spTgt spid="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4620"/>
                            </p:stCondLst>
                            <p:childTnLst>
                              <p:par>
                                <p:cTn id="86" presetID="35" presetClass="emph" presetSubtype="0" fill="hold" grpId="1" nodeType="afterEffect">
                                  <p:stCondLst>
                                    <p:cond delay="0"/>
                                  </p:stCondLst>
                                  <p:childTnLst>
                                    <p:anim calcmode="discrete" valueType="str">
                                      <p:cBhvr>
                                        <p:cTn id="87" dur="100" fill="hold"/>
                                        <p:tgtEl>
                                          <p:spTgt spid="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8" fill="hold">
                            <p:stCondLst>
                              <p:cond delay="4720"/>
                            </p:stCondLst>
                            <p:childTnLst>
                              <p:par>
                                <p:cTn id="89" presetID="35" presetClass="emph" presetSubtype="0" fill="hold" grpId="1" nodeType="afterEffect">
                                  <p:stCondLst>
                                    <p:cond delay="0"/>
                                  </p:stCondLst>
                                  <p:childTnLst>
                                    <p:anim calcmode="discrete" valueType="str">
                                      <p:cBhvr>
                                        <p:cTn id="90" dur="100" fill="hold"/>
                                        <p:tgtEl>
                                          <p:spTgt spid="8"/>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1" fill="hold">
                            <p:stCondLst>
                              <p:cond delay="4820"/>
                            </p:stCondLst>
                            <p:childTnLst>
                              <p:par>
                                <p:cTn id="92" presetID="35" presetClass="emph" presetSubtype="0" fill="hold" grpId="1" nodeType="afterEffect">
                                  <p:stCondLst>
                                    <p:cond delay="0"/>
                                  </p:stCondLst>
                                  <p:childTnLst>
                                    <p:anim calcmode="discrete" valueType="str">
                                      <p:cBhvr>
                                        <p:cTn id="93" dur="1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childTnLst>
                          </p:cTn>
                        </p:par>
                        <p:par>
                          <p:cTn id="94" fill="hold">
                            <p:stCondLst>
                              <p:cond delay="4920"/>
                            </p:stCondLst>
                            <p:childTnLst>
                              <p:par>
                                <p:cTn id="95" presetID="35" presetClass="emph" presetSubtype="0" fill="hold" grpId="1" nodeType="afterEffect">
                                  <p:stCondLst>
                                    <p:cond delay="0"/>
                                  </p:stCondLst>
                                  <p:childTnLst>
                                    <p:anim calcmode="discrete" valueType="str">
                                      <p:cBhvr>
                                        <p:cTn id="96" dur="1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childTnLst>
                          </p:cTn>
                        </p:par>
                        <p:par>
                          <p:cTn id="97" fill="hold">
                            <p:stCondLst>
                              <p:cond delay="5020"/>
                            </p:stCondLst>
                            <p:childTnLst>
                              <p:par>
                                <p:cTn id="98" presetID="35" presetClass="emph" presetSubtype="0" fill="hold" grpId="1" nodeType="afterEffect">
                                  <p:stCondLst>
                                    <p:cond delay="0"/>
                                  </p:stCondLst>
                                  <p:childTnLst>
                                    <p:anim calcmode="discrete" valueType="str">
                                      <p:cBhvr>
                                        <p:cTn id="99" dur="10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0" fill="hold">
                            <p:stCondLst>
                              <p:cond delay="5120"/>
                            </p:stCondLst>
                            <p:childTnLst>
                              <p:par>
                                <p:cTn id="101" presetID="35" presetClass="emph" presetSubtype="0" fill="hold" grpId="1" nodeType="afterEffect">
                                  <p:stCondLst>
                                    <p:cond delay="0"/>
                                  </p:stCondLst>
                                  <p:childTnLst>
                                    <p:anim calcmode="discrete" valueType="str">
                                      <p:cBhvr>
                                        <p:cTn id="102" dur="1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3" fill="hold">
                            <p:stCondLst>
                              <p:cond delay="5220"/>
                            </p:stCondLst>
                            <p:childTnLst>
                              <p:par>
                                <p:cTn id="104" presetID="35" presetClass="emph" presetSubtype="0" fill="hold" grpId="1" nodeType="afterEffect">
                                  <p:stCondLst>
                                    <p:cond delay="0"/>
                                  </p:stCondLst>
                                  <p:childTnLst>
                                    <p:anim calcmode="discrete" valueType="str">
                                      <p:cBhvr>
                                        <p:cTn id="105" dur="100" fill="hold"/>
                                        <p:tgtEl>
                                          <p:spTgt spid="1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6" fill="hold">
                            <p:stCondLst>
                              <p:cond delay="5320"/>
                            </p:stCondLst>
                            <p:childTnLst>
                              <p:par>
                                <p:cTn id="107" presetID="20" presetClass="entr" presetSubtype="0" fill="hold" grpId="0" nodeType="afterEffect">
                                  <p:stCondLst>
                                    <p:cond delay="0"/>
                                  </p:stCondLst>
                                  <p:childTnLst>
                                    <p:set>
                                      <p:cBhvr>
                                        <p:cTn id="108" dur="1" fill="hold">
                                          <p:stCondLst>
                                            <p:cond delay="0"/>
                                          </p:stCondLst>
                                        </p:cTn>
                                        <p:tgtEl>
                                          <p:spTgt spid="138"/>
                                        </p:tgtEl>
                                        <p:attrNameLst>
                                          <p:attrName>style.visibility</p:attrName>
                                        </p:attrNameLst>
                                      </p:cBhvr>
                                      <p:to>
                                        <p:strVal val="visible"/>
                                      </p:to>
                                    </p:set>
                                    <p:animEffect transition="in" filter="wedge">
                                      <p:cBhvr>
                                        <p:cTn id="109" dur="50"/>
                                        <p:tgtEl>
                                          <p:spTgt spid="13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shreg.wav"/>
                                        </p:tgtEl>
                                      </p:cMediaNode>
                                    </p:audio>
                                  </p:sub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barn(inVertical)">
                                      <p:cBhvr>
                                        <p:cTn id="114" dur="500"/>
                                        <p:tgtEl>
                                          <p:spTgt spid="2"/>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xit" presetSubtype="4" fill="hold" grpId="1" nodeType="clickEffect">
                                  <p:stCondLst>
                                    <p:cond delay="0"/>
                                  </p:stCondLst>
                                  <p:childTnLst>
                                    <p:anim calcmode="lin" valueType="num">
                                      <p:cBhvr additive="base">
                                        <p:cTn id="118" dur="500"/>
                                        <p:tgtEl>
                                          <p:spTgt spid="2"/>
                                        </p:tgtEl>
                                        <p:attrNameLst>
                                          <p:attrName>ppt_x</p:attrName>
                                        </p:attrNameLst>
                                      </p:cBhvr>
                                      <p:tavLst>
                                        <p:tav tm="0">
                                          <p:val>
                                            <p:strVal val="ppt_x"/>
                                          </p:val>
                                        </p:tav>
                                        <p:tav tm="100000">
                                          <p:val>
                                            <p:strVal val="ppt_x"/>
                                          </p:val>
                                        </p:tav>
                                      </p:tavLst>
                                    </p:anim>
                                    <p:anim calcmode="lin" valueType="num">
                                      <p:cBhvr additive="base">
                                        <p:cTn id="119" dur="500"/>
                                        <p:tgtEl>
                                          <p:spTgt spid="2"/>
                                        </p:tgtEl>
                                        <p:attrNameLst>
                                          <p:attrName>ppt_y</p:attrName>
                                        </p:attrNameLst>
                                      </p:cBhvr>
                                      <p:tavLst>
                                        <p:tav tm="0">
                                          <p:val>
                                            <p:strVal val="ppt_y"/>
                                          </p:val>
                                        </p:tav>
                                        <p:tav tm="100000">
                                          <p:val>
                                            <p:strVal val="1+ppt_h/2"/>
                                          </p:val>
                                        </p:tav>
                                      </p:tavLst>
                                    </p:anim>
                                    <p:set>
                                      <p:cBhvr>
                                        <p:cTn id="120" dur="1" fill="hold">
                                          <p:stCondLst>
                                            <p:cond delay="499"/>
                                          </p:stCondLst>
                                        </p:cTn>
                                        <p:tgtEl>
                                          <p:spTgt spid="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grpId="1" nodeType="clickEffect">
                                  <p:stCondLst>
                                    <p:cond delay="0"/>
                                  </p:stCondLst>
                                  <p:childTnLst>
                                    <p:animEffect transition="out" filter="dissolve">
                                      <p:cBhvr>
                                        <p:cTn id="124" dur="500"/>
                                        <p:tgtEl>
                                          <p:spTgt spid="138"/>
                                        </p:tgtEl>
                                      </p:cBhvr>
                                    </p:animEffect>
                                    <p:set>
                                      <p:cBhvr>
                                        <p:cTn id="125" dur="1" fill="hold">
                                          <p:stCondLst>
                                            <p:cond delay="499"/>
                                          </p:stCondLst>
                                        </p:cTn>
                                        <p:tgtEl>
                                          <p:spTgt spid="138"/>
                                        </p:tgtEl>
                                        <p:attrNameLst>
                                          <p:attrName>style.visibility</p:attrName>
                                        </p:attrNameLst>
                                      </p:cBhvr>
                                      <p:to>
                                        <p:strVal val="hidden"/>
                                      </p:to>
                                    </p:set>
                                  </p:childTnLst>
                                </p:cTn>
                              </p:par>
                            </p:childTnLst>
                          </p:cTn>
                        </p:par>
                        <p:par>
                          <p:cTn id="126" fill="hold">
                            <p:stCondLst>
                              <p:cond delay="500"/>
                            </p:stCondLst>
                            <p:childTnLst>
                              <p:par>
                                <p:cTn id="127" presetID="35" presetClass="emph" presetSubtype="0" fill="hold" grpId="2" nodeType="afterEffect">
                                  <p:stCondLst>
                                    <p:cond delay="0"/>
                                  </p:stCondLst>
                                  <p:childTnLst>
                                    <p:anim calcmode="discrete" valueType="str">
                                      <p:cBhvr>
                                        <p:cTn id="128" dur="100" fill="hold"/>
                                        <p:tgtEl>
                                          <p:spTgt spid="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childTnLst>
                          </p:cTn>
                        </p:par>
                        <p:par>
                          <p:cTn id="129" fill="hold">
                            <p:stCondLst>
                              <p:cond delay="600"/>
                            </p:stCondLst>
                            <p:childTnLst>
                              <p:par>
                                <p:cTn id="130" presetID="35" presetClass="emph" presetSubtype="0" fill="hold" grpId="2" nodeType="afterEffect">
                                  <p:stCondLst>
                                    <p:cond delay="0"/>
                                  </p:stCondLst>
                                  <p:childTnLst>
                                    <p:anim calcmode="discrete" valueType="str">
                                      <p:cBhvr>
                                        <p:cTn id="131" dur="100" fill="hold"/>
                                        <p:tgtEl>
                                          <p:spTgt spid="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2" fill="hold">
                            <p:stCondLst>
                              <p:cond delay="700"/>
                            </p:stCondLst>
                            <p:childTnLst>
                              <p:par>
                                <p:cTn id="133" presetID="35" presetClass="emph" presetSubtype="0" fill="hold" grpId="2" nodeType="afterEffect">
                                  <p:stCondLst>
                                    <p:cond delay="0"/>
                                  </p:stCondLst>
                                  <p:childTnLst>
                                    <p:anim calcmode="discrete" valueType="str">
                                      <p:cBhvr>
                                        <p:cTn id="134" dur="100" fill="hold"/>
                                        <p:tgtEl>
                                          <p:spTgt spid="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5" fill="hold">
                            <p:stCondLst>
                              <p:cond delay="800"/>
                            </p:stCondLst>
                            <p:childTnLst>
                              <p:par>
                                <p:cTn id="136" presetID="35" presetClass="emph" presetSubtype="0" fill="hold" grpId="2" nodeType="afterEffect">
                                  <p:stCondLst>
                                    <p:cond delay="0"/>
                                  </p:stCondLst>
                                  <p:childTnLst>
                                    <p:anim calcmode="discrete" valueType="str">
                                      <p:cBhvr>
                                        <p:cTn id="137" dur="100" fill="hold"/>
                                        <p:tgtEl>
                                          <p:spTgt spid="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childTnLst>
                          </p:cTn>
                        </p:par>
                        <p:par>
                          <p:cTn id="138" fill="hold">
                            <p:stCondLst>
                              <p:cond delay="900"/>
                            </p:stCondLst>
                            <p:childTnLst>
                              <p:par>
                                <p:cTn id="139" presetID="35" presetClass="emph" presetSubtype="0" fill="hold" grpId="2" nodeType="afterEffect">
                                  <p:stCondLst>
                                    <p:cond delay="0"/>
                                  </p:stCondLst>
                                  <p:childTnLst>
                                    <p:anim calcmode="discrete" valueType="str">
                                      <p:cBhvr>
                                        <p:cTn id="140" dur="100" fill="hold"/>
                                        <p:tgtEl>
                                          <p:spTgt spid="8"/>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childTnLst>
                          </p:cTn>
                        </p:par>
                        <p:par>
                          <p:cTn id="141" fill="hold">
                            <p:stCondLst>
                              <p:cond delay="1000"/>
                            </p:stCondLst>
                            <p:childTnLst>
                              <p:par>
                                <p:cTn id="142" presetID="35" presetClass="emph" presetSubtype="0" fill="hold" grpId="2" nodeType="afterEffect">
                                  <p:stCondLst>
                                    <p:cond delay="0"/>
                                  </p:stCondLst>
                                  <p:childTnLst>
                                    <p:anim calcmode="discrete" valueType="str">
                                      <p:cBhvr>
                                        <p:cTn id="143" dur="1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4" fill="hold">
                            <p:stCondLst>
                              <p:cond delay="1100"/>
                            </p:stCondLst>
                            <p:childTnLst>
                              <p:par>
                                <p:cTn id="145" presetID="35" presetClass="emph" presetSubtype="0" fill="hold" grpId="2" nodeType="afterEffect">
                                  <p:stCondLst>
                                    <p:cond delay="0"/>
                                  </p:stCondLst>
                                  <p:childTnLst>
                                    <p:anim calcmode="discrete" valueType="str">
                                      <p:cBhvr>
                                        <p:cTn id="146" dur="1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7" fill="hold">
                            <p:stCondLst>
                              <p:cond delay="1200"/>
                            </p:stCondLst>
                            <p:childTnLst>
                              <p:par>
                                <p:cTn id="148" presetID="35" presetClass="emph" presetSubtype="0" fill="hold" grpId="2" nodeType="afterEffect">
                                  <p:stCondLst>
                                    <p:cond delay="0"/>
                                  </p:stCondLst>
                                  <p:childTnLst>
                                    <p:anim calcmode="discrete" valueType="str">
                                      <p:cBhvr>
                                        <p:cTn id="149" dur="10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par>
                          <p:cTn id="150" fill="hold">
                            <p:stCondLst>
                              <p:cond delay="1300"/>
                            </p:stCondLst>
                            <p:childTnLst>
                              <p:par>
                                <p:cTn id="151" presetID="35" presetClass="emph" presetSubtype="0" fill="hold" grpId="2" nodeType="afterEffect">
                                  <p:stCondLst>
                                    <p:cond delay="0"/>
                                  </p:stCondLst>
                                  <p:childTnLst>
                                    <p:anim calcmode="discrete" valueType="str">
                                      <p:cBhvr>
                                        <p:cTn id="152" dur="1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childTnLst>
                          </p:cTn>
                        </p:par>
                        <p:par>
                          <p:cTn id="153" fill="hold">
                            <p:stCondLst>
                              <p:cond delay="1400"/>
                            </p:stCondLst>
                            <p:childTnLst>
                              <p:par>
                                <p:cTn id="154" presetID="35" presetClass="emph" presetSubtype="0" fill="hold" grpId="2" nodeType="afterEffect">
                                  <p:stCondLst>
                                    <p:cond delay="0"/>
                                  </p:stCondLst>
                                  <p:childTnLst>
                                    <p:anim calcmode="discrete" valueType="str">
                                      <p:cBhvr>
                                        <p:cTn id="155" dur="100" fill="hold"/>
                                        <p:tgtEl>
                                          <p:spTgt spid="1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6" fill="hold">
                            <p:stCondLst>
                              <p:cond delay="1500"/>
                            </p:stCondLst>
                            <p:childTnLst>
                              <p:par>
                                <p:cTn id="157" presetID="35" presetClass="emph" presetSubtype="0" fill="hold" grpId="1" nodeType="afterEffect">
                                  <p:stCondLst>
                                    <p:cond delay="0"/>
                                  </p:stCondLst>
                                  <p:childTnLst>
                                    <p:anim calcmode="discrete" valueType="str">
                                      <p:cBhvr>
                                        <p:cTn id="158" dur="100" fill="hold"/>
                                        <p:tgtEl>
                                          <p:spTgt spid="1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59" fill="hold">
                            <p:stCondLst>
                              <p:cond delay="1600"/>
                            </p:stCondLst>
                            <p:childTnLst>
                              <p:par>
                                <p:cTn id="160" presetID="35" presetClass="emph" presetSubtype="0" fill="hold" grpId="1" nodeType="afterEffect">
                                  <p:stCondLst>
                                    <p:cond delay="0"/>
                                  </p:stCondLst>
                                  <p:childTnLst>
                                    <p:anim calcmode="discrete" valueType="str">
                                      <p:cBhvr>
                                        <p:cTn id="161" dur="100" fill="hold"/>
                                        <p:tgtEl>
                                          <p:spTgt spid="1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childTnLst>
                          </p:cTn>
                        </p:par>
                        <p:par>
                          <p:cTn id="162" fill="hold">
                            <p:stCondLst>
                              <p:cond delay="1700"/>
                            </p:stCondLst>
                            <p:childTnLst>
                              <p:par>
                                <p:cTn id="163" presetID="35" presetClass="emph" presetSubtype="0" fill="hold" grpId="1" nodeType="afterEffect">
                                  <p:stCondLst>
                                    <p:cond delay="0"/>
                                  </p:stCondLst>
                                  <p:childTnLst>
                                    <p:anim calcmode="discrete" valueType="str">
                                      <p:cBhvr>
                                        <p:cTn id="164" dur="100" fill="hold"/>
                                        <p:tgtEl>
                                          <p:spTgt spid="1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childTnLst>
                          </p:cTn>
                        </p:par>
                        <p:par>
                          <p:cTn id="165" fill="hold">
                            <p:stCondLst>
                              <p:cond delay="1800"/>
                            </p:stCondLst>
                            <p:childTnLst>
                              <p:par>
                                <p:cTn id="166" presetID="35" presetClass="emph" presetSubtype="0" fill="hold" grpId="1" nodeType="afterEffect">
                                  <p:stCondLst>
                                    <p:cond delay="0"/>
                                  </p:stCondLst>
                                  <p:childTnLst>
                                    <p:anim calcmode="discrete" valueType="str">
                                      <p:cBhvr>
                                        <p:cTn id="167" dur="100" fill="hold"/>
                                        <p:tgtEl>
                                          <p:spTgt spid="1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8" fill="hold">
                            <p:stCondLst>
                              <p:cond delay="1900"/>
                            </p:stCondLst>
                            <p:childTnLst>
                              <p:par>
                                <p:cTn id="169" presetID="35" presetClass="emph" presetSubtype="0" fill="hold" grpId="1" nodeType="afterEffect">
                                  <p:stCondLst>
                                    <p:cond delay="0"/>
                                  </p:stCondLst>
                                  <p:childTnLst>
                                    <p:anim calcmode="discrete" valueType="str">
                                      <p:cBhvr>
                                        <p:cTn id="170" dur="100" fill="hold"/>
                                        <p:tgtEl>
                                          <p:spTgt spid="18"/>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1" fill="hold">
                            <p:stCondLst>
                              <p:cond delay="2000"/>
                            </p:stCondLst>
                            <p:childTnLst>
                              <p:par>
                                <p:cTn id="172" presetID="35" presetClass="emph" presetSubtype="0" fill="hold" grpId="1" nodeType="afterEffect">
                                  <p:stCondLst>
                                    <p:cond delay="0"/>
                                  </p:stCondLst>
                                  <p:childTnLst>
                                    <p:anim calcmode="discrete" valueType="str">
                                      <p:cBhvr>
                                        <p:cTn id="173" dur="100" fill="hold"/>
                                        <p:tgtEl>
                                          <p:spTgt spid="1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childTnLst>
                          </p:cTn>
                        </p:par>
                        <p:par>
                          <p:cTn id="174" fill="hold">
                            <p:stCondLst>
                              <p:cond delay="2100"/>
                            </p:stCondLst>
                            <p:childTnLst>
                              <p:par>
                                <p:cTn id="175" presetID="35" presetClass="emph" presetSubtype="0" fill="hold" grpId="1" nodeType="afterEffect">
                                  <p:stCondLst>
                                    <p:cond delay="0"/>
                                  </p:stCondLst>
                                  <p:childTnLst>
                                    <p:anim calcmode="discrete" valueType="str">
                                      <p:cBhvr>
                                        <p:cTn id="176" dur="100" fill="hold"/>
                                        <p:tgtEl>
                                          <p:spTgt spid="2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childTnLst>
                          </p:cTn>
                        </p:par>
                        <p:par>
                          <p:cTn id="177" fill="hold">
                            <p:stCondLst>
                              <p:cond delay="2200"/>
                            </p:stCondLst>
                            <p:childTnLst>
                              <p:par>
                                <p:cTn id="178" presetID="35" presetClass="emph" presetSubtype="0" fill="hold" grpId="1" nodeType="afterEffect">
                                  <p:stCondLst>
                                    <p:cond delay="0"/>
                                  </p:stCondLst>
                                  <p:childTnLst>
                                    <p:anim calcmode="discrete" valueType="str">
                                      <p:cBhvr>
                                        <p:cTn id="179" dur="100" fill="hold"/>
                                        <p:tgtEl>
                                          <p:spTgt spid="2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0" fill="hold">
                            <p:stCondLst>
                              <p:cond delay="2300"/>
                            </p:stCondLst>
                            <p:childTnLst>
                              <p:par>
                                <p:cTn id="181" presetID="35" presetClass="emph" presetSubtype="0" fill="hold" grpId="1" nodeType="afterEffect">
                                  <p:stCondLst>
                                    <p:cond delay="0"/>
                                  </p:stCondLst>
                                  <p:childTnLst>
                                    <p:anim calcmode="discrete" valueType="str">
                                      <p:cBhvr>
                                        <p:cTn id="182" dur="1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3" fill="hold">
                            <p:stCondLst>
                              <p:cond delay="2400"/>
                            </p:stCondLst>
                            <p:childTnLst>
                              <p:par>
                                <p:cTn id="184" presetID="35" presetClass="emph" presetSubtype="0" fill="hold" grpId="1" nodeType="afterEffect">
                                  <p:stCondLst>
                                    <p:cond delay="0"/>
                                  </p:stCondLst>
                                  <p:childTnLst>
                                    <p:anim calcmode="discrete" valueType="str">
                                      <p:cBhvr>
                                        <p:cTn id="185" dur="100" fill="hold"/>
                                        <p:tgtEl>
                                          <p:spTgt spid="2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childTnLst>
                          </p:cTn>
                        </p:par>
                        <p:par>
                          <p:cTn id="186" fill="hold">
                            <p:stCondLst>
                              <p:cond delay="2500"/>
                            </p:stCondLst>
                            <p:childTnLst>
                              <p:par>
                                <p:cTn id="187" presetID="35" presetClass="emph" presetSubtype="0" fill="hold" grpId="1" nodeType="afterEffect">
                                  <p:stCondLst>
                                    <p:cond delay="0"/>
                                  </p:stCondLst>
                                  <p:childTnLst>
                                    <p:anim calcmode="discrete" valueType="str">
                                      <p:cBhvr>
                                        <p:cTn id="188" dur="100" fill="hold"/>
                                        <p:tgtEl>
                                          <p:spTgt spid="2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87"/>
                                            </p:cond>
                                          </p:stCondLst>
                                          <p:endCondLst>
                                            <p:cond evt="onStopAudio" delay="0">
                                              <p:tgtEl>
                                                <p:sldTgt/>
                                              </p:tgtEl>
                                            </p:cond>
                                          </p:endCondLst>
                                        </p:cTn>
                                        <p:tgtEl>
                                          <p:sndTgt r:embed="rId2" name="click.wav"/>
                                        </p:tgtEl>
                                      </p:cMediaNode>
                                    </p:audio>
                                  </p:subTnLst>
                                </p:cTn>
                              </p:par>
                            </p:childTnLst>
                          </p:cTn>
                        </p:par>
                        <p:par>
                          <p:cTn id="189" fill="hold">
                            <p:stCondLst>
                              <p:cond delay="2600"/>
                            </p:stCondLst>
                            <p:childTnLst>
                              <p:par>
                                <p:cTn id="190" presetID="35" presetClass="emph" presetSubtype="0" fill="hold" grpId="1" nodeType="afterEffect">
                                  <p:stCondLst>
                                    <p:cond delay="0"/>
                                  </p:stCondLst>
                                  <p:childTnLst>
                                    <p:anim calcmode="discrete" valueType="str">
                                      <p:cBhvr>
                                        <p:cTn id="191" dur="100" fill="hold"/>
                                        <p:tgtEl>
                                          <p:spTgt spid="2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2" fill="hold">
                            <p:stCondLst>
                              <p:cond delay="2700"/>
                            </p:stCondLst>
                            <p:childTnLst>
                              <p:par>
                                <p:cTn id="193" presetID="35" presetClass="emph" presetSubtype="0" fill="hold" grpId="1" nodeType="afterEffect">
                                  <p:stCondLst>
                                    <p:cond delay="0"/>
                                  </p:stCondLst>
                                  <p:childTnLst>
                                    <p:anim calcmode="discrete" valueType="str">
                                      <p:cBhvr>
                                        <p:cTn id="194" dur="100" fill="hold"/>
                                        <p:tgtEl>
                                          <p:spTgt spid="2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5" fill="hold">
                            <p:stCondLst>
                              <p:cond delay="2800"/>
                            </p:stCondLst>
                            <p:childTnLst>
                              <p:par>
                                <p:cTn id="196" presetID="35" presetClass="emph" presetSubtype="0" fill="hold" grpId="1" nodeType="afterEffect">
                                  <p:stCondLst>
                                    <p:cond delay="0"/>
                                  </p:stCondLst>
                                  <p:childTnLst>
                                    <p:anim calcmode="discrete" valueType="str">
                                      <p:cBhvr>
                                        <p:cTn id="197" dur="100" fill="hold"/>
                                        <p:tgtEl>
                                          <p:spTgt spid="2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96"/>
                                            </p:cond>
                                          </p:stCondLst>
                                          <p:endCondLst>
                                            <p:cond evt="onStopAudio" delay="0">
                                              <p:tgtEl>
                                                <p:sldTgt/>
                                              </p:tgtEl>
                                            </p:cond>
                                          </p:endCondLst>
                                        </p:cTn>
                                        <p:tgtEl>
                                          <p:sndTgt r:embed="rId2" name="click.wav"/>
                                        </p:tgtEl>
                                      </p:cMediaNode>
                                    </p:audio>
                                  </p:subTnLst>
                                </p:cTn>
                              </p:par>
                            </p:childTnLst>
                          </p:cTn>
                        </p:par>
                        <p:par>
                          <p:cTn id="198" fill="hold">
                            <p:stCondLst>
                              <p:cond delay="2900"/>
                            </p:stCondLst>
                            <p:childTnLst>
                              <p:par>
                                <p:cTn id="199" presetID="35" presetClass="emph" presetSubtype="0" fill="hold" grpId="3" nodeType="afterEffect">
                                  <p:stCondLst>
                                    <p:cond delay="0"/>
                                  </p:stCondLst>
                                  <p:childTnLst>
                                    <p:anim calcmode="discrete" valueType="str">
                                      <p:cBhvr>
                                        <p:cTn id="200" dur="50" fill="hold"/>
                                        <p:tgtEl>
                                          <p:spTgt spid="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99"/>
                                            </p:cond>
                                          </p:stCondLst>
                                          <p:endCondLst>
                                            <p:cond evt="onStopAudio" delay="0">
                                              <p:tgtEl>
                                                <p:sldTgt/>
                                              </p:tgtEl>
                                            </p:cond>
                                          </p:endCondLst>
                                        </p:cTn>
                                        <p:tgtEl>
                                          <p:sndTgt r:embed="rId2" name="click.wav"/>
                                        </p:tgtEl>
                                      </p:cMediaNode>
                                    </p:audio>
                                  </p:subTnLst>
                                </p:cTn>
                              </p:par>
                            </p:childTnLst>
                          </p:cTn>
                        </p:par>
                        <p:par>
                          <p:cTn id="201" fill="hold">
                            <p:stCondLst>
                              <p:cond delay="2950"/>
                            </p:stCondLst>
                            <p:childTnLst>
                              <p:par>
                                <p:cTn id="202" presetID="35" presetClass="emph" presetSubtype="0" fill="hold" grpId="3" nodeType="afterEffect">
                                  <p:stCondLst>
                                    <p:cond delay="0"/>
                                  </p:stCondLst>
                                  <p:childTnLst>
                                    <p:anim calcmode="discrete" valueType="str">
                                      <p:cBhvr>
                                        <p:cTn id="203" dur="50" fill="hold"/>
                                        <p:tgtEl>
                                          <p:spTgt spid="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4" fill="hold">
                            <p:stCondLst>
                              <p:cond delay="3000"/>
                            </p:stCondLst>
                            <p:childTnLst>
                              <p:par>
                                <p:cTn id="205" presetID="20" presetClass="entr" presetSubtype="0" fill="hold" grpId="0" nodeType="afterEffect">
                                  <p:stCondLst>
                                    <p:cond delay="0"/>
                                  </p:stCondLst>
                                  <p:childTnLst>
                                    <p:set>
                                      <p:cBhvr>
                                        <p:cTn id="206" dur="1" fill="hold">
                                          <p:stCondLst>
                                            <p:cond delay="0"/>
                                          </p:stCondLst>
                                        </p:cTn>
                                        <p:tgtEl>
                                          <p:spTgt spid="140"/>
                                        </p:tgtEl>
                                        <p:attrNameLst>
                                          <p:attrName>style.visibility</p:attrName>
                                        </p:attrNameLst>
                                      </p:cBhvr>
                                      <p:to>
                                        <p:strVal val="visible"/>
                                      </p:to>
                                    </p:set>
                                    <p:animEffect transition="in" filter="wedge">
                                      <p:cBhvr>
                                        <p:cTn id="207" dur="50"/>
                                        <p:tgtEl>
                                          <p:spTgt spid="140"/>
                                        </p:tgtEl>
                                      </p:cBhvr>
                                    </p:animEffect>
                                  </p:childTnLst>
                                  <p:subTnLst>
                                    <p:audio>
                                      <p:cMediaNode>
                                        <p:cTn display="0" masterRel="sameClick">
                                          <p:stCondLst>
                                            <p:cond evt="begin" delay="0">
                                              <p:tn val="205"/>
                                            </p:cond>
                                          </p:stCondLst>
                                          <p:endCondLst>
                                            <p:cond evt="onStopAudio" delay="0">
                                              <p:tgtEl>
                                                <p:sldTgt/>
                                              </p:tgtEl>
                                            </p:cond>
                                          </p:endCondLst>
                                        </p:cTn>
                                        <p:tgtEl>
                                          <p:sndTgt r:embed="rId3" name="cashreg.wav"/>
                                        </p:tgtEl>
                                      </p:cMediaNode>
                                    </p:audio>
                                  </p:subTnLst>
                                </p:cTn>
                              </p:par>
                            </p:childTnLst>
                          </p:cTn>
                        </p:par>
                      </p:childTnLst>
                    </p:cTn>
                  </p:par>
                  <p:par>
                    <p:cTn id="208" fill="hold">
                      <p:stCondLst>
                        <p:cond delay="indefinite"/>
                      </p:stCondLst>
                      <p:childTnLst>
                        <p:par>
                          <p:cTn id="209" fill="hold">
                            <p:stCondLst>
                              <p:cond delay="0"/>
                            </p:stCondLst>
                            <p:childTnLst>
                              <p:par>
                                <p:cTn id="210" presetID="16" presetClass="entr" presetSubtype="21" fill="hold" grpId="0" nodeType="clickEffect">
                                  <p:stCondLst>
                                    <p:cond delay="0"/>
                                  </p:stCondLst>
                                  <p:childTnLst>
                                    <p:set>
                                      <p:cBhvr>
                                        <p:cTn id="211" dur="1" fill="hold">
                                          <p:stCondLst>
                                            <p:cond delay="0"/>
                                          </p:stCondLst>
                                        </p:cTn>
                                        <p:tgtEl>
                                          <p:spTgt spid="33"/>
                                        </p:tgtEl>
                                        <p:attrNameLst>
                                          <p:attrName>style.visibility</p:attrName>
                                        </p:attrNameLst>
                                      </p:cBhvr>
                                      <p:to>
                                        <p:strVal val="visible"/>
                                      </p:to>
                                    </p:set>
                                    <p:animEffect transition="in" filter="barn(inVertical)">
                                      <p:cBhvr>
                                        <p:cTn id="212" dur="500"/>
                                        <p:tgtEl>
                                          <p:spTgt spid="33"/>
                                        </p:tgtEl>
                                      </p:cBhvr>
                                    </p:animEffect>
                                  </p:childTnLst>
                                </p:cTn>
                              </p:par>
                            </p:childTnLst>
                          </p:cTn>
                        </p:par>
                      </p:childTnLst>
                    </p:cTn>
                  </p:par>
                  <p:par>
                    <p:cTn id="213" fill="hold">
                      <p:stCondLst>
                        <p:cond delay="indefinite"/>
                      </p:stCondLst>
                      <p:childTnLst>
                        <p:par>
                          <p:cTn id="214" fill="hold">
                            <p:stCondLst>
                              <p:cond delay="0"/>
                            </p:stCondLst>
                            <p:childTnLst>
                              <p:par>
                                <p:cTn id="215" presetID="2" presetClass="exit" presetSubtype="4" fill="hold" grpId="1" nodeType="clickEffect">
                                  <p:stCondLst>
                                    <p:cond delay="0"/>
                                  </p:stCondLst>
                                  <p:childTnLst>
                                    <p:anim calcmode="lin" valueType="num">
                                      <p:cBhvr additive="base">
                                        <p:cTn id="216" dur="500"/>
                                        <p:tgtEl>
                                          <p:spTgt spid="33"/>
                                        </p:tgtEl>
                                        <p:attrNameLst>
                                          <p:attrName>ppt_x</p:attrName>
                                        </p:attrNameLst>
                                      </p:cBhvr>
                                      <p:tavLst>
                                        <p:tav tm="0">
                                          <p:val>
                                            <p:strVal val="ppt_x"/>
                                          </p:val>
                                        </p:tav>
                                        <p:tav tm="100000">
                                          <p:val>
                                            <p:strVal val="ppt_x"/>
                                          </p:val>
                                        </p:tav>
                                      </p:tavLst>
                                    </p:anim>
                                    <p:anim calcmode="lin" valueType="num">
                                      <p:cBhvr additive="base">
                                        <p:cTn id="217" dur="500"/>
                                        <p:tgtEl>
                                          <p:spTgt spid="33"/>
                                        </p:tgtEl>
                                        <p:attrNameLst>
                                          <p:attrName>ppt_y</p:attrName>
                                        </p:attrNameLst>
                                      </p:cBhvr>
                                      <p:tavLst>
                                        <p:tav tm="0">
                                          <p:val>
                                            <p:strVal val="ppt_y"/>
                                          </p:val>
                                        </p:tav>
                                        <p:tav tm="100000">
                                          <p:val>
                                            <p:strVal val="1+ppt_h/2"/>
                                          </p:val>
                                        </p:tav>
                                      </p:tavLst>
                                    </p:anim>
                                    <p:set>
                                      <p:cBhvr>
                                        <p:cTn id="218"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138" grpId="0" animBg="1"/>
      <p:bldP spid="138" grpId="1" animBg="1"/>
      <p:bldP spid="140" grpId="0" animBg="1"/>
      <p:bldP spid="2" grpId="0" animBg="1"/>
      <p:bldP spid="2" grpId="1" animBg="1"/>
      <p:bldP spid="33" grpId="0" animBg="1"/>
      <p:bldP spid="3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708" y="862012"/>
            <a:ext cx="10920549" cy="2923877"/>
          </a:xfrm>
          <a:prstGeom prst="rect">
            <a:avLst/>
          </a:prstGeom>
          <a:noFill/>
        </p:spPr>
        <p:txBody>
          <a:bodyPr wrap="square" rtlCol="0">
            <a:spAutoFit/>
          </a:bodyPr>
          <a:lstStyle/>
          <a:p>
            <a:pPr>
              <a:spcBef>
                <a:spcPts val="1200"/>
              </a:spcBef>
              <a:spcAft>
                <a:spcPts val="1200"/>
              </a:spcAft>
            </a:pPr>
            <a:r>
              <a:rPr lang="en-US" sz="4800" b="1" dirty="0">
                <a:solidFill>
                  <a:srgbClr val="002060"/>
                </a:solidFill>
                <a:latin typeface="HP001 4 hàng" panose="020B0603050302020204" pitchFamily="34" charset="0"/>
              </a:rPr>
              <a:t>Thứ tư, ngày 16 tháng 11 năm 2022</a:t>
            </a:r>
          </a:p>
          <a:p>
            <a:pPr algn="ctr">
              <a:spcBef>
                <a:spcPts val="1200"/>
              </a:spcBef>
              <a:spcAft>
                <a:spcPts val="1200"/>
              </a:spcAft>
            </a:pPr>
            <a:r>
              <a:rPr lang="en-US" sz="4800" b="1" u="sng" dirty="0">
                <a:solidFill>
                  <a:srgbClr val="002060"/>
                </a:solidFill>
                <a:latin typeface="HP001 4 hàng" panose="020B0603050302020204" pitchFamily="34" charset="0"/>
              </a:rPr>
              <a:t>Tiếng Việt</a:t>
            </a:r>
          </a:p>
          <a:p>
            <a:pPr algn="ctr">
              <a:spcBef>
                <a:spcPts val="1200"/>
              </a:spcBef>
              <a:spcAft>
                <a:spcPts val="1200"/>
              </a:spcAft>
            </a:pPr>
            <a:r>
              <a:rPr lang="en-US" sz="4800" b="1" dirty="0">
                <a:solidFill>
                  <a:srgbClr val="002060"/>
                </a:solidFill>
                <a:latin typeface="HP001 4 hàng" panose="020B0603050302020204" pitchFamily="34" charset="0"/>
              </a:rPr>
              <a:t>Bài đọc: </a:t>
            </a:r>
            <a:r>
              <a:rPr lang="en-US" sz="4800" b="1" dirty="0">
                <a:solidFill>
                  <a:srgbClr val="FF0000"/>
                </a:solidFill>
                <a:latin typeface="HP001 4 hàng" panose="020B0603050302020204" pitchFamily="34" charset="0"/>
              </a:rPr>
              <a:t>Nhà rông (tiết 2)</a:t>
            </a:r>
          </a:p>
        </p:txBody>
      </p:sp>
      <p:pic>
        <p:nvPicPr>
          <p:cNvPr id="5"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3688" y="142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88" y="51196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9400" y="5133975"/>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0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926" y="226862"/>
            <a:ext cx="11469073" cy="1754326"/>
          </a:xfrm>
          <a:prstGeom prst="rect">
            <a:avLst/>
          </a:prstGeom>
          <a:noFill/>
        </p:spPr>
        <p:txBody>
          <a:bodyPr wrap="square" rtlCol="0">
            <a:spAutoFit/>
          </a:bodyPr>
          <a:lstStyle/>
          <a:p>
            <a:r>
              <a:rPr lang="en-US" sz="3600" b="1" dirty="0">
                <a:latin typeface="UTM Avo" panose="02040603050506020204" pitchFamily="18" charset="0"/>
                <a:ea typeface="Calibri" panose="020F0502020204030204" pitchFamily="34" charset="0"/>
              </a:rPr>
              <a:t>3. </a:t>
            </a:r>
            <a:r>
              <a:rPr lang="en-US" sz="3600" b="1" dirty="0">
                <a:latin typeface="UTM Avo" panose="02040603050506020204" pitchFamily="18" charset="0"/>
              </a:rPr>
              <a:t>Vì sao có thể nói nhà rông thể hiện tài năng và tinh thần cộng đồng của người dân Tây Nguyên?</a:t>
            </a:r>
          </a:p>
        </p:txBody>
      </p:sp>
      <p:cxnSp>
        <p:nvCxnSpPr>
          <p:cNvPr id="4" name="Straight Connector 3"/>
          <p:cNvCxnSpPr/>
          <p:nvPr/>
        </p:nvCxnSpPr>
        <p:spPr>
          <a:xfrm>
            <a:off x="7620356" y="833355"/>
            <a:ext cx="3866610" cy="944"/>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1497162" y="1383139"/>
            <a:ext cx="4709347" cy="134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5703" y="2589835"/>
            <a:ext cx="11745520" cy="1200329"/>
          </a:xfrm>
          <a:prstGeom prst="rect">
            <a:avLst/>
          </a:prstGeom>
          <a:noFill/>
        </p:spPr>
        <p:txBody>
          <a:bodyPr wrap="square" rtlCol="0">
            <a:spAutoFit/>
          </a:bodyPr>
          <a:lstStyle/>
          <a:p>
            <a:r>
              <a:rPr lang="en-US" sz="3600" b="1" dirty="0">
                <a:solidFill>
                  <a:srgbClr val="002060"/>
                </a:solidFill>
                <a:latin typeface="UTM Avo" panose="02040603050506020204" pitchFamily="18" charset="0"/>
              </a:rPr>
              <a:t>a) Vì sao có thể nói nhà rông </a:t>
            </a:r>
            <a:r>
              <a:rPr lang="en-US" sz="3600" b="1" dirty="0">
                <a:solidFill>
                  <a:srgbClr val="FF0000"/>
                </a:solidFill>
                <a:latin typeface="UTM Avo" panose="02040603050506020204" pitchFamily="18" charset="0"/>
              </a:rPr>
              <a:t>thể hiện tài năng </a:t>
            </a:r>
            <a:r>
              <a:rPr lang="en-US" sz="3600" b="1" dirty="0">
                <a:solidFill>
                  <a:srgbClr val="002060"/>
                </a:solidFill>
                <a:latin typeface="UTM Avo" panose="02040603050506020204" pitchFamily="18" charset="0"/>
              </a:rPr>
              <a:t>của người dân Tây Nguyên? </a:t>
            </a:r>
          </a:p>
        </p:txBody>
      </p:sp>
      <p:sp>
        <p:nvSpPr>
          <p:cNvPr id="10" name="TextBox 9"/>
          <p:cNvSpPr txBox="1"/>
          <p:nvPr/>
        </p:nvSpPr>
        <p:spPr>
          <a:xfrm>
            <a:off x="525703" y="4364498"/>
            <a:ext cx="11745520" cy="1200329"/>
          </a:xfrm>
          <a:prstGeom prst="rect">
            <a:avLst/>
          </a:prstGeom>
          <a:noFill/>
        </p:spPr>
        <p:txBody>
          <a:bodyPr wrap="square" rtlCol="0">
            <a:spAutoFit/>
          </a:bodyPr>
          <a:lstStyle/>
          <a:p>
            <a:r>
              <a:rPr lang="en-US" sz="3600" b="1" dirty="0">
                <a:solidFill>
                  <a:srgbClr val="002060"/>
                </a:solidFill>
                <a:latin typeface="UTM Avo" panose="02040603050506020204" pitchFamily="18" charset="0"/>
              </a:rPr>
              <a:t>b) Vì sao có thể nói nhà rông </a:t>
            </a:r>
            <a:r>
              <a:rPr lang="en-US" sz="3600" b="1" dirty="0">
                <a:solidFill>
                  <a:srgbClr val="FF0000"/>
                </a:solidFill>
                <a:latin typeface="UTM Avo" panose="02040603050506020204" pitchFamily="18" charset="0"/>
              </a:rPr>
              <a:t>thể hiện tinh thần cộng đồng </a:t>
            </a:r>
            <a:r>
              <a:rPr lang="en-US" sz="3600" b="1" dirty="0">
                <a:solidFill>
                  <a:srgbClr val="002060"/>
                </a:solidFill>
                <a:latin typeface="UTM Avo" panose="02040603050506020204" pitchFamily="18" charset="0"/>
              </a:rPr>
              <a:t>của người dân Tây Nguyên?</a:t>
            </a:r>
          </a:p>
        </p:txBody>
      </p:sp>
      <p:pic>
        <p:nvPicPr>
          <p:cNvPr id="8"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8086" y="5322751"/>
            <a:ext cx="1547867" cy="152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731575" y="5396810"/>
            <a:ext cx="1510782" cy="1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35847" y="1831239"/>
            <a:ext cx="11085167" cy="4878259"/>
          </a:xfrm>
          <a:prstGeom prst="rect">
            <a:avLst/>
          </a:prstGeom>
          <a:noFill/>
        </p:spPr>
        <p:txBody>
          <a:bodyPr wrap="square" rtlCol="0">
            <a:spAutoFit/>
          </a:bodyPr>
          <a:lstStyle/>
          <a:p>
            <a:pPr algn="just">
              <a:spcBef>
                <a:spcPts val="600"/>
              </a:spcBef>
            </a:pPr>
            <a:r>
              <a:rPr lang="en-US" sz="3400" b="1" dirty="0">
                <a:solidFill>
                  <a:srgbClr val="002060"/>
                </a:solidFill>
                <a:latin typeface="UTM Avo" panose="02040603050506020204" pitchFamily="18" charset="0"/>
                <a:ea typeface="Calibri" panose="020F0502020204030204" pitchFamily="34" charset="0"/>
              </a:rPr>
              <a:t>    + Nhà rông thể hiện tài năng của người dân Tây Nguyên vì: Nhà rông là ngôi nhà sàn cao lớn nhất, đẹp nhất trong làng. Làng càng lớn và có nhiều người tài giỏi thì nhà rông càng bề thế, khang trang.</a:t>
            </a:r>
          </a:p>
          <a:p>
            <a:pPr algn="just">
              <a:spcBef>
                <a:spcPts val="600"/>
              </a:spcBef>
            </a:pPr>
            <a:r>
              <a:rPr lang="en-US" sz="3400" b="1" dirty="0">
                <a:solidFill>
                  <a:srgbClr val="002060"/>
                </a:solidFill>
                <a:latin typeface="UTM Avo" panose="02040603050506020204" pitchFamily="18" charset="0"/>
              </a:rPr>
              <a:t>    + Nhà rông thể hiện tinh thần cộng đồng của người dân Tây Nguyên vì: Nhà rông do dân làng cùng nhau làm. Nhà rông dùng làm nơi sinh hoạt chung của dân làng.</a:t>
            </a:r>
          </a:p>
        </p:txBody>
      </p:sp>
    </p:spTree>
    <p:extLst>
      <p:ext uri="{BB962C8B-B14F-4D97-AF65-F5344CB8AC3E}">
        <p14:creationId xmlns:p14="http://schemas.microsoft.com/office/powerpoint/2010/main" val="29611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290" y="641776"/>
            <a:ext cx="11317574" cy="5339923"/>
          </a:xfrm>
          <a:prstGeom prst="rect">
            <a:avLst/>
          </a:prstGeom>
          <a:noFill/>
        </p:spPr>
        <p:txBody>
          <a:bodyPr wrap="square" rtlCol="0">
            <a:spAutoFit/>
          </a:bodyPr>
          <a:lstStyle/>
          <a:p>
            <a:pPr algn="just">
              <a:spcBef>
                <a:spcPts val="600"/>
              </a:spcBef>
              <a:spcAft>
                <a:spcPts val="600"/>
              </a:spcAft>
            </a:pPr>
            <a:r>
              <a:rPr lang="en-US" sz="4800" b="1" dirty="0">
                <a:solidFill>
                  <a:srgbClr val="FF0000"/>
                </a:solidFill>
                <a:latin typeface="UTM Avo" panose="02040603050506020204" pitchFamily="18" charset="0"/>
                <a:ea typeface="Calibri" panose="020F0502020204030204" pitchFamily="34" charset="0"/>
              </a:rPr>
              <a:t>Nội dung bài:</a:t>
            </a:r>
          </a:p>
          <a:p>
            <a:pPr algn="just"/>
            <a:r>
              <a:rPr lang="en-US" sz="4800" b="1" dirty="0">
                <a:solidFill>
                  <a:srgbClr val="0070C0"/>
                </a:solidFill>
                <a:latin typeface="UTM Avo" panose="02040603050506020204" pitchFamily="18" charset="0"/>
                <a:ea typeface="Calibri" panose="020F0502020204030204" pitchFamily="34" charset="0"/>
              </a:rPr>
              <a:t>      </a:t>
            </a:r>
            <a:r>
              <a:rPr lang="en-US" sz="4800" b="1" dirty="0">
                <a:solidFill>
                  <a:srgbClr val="002060"/>
                </a:solidFill>
                <a:latin typeface="UTM Avo" panose="02040603050506020204" pitchFamily="18" charset="0"/>
                <a:ea typeface="Calibri" panose="020F0502020204030204" pitchFamily="34" charset="0"/>
              </a:rPr>
              <a:t>Nhà rông có những đặc điểm nổi bật, nét đẹp độc đáo, được dân làng cùng nhau làm nên, thể hiện tài năng và tinh thần cộng đồng, đoàn kết, tương thân, tương ái của người dân Tây Nguyên.</a:t>
            </a:r>
            <a:endParaRPr lang="en-US" sz="4800" b="1" dirty="0">
              <a:solidFill>
                <a:srgbClr val="002060"/>
              </a:solidFill>
              <a:latin typeface="UTM Avo" panose="02040603050506020204" pitchFamily="18" charset="0"/>
            </a:endParaRPr>
          </a:p>
        </p:txBody>
      </p:sp>
      <p:pic>
        <p:nvPicPr>
          <p:cNvPr id="3"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3688" y="142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88" y="51196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9400" y="5133975"/>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54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495006" y="509451"/>
            <a:ext cx="6583680" cy="5238206"/>
          </a:xfrm>
          <a:prstGeom prst="cloud">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UTM Avo" panose="02040603050506020204" pitchFamily="18" charset="0"/>
              </a:rPr>
              <a:t>Thư giãn</a:t>
            </a:r>
          </a:p>
        </p:txBody>
      </p:sp>
      <p:pic>
        <p:nvPicPr>
          <p:cNvPr id="3"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3688" y="142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88" y="51196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9400" y="5133975"/>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5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8223" y="862012"/>
            <a:ext cx="12742786" cy="1569660"/>
          </a:xfrm>
          <a:prstGeom prst="rect">
            <a:avLst/>
          </a:prstGeom>
          <a:noFill/>
        </p:spPr>
        <p:txBody>
          <a:bodyPr wrap="square" rtlCol="0">
            <a:spAutoFit/>
          </a:bodyPr>
          <a:lstStyle/>
          <a:p>
            <a:r>
              <a:rPr lang="en-US" sz="4800" b="1" dirty="0">
                <a:solidFill>
                  <a:srgbClr val="FF0000"/>
                </a:solidFill>
                <a:latin typeface="UTM Avo" panose="02040603050506020204" pitchFamily="18" charset="0"/>
              </a:rPr>
              <a:t>1. Xếp các từ ngữ sau thành 3 cặp          từ ngữ có nghĩa giống nhau:</a:t>
            </a:r>
          </a:p>
        </p:txBody>
      </p:sp>
      <p:pic>
        <p:nvPicPr>
          <p:cNvPr id="4"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3688" y="142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88" y="51196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67975" y="5133975"/>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816273" y="5337263"/>
            <a:ext cx="5706311" cy="7174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UTM Avo" panose="02040603050506020204" pitchFamily="18" charset="0"/>
              </a:rPr>
              <a:t>3) nam thanh niên</a:t>
            </a:r>
          </a:p>
        </p:txBody>
      </p:sp>
      <p:sp>
        <p:nvSpPr>
          <p:cNvPr id="9" name="Rounded Rectangle 8"/>
          <p:cNvSpPr/>
          <p:nvPr/>
        </p:nvSpPr>
        <p:spPr>
          <a:xfrm>
            <a:off x="5816273" y="2819911"/>
            <a:ext cx="5706311" cy="7174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UTM Avo" panose="02040603050506020204" pitchFamily="18" charset="0"/>
              </a:rPr>
              <a:t>1) thói quen</a:t>
            </a:r>
          </a:p>
        </p:txBody>
      </p:sp>
      <p:sp>
        <p:nvSpPr>
          <p:cNvPr id="10" name="Rounded Rectangle 9"/>
          <p:cNvSpPr/>
          <p:nvPr/>
        </p:nvSpPr>
        <p:spPr>
          <a:xfrm>
            <a:off x="1003908" y="3995258"/>
            <a:ext cx="3837034" cy="7174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UTM Avo" panose="02040603050506020204" pitchFamily="18" charset="0"/>
              </a:rPr>
              <a:t>b) trai tráng</a:t>
            </a:r>
          </a:p>
        </p:txBody>
      </p:sp>
      <p:sp>
        <p:nvSpPr>
          <p:cNvPr id="11" name="Rounded Rectangle 10"/>
          <p:cNvSpPr/>
          <p:nvPr/>
        </p:nvSpPr>
        <p:spPr>
          <a:xfrm>
            <a:off x="1003907" y="5323928"/>
            <a:ext cx="3837035" cy="7174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UTM Avo" panose="02040603050506020204" pitchFamily="18" charset="0"/>
              </a:rPr>
              <a:t>c) tập quán</a:t>
            </a:r>
          </a:p>
        </p:txBody>
      </p:sp>
      <p:sp>
        <p:nvSpPr>
          <p:cNvPr id="12" name="Rounded Rectangle 11"/>
          <p:cNvSpPr/>
          <p:nvPr/>
        </p:nvSpPr>
        <p:spPr>
          <a:xfrm>
            <a:off x="5816274" y="3995258"/>
            <a:ext cx="5706310" cy="7174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UTM Avo" panose="02040603050506020204" pitchFamily="18" charset="0"/>
              </a:rPr>
              <a:t>2) trẻ em</a:t>
            </a:r>
          </a:p>
        </p:txBody>
      </p:sp>
      <p:sp>
        <p:nvSpPr>
          <p:cNvPr id="13" name="Rounded Rectangle 12"/>
          <p:cNvSpPr/>
          <p:nvPr/>
        </p:nvSpPr>
        <p:spPr>
          <a:xfrm>
            <a:off x="1003907" y="2795420"/>
            <a:ext cx="3837035" cy="7174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UTM Avo" panose="02040603050506020204" pitchFamily="18" charset="0"/>
              </a:rPr>
              <a:t>a) thiếu nhi</a:t>
            </a:r>
          </a:p>
        </p:txBody>
      </p:sp>
      <p:sp>
        <p:nvSpPr>
          <p:cNvPr id="14" name="Rounded Rectangle 13"/>
          <p:cNvSpPr/>
          <p:nvPr/>
        </p:nvSpPr>
        <p:spPr>
          <a:xfrm>
            <a:off x="5816272" y="5337263"/>
            <a:ext cx="5706311" cy="7174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UTM Avo" panose="02040603050506020204" pitchFamily="18" charset="0"/>
              </a:rPr>
              <a:t>3) nam thanh niên</a:t>
            </a:r>
          </a:p>
        </p:txBody>
      </p:sp>
      <p:sp>
        <p:nvSpPr>
          <p:cNvPr id="15" name="Rounded Rectangle 14"/>
          <p:cNvSpPr/>
          <p:nvPr/>
        </p:nvSpPr>
        <p:spPr>
          <a:xfrm>
            <a:off x="5816272" y="2823526"/>
            <a:ext cx="5706311" cy="7174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UTM Avo" panose="02040603050506020204" pitchFamily="18" charset="0"/>
              </a:rPr>
              <a:t>1) thói quen</a:t>
            </a:r>
          </a:p>
        </p:txBody>
      </p:sp>
      <p:sp>
        <p:nvSpPr>
          <p:cNvPr id="16" name="Rounded Rectangle 15"/>
          <p:cNvSpPr/>
          <p:nvPr/>
        </p:nvSpPr>
        <p:spPr>
          <a:xfrm>
            <a:off x="5816272" y="3998985"/>
            <a:ext cx="5706310" cy="7174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UTM Avo" panose="02040603050506020204" pitchFamily="18" charset="0"/>
              </a:rPr>
              <a:t>2) trẻ em</a:t>
            </a:r>
          </a:p>
        </p:txBody>
      </p:sp>
    </p:spTree>
    <p:extLst>
      <p:ext uri="{BB962C8B-B14F-4D97-AF65-F5344CB8AC3E}">
        <p14:creationId xmlns:p14="http://schemas.microsoft.com/office/powerpoint/2010/main" val="7924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42" presetClass="path" presetSubtype="0" accel="50000" decel="50000" fill="hold" grpId="0" nodeType="withEffect">
                                  <p:stCondLst>
                                    <p:cond delay="0"/>
                                  </p:stCondLst>
                                  <p:childTnLst>
                                    <p:animMotion origin="layout" path="M 2.29167E-6 4.07407E-6 L -0.00183 0.36134 " pathEditMode="relative" rAng="0" ptsTypes="AA">
                                      <p:cBhvr>
                                        <p:cTn id="15" dur="2000" fill="hold"/>
                                        <p:tgtEl>
                                          <p:spTgt spid="9"/>
                                        </p:tgtEl>
                                        <p:attrNameLst>
                                          <p:attrName>ppt_x</p:attrName>
                                          <p:attrName>ppt_y</p:attrName>
                                        </p:attrNameLst>
                                      </p:cBhvr>
                                      <p:rCtr x="-91" y="18056"/>
                                    </p:animMotion>
                                  </p:childTnLst>
                                </p:cTn>
                              </p:par>
                              <p:par>
                                <p:cTn id="16" presetID="42" presetClass="path" presetSubtype="0" accel="50000" decel="50000" fill="hold" grpId="0" nodeType="withEffect">
                                  <p:stCondLst>
                                    <p:cond delay="0"/>
                                  </p:stCondLst>
                                  <p:childTnLst>
                                    <p:animMotion origin="layout" path="M -0.00183 0.00116 L 1.66667E-6 -0.17153 " pathEditMode="relative" rAng="0" ptsTypes="AA">
                                      <p:cBhvr>
                                        <p:cTn id="17" dur="2000" fill="hold"/>
                                        <p:tgtEl>
                                          <p:spTgt spid="12"/>
                                        </p:tgtEl>
                                        <p:attrNameLst>
                                          <p:attrName>ppt_x</p:attrName>
                                          <p:attrName>ppt_y</p:attrName>
                                        </p:attrNameLst>
                                      </p:cBhvr>
                                      <p:rCtr x="104" y="-8542"/>
                                    </p:animMotion>
                                  </p:childTnLst>
                                </p:cTn>
                              </p:par>
                              <p:par>
                                <p:cTn id="18" presetID="42" presetClass="path" presetSubtype="0" accel="50000" decel="50000" fill="hold" grpId="0" nodeType="withEffect">
                                  <p:stCondLst>
                                    <p:cond delay="0"/>
                                  </p:stCondLst>
                                  <p:childTnLst>
                                    <p:animMotion origin="layout" path="M -0.00183 -0.00579 L -0.00182 -0.19444 " pathEditMode="relative" rAng="0" ptsTypes="AA">
                                      <p:cBhvr>
                                        <p:cTn id="19" dur="2000" fill="hold"/>
                                        <p:tgtEl>
                                          <p:spTgt spid="8"/>
                                        </p:tgtEl>
                                        <p:attrNameLst>
                                          <p:attrName>ppt_x</p:attrName>
                                          <p:attrName>ppt_y</p:attrName>
                                        </p:attrNameLst>
                                      </p:cBhvr>
                                      <p:rCtr x="156" y="-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436" y="2260550"/>
            <a:ext cx="11438421" cy="2308324"/>
          </a:xfrm>
          <a:prstGeom prst="rect">
            <a:avLst/>
          </a:prstGeom>
          <a:noFill/>
        </p:spPr>
        <p:txBody>
          <a:bodyPr wrap="square" rtlCol="0">
            <a:spAutoFit/>
          </a:bodyPr>
          <a:lstStyle/>
          <a:p>
            <a:pPr algn="just"/>
            <a:r>
              <a:rPr lang="en-US" sz="4800" b="1" dirty="0">
                <a:solidFill>
                  <a:srgbClr val="002060"/>
                </a:solidFill>
                <a:latin typeface="UTM Avo" panose="02040603050506020204" pitchFamily="18" charset="0"/>
              </a:rPr>
              <a:t>    Những từ cùng chỉ về một sự vật, sự việc, hiện tượng là những từ có nghĩa giống nhau.</a:t>
            </a:r>
          </a:p>
        </p:txBody>
      </p:sp>
      <p:pic>
        <p:nvPicPr>
          <p:cNvPr id="3"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3688" y="142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88" y="5119687"/>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9400" y="5133975"/>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958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704</Words>
  <Application>Microsoft Office PowerPoint</Application>
  <PresentationFormat>Widescreen</PresentationFormat>
  <Paragraphs>88</Paragraphs>
  <Slides>15</Slides>
  <Notes>0</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HP001 4 hàng</vt:lpstr>
      <vt:lpstr>Times New Roman</vt:lpstr>
      <vt:lpstr>UTM Avo</vt: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106</cp:revision>
  <dcterms:created xsi:type="dcterms:W3CDTF">2022-10-29T14:10:43Z</dcterms:created>
  <dcterms:modified xsi:type="dcterms:W3CDTF">2023-05-14T02:59:13Z</dcterms:modified>
</cp:coreProperties>
</file>