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8" r:id="rId2"/>
    <p:sldId id="388" r:id="rId3"/>
    <p:sldId id="346" r:id="rId4"/>
    <p:sldId id="384" r:id="rId5"/>
    <p:sldId id="382" r:id="rId6"/>
    <p:sldId id="376" r:id="rId7"/>
    <p:sldId id="353" r:id="rId8"/>
    <p:sldId id="377" r:id="rId9"/>
    <p:sldId id="387" r:id="rId10"/>
    <p:sldId id="386" r:id="rId11"/>
    <p:sldId id="38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66FF"/>
    <a:srgbClr val="009900"/>
    <a:srgbClr val="0000CC"/>
    <a:srgbClr val="FF0066"/>
    <a:srgbClr val="990000"/>
    <a:srgbClr val="FF3399"/>
    <a:srgbClr val="FF000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CB3F9A2D-0C73-45B5-B0E3-08C7111721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xmlns="" id="{4E0ADD1A-798B-4C6E-9872-791F2A7B68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xmlns="" id="{18BA82F9-540A-49FB-81A4-D0C309C881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xmlns="" id="{BB6B028A-5847-4309-8AB9-5AE650B94B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noProof="0"/>
              <a:t>Click to edit Master text styles</a:t>
            </a:r>
          </a:p>
          <a:p>
            <a:pPr lvl="1"/>
            <a:r>
              <a:rPr lang="en-US" altLang="vi-VN" noProof="0"/>
              <a:t>Second level</a:t>
            </a:r>
          </a:p>
          <a:p>
            <a:pPr lvl="2"/>
            <a:r>
              <a:rPr lang="en-US" altLang="vi-VN" noProof="0"/>
              <a:t>Third level</a:t>
            </a:r>
          </a:p>
          <a:p>
            <a:pPr lvl="3"/>
            <a:r>
              <a:rPr lang="en-US" altLang="vi-VN" noProof="0"/>
              <a:t>Fourth level</a:t>
            </a:r>
          </a:p>
          <a:p>
            <a:pPr lvl="4"/>
            <a:r>
              <a:rPr lang="en-US" altLang="vi-VN" noProof="0"/>
              <a:t>Fifth level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xmlns="" id="{B77C0914-628E-4317-B93A-3A4793B29F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xmlns="" id="{C2E32346-5133-4572-8EF7-2CCED7BEB5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22A0E42-EDDF-47F6-8006-D735DC506A22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9B0207E-E03E-4C7D-8AE9-D47BA3DAC4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AADD29F-DCA5-4125-963B-07A8B1C5D7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4A1F620-4AA9-4BF5-990A-460BE526D6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75BAAF-091C-4A93-9EC9-5CC8F65E6F3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414698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47B19A1-D9E0-43D2-8BCC-E46CDDA5F5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6835DEE-8619-4424-BBDC-EBB91BF11E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278152D-1AB2-4BA9-8BC2-B2962FE20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4B15D-03BA-415C-A34B-D8C3F82C975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143639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8296FED-0926-464A-A930-87C88BA03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DE51911-A676-420B-8BF5-45AD37AEC9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034A26E-3ECA-4587-952E-F38030605E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51418-10B8-4CC0-A24D-66020CF6050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3673396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37577EC-CDA0-4C16-9DF3-4452380626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A1BEFB8-5A1C-4FCB-A769-6E1C5AB53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1850165B-E117-4439-95DC-0DE59CE63B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A0572-FC9B-49FE-9784-79D18DC49E4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353279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0DFB321-A0EE-42BC-8085-5F1902BF99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F648E07-F2AB-4388-AC0D-965DF31CC3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66B234D-9F8E-4EDD-868C-9E9195C2F6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044E3-06F3-4D32-9EA8-51B6640A5B2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421628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0968C67-0252-45E3-B29F-F6D4065C0E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60F7839-FE7B-48C0-9738-6F4E6F15DD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7B308DA-66B7-46EF-BD9D-0BD0433CA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95C6D-7A85-428E-8967-82AC8433FD3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20467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B946DE3-3B1C-4922-A6FC-05829D8018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83A26A7-7D99-4D3D-B2DC-CFCAF1B0D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F8DDBB7-7B6F-43C4-B106-3636654C48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CF92A0-6A48-4882-B907-7E16152651FE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269841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CE8E91F-ED0A-4BF0-8002-61D50FAE9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D033C065-2E2E-4FFF-A65E-2F9CC99C14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919E252E-5403-48AA-AE0D-E815C17F2C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C1E8AF-392C-4322-A8AF-F1A2D2EC99F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49953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548BB8EB-F8F4-4F52-B611-FF20103CBC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193B5E9-6FA6-4E1C-8701-254C35906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D607DBB-206A-41E4-8E68-C8E2305FEC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067B68-2B78-499A-A30F-65D801F6F85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19662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FFAEF8BA-A952-4987-AB79-CE9725179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A348263-72D6-4A4D-BA86-388D513E8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2CD97056-B7EC-4CF9-ADB5-842ED5F098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0FF0B-1C84-4E51-9429-AF718FB1C7CE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78085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1DCA610-7471-4F80-AA7C-CF5E3A455C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98199E4-D570-4D1F-BE30-89263843D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F51CE2B-06B9-41CD-9049-351A2C20B7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FFBC7-045B-4A58-9478-80D483BA3EF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258804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A9CD9D8-F83A-42E9-B836-D95811514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D7F541C-7E71-4510-B4BC-520F85B3A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C41C90-DF9C-4D86-8482-A70513F3CF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994A40-A745-49AF-97F5-C10AC52DE6E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xmlns="" val="419821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F9B07698-C617-4A5C-8C0C-82F1936C7B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620D020C-43B0-4E53-821F-DB19475C8F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2AC05664-C940-4D4C-A28D-AD1A063A1A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4BF9B07F-3A08-4A67-8A57-59F9A28D08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790813DA-85DE-43FA-9A3F-E1EBD8C6A2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18C8089-07F2-4AC4-BE20-568898305B71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Picture5">
            <a:extLst>
              <a:ext uri="{FF2B5EF4-FFF2-40B4-BE49-F238E27FC236}">
                <a16:creationId xmlns:a16="http://schemas.microsoft.com/office/drawing/2014/main" xmlns="" id="{A4940629-270D-46B1-AD07-34894B201C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63880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2" descr="Picture5">
            <a:extLst>
              <a:ext uri="{FF2B5EF4-FFF2-40B4-BE49-F238E27FC236}">
                <a16:creationId xmlns:a16="http://schemas.microsoft.com/office/drawing/2014/main" xmlns="" id="{7010436C-BE45-404C-9454-829BE0FE7C3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67640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3" descr="Picture5">
            <a:extLst>
              <a:ext uri="{FF2B5EF4-FFF2-40B4-BE49-F238E27FC236}">
                <a16:creationId xmlns:a16="http://schemas.microsoft.com/office/drawing/2014/main" xmlns="" id="{571EBA3A-DFF7-44D3-B724-C7D12BE4D1F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67640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WordArt 21">
            <a:extLst>
              <a:ext uri="{FF2B5EF4-FFF2-40B4-BE49-F238E27FC236}">
                <a16:creationId xmlns:a16="http://schemas.microsoft.com/office/drawing/2014/main" xmlns="" id="{58864E1C-DF2F-4B51-915B-74464FA6A30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57450" y="1710010"/>
            <a:ext cx="4343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3</a:t>
            </a:r>
          </a:p>
        </p:txBody>
      </p:sp>
      <p:pic>
        <p:nvPicPr>
          <p:cNvPr id="4103" name="Picture 4" descr="POINSET2">
            <a:extLst>
              <a:ext uri="{FF2B5EF4-FFF2-40B4-BE49-F238E27FC236}">
                <a16:creationId xmlns:a16="http://schemas.microsoft.com/office/drawing/2014/main" xmlns="" id="{D250ECD8-4956-4BAF-93F0-708A30A75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77800" y="5130800"/>
            <a:ext cx="1549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4" descr="POINSET2">
            <a:extLst>
              <a:ext uri="{FF2B5EF4-FFF2-40B4-BE49-F238E27FC236}">
                <a16:creationId xmlns:a16="http://schemas.microsoft.com/office/drawing/2014/main" xmlns="" id="{9EEA4D32-51FD-4D24-880E-BC74F7A92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55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4" descr="POINSET2">
            <a:extLst>
              <a:ext uri="{FF2B5EF4-FFF2-40B4-BE49-F238E27FC236}">
                <a16:creationId xmlns:a16="http://schemas.microsoft.com/office/drawing/2014/main" xmlns="" id="{168286C6-7DDB-48A5-BBA4-CC9B98524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239000" y="4876800"/>
            <a:ext cx="1905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4" descr="POINSET2">
            <a:extLst>
              <a:ext uri="{FF2B5EF4-FFF2-40B4-BE49-F238E27FC236}">
                <a16:creationId xmlns:a16="http://schemas.microsoft.com/office/drawing/2014/main" xmlns="" id="{D3E167A7-1A72-4FC8-86EF-28C3AFDAA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54963" y="-122238"/>
            <a:ext cx="1066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074" y="3303539"/>
            <a:ext cx="918815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các số trong phạm vi 10 </a:t>
            </a:r>
            <a:r>
              <a:rPr lang="en-US" altLang="en-US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000; </a:t>
            </a:r>
          </a:p>
          <a:p>
            <a:pPr algn="ctr">
              <a:spcBef>
                <a:spcPts val="0"/>
              </a:spcBef>
            </a:pPr>
            <a:r>
              <a:rPr lang="en-US" altLang="en-US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tập.</a:t>
            </a: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 100; 101)</a:t>
            </a:r>
            <a:endParaRPr lang="en-US" altLang="en-US" sz="4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131529"/>
            <a:ext cx="8686800" cy="14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>
              <a:spcBef>
                <a:spcPts val="0"/>
              </a:spcBef>
            </a:pPr>
            <a:r>
              <a:rPr lang="en-US" sz="28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>
              <a:spcBef>
                <a:spcPts val="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000;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057400"/>
            <a:ext cx="8077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1" hangingPunct="1">
              <a:buFontTx/>
              <a:buNone/>
            </a:pPr>
            <a:r>
              <a:rPr lang="en-CA" sz="32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lang="en-CA" sz="3200">
                <a:latin typeface="Times New Roman" panose="02020603050405020304" pitchFamily="18" charset="0"/>
                <a:cs typeface="Times New Roman" panose="02020603050405020304" pitchFamily="18" charset="0"/>
              </a:rPr>
              <a:t>. Viết các số  </a:t>
            </a:r>
            <a:r>
              <a:rPr lang="en-CA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4208 ;4802 ;4280 ;4082:</a:t>
            </a:r>
          </a:p>
          <a:p>
            <a:pPr marL="609600" indent="-609600" eaLnBrk="1" hangingPunct="1">
              <a:buFontTx/>
              <a:buNone/>
            </a:pPr>
            <a:r>
              <a:rPr lang="en-CA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CA" sz="3200">
                <a:latin typeface="Times New Roman" panose="02020603050405020304" pitchFamily="18" charset="0"/>
                <a:cs typeface="Times New Roman" panose="02020603050405020304" pitchFamily="18" charset="0"/>
              </a:rPr>
              <a:t>)Theo thứ tự từ </a:t>
            </a:r>
            <a:r>
              <a:rPr lang="en-CA" sz="3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 đến lớn:</a:t>
            </a:r>
          </a:p>
        </p:txBody>
      </p:sp>
      <p:sp>
        <p:nvSpPr>
          <p:cNvPr id="4" name="Rectangle 3"/>
          <p:cNvSpPr/>
          <p:nvPr/>
        </p:nvSpPr>
        <p:spPr>
          <a:xfrm>
            <a:off x="394855" y="4191000"/>
            <a:ext cx="50786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 eaLnBrk="1" hangingPunct="1">
              <a:buFontTx/>
              <a:buNone/>
            </a:pPr>
            <a:r>
              <a:rPr lang="en-CA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CA" sz="3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Theo thứ tự từ </a:t>
            </a:r>
            <a:r>
              <a:rPr lang="en-CA" sz="32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CA" sz="32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32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bé: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3370421"/>
            <a:ext cx="49023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32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4082</a:t>
            </a:r>
            <a:r>
              <a:rPr lang="en-CA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;  </a:t>
            </a:r>
            <a:r>
              <a:rPr lang="en-CA" sz="3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en-CA" sz="32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CA" sz="3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CA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;  4</a:t>
            </a:r>
            <a:r>
              <a:rPr lang="en-CA" sz="3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CA" sz="32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CA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0 ;  </a:t>
            </a:r>
            <a:r>
              <a:rPr lang="en-CA" sz="3200" b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4802.</a:t>
            </a:r>
            <a:endParaRPr lang="en-US" sz="32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4025" y="5011578"/>
            <a:ext cx="50048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02  ;  42</a:t>
            </a:r>
            <a:r>
              <a:rPr lang="en-US" sz="32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0 ; 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b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; 4082.</a:t>
            </a:r>
          </a:p>
        </p:txBody>
      </p:sp>
    </p:spTree>
    <p:extLst>
      <p:ext uri="{BB962C8B-B14F-4D97-AF65-F5344CB8AC3E}">
        <p14:creationId xmlns:p14="http://schemas.microsoft.com/office/powerpoint/2010/main" xmlns="" val="6112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125">
            <a:extLst>
              <a:ext uri="{FF2B5EF4-FFF2-40B4-BE49-F238E27FC236}">
                <a16:creationId xmlns:a16="http://schemas.microsoft.com/office/drawing/2014/main" xmlns="" id="{432C8E31-16C6-48F6-AA85-6DC967295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09800"/>
            <a:ext cx="68770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0" name="Object 4">
            <a:extLst>
              <a:ext uri="{FF2B5EF4-FFF2-40B4-BE49-F238E27FC236}">
                <a16:creationId xmlns:a16="http://schemas.microsoft.com/office/drawing/2014/main" xmlns="" id="{1C2229CB-F9D7-4788-A5F6-0FE2A34EC0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45338" y="4724400"/>
          <a:ext cx="1998662" cy="2133600"/>
        </p:xfrm>
        <a:graphic>
          <a:graphicData uri="http://schemas.openxmlformats.org/presentationml/2006/ole">
            <p:oleObj spid="_x0000_s2059" name="Clip" r:id="rId4" imgW="1999793" imgH="1831543" progId="">
              <p:embed/>
            </p:oleObj>
          </a:graphicData>
        </a:graphic>
      </p:graphicFrame>
      <p:pic>
        <p:nvPicPr>
          <p:cNvPr id="2052" name="Picture 4" descr="POINSET2">
            <a:extLst>
              <a:ext uri="{FF2B5EF4-FFF2-40B4-BE49-F238E27FC236}">
                <a16:creationId xmlns:a16="http://schemas.microsoft.com/office/drawing/2014/main" xmlns="" id="{238A84D4-E870-4072-9D05-2948E3704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27013" y="4667250"/>
            <a:ext cx="1982787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 descr="POINSET2">
            <a:extLst>
              <a:ext uri="{FF2B5EF4-FFF2-40B4-BE49-F238E27FC236}">
                <a16:creationId xmlns:a16="http://schemas.microsoft.com/office/drawing/2014/main" xmlns="" id="{6348FB9F-9D3F-41E2-B1DB-F37171583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2788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 descr="POINSET2">
            <a:extLst>
              <a:ext uri="{FF2B5EF4-FFF2-40B4-BE49-F238E27FC236}">
                <a16:creationId xmlns:a16="http://schemas.microsoft.com/office/drawing/2014/main" xmlns="" id="{6919D8C9-A5A5-4A8A-AC78-ADFDEC502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934200" y="-227012"/>
            <a:ext cx="1982788" cy="243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1885950" y="304800"/>
            <a:ext cx="4972050" cy="19050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/>
          <p:cNvSpPr/>
          <p:nvPr/>
        </p:nvSpPr>
        <p:spPr>
          <a:xfrm>
            <a:off x="2882579" y="685801"/>
            <a:ext cx="372570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bliqueTopLef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6000" b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6000" b="1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1981200"/>
            <a:ext cx="65722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&gt;, &lt;,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chấm: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00" y="32004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357   …     401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86150" y="3178314"/>
            <a:ext cx="285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flipV="1">
            <a:off x="3600450" y="4648200"/>
            <a:ext cx="22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92874" y="3886200"/>
            <a:ext cx="285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09800" y="3888548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290   …    289</a:t>
            </a:r>
            <a:endParaRPr lang="vi-VN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18008" y="4626114"/>
            <a:ext cx="3962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815   …    815</a:t>
            </a:r>
            <a:endParaRPr lang="vi-VN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1" grpId="0"/>
      <p:bldP spid="13" grpId="0"/>
      <p:bldP spid="18" grpId="0"/>
      <p:bldP spid="20" grpId="0"/>
      <p:bldP spid="21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xmlns="" id="{6FD29821-255B-499B-B486-9536B7722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latin typeface=".VnTime" panose="020B7200000000000000" pitchFamily="34" charset="0"/>
              </a:rPr>
              <a:t>1</a:t>
            </a:r>
            <a:r>
              <a:rPr lang="en-US" altLang="en-US" sz="3600" b="1">
                <a:latin typeface=".VnTime" panose="020B7200000000000000" pitchFamily="34" charset="0"/>
              </a:rPr>
              <a:t>. Trong hai</a:t>
            </a: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>
                <a:latin typeface=".VnTime" panose="020B7200000000000000" pitchFamily="34" charset="0"/>
              </a:rPr>
              <a:t> :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7331552B-8EAC-4A98-A3AB-426DE69D0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362200"/>
            <a:ext cx="373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n-US" altLang="en-US" sz="3200" b="1">
                <a:solidFill>
                  <a:srgbClr val="0000FF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VÝ dô: 999     1000</a:t>
            </a: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xmlns="" id="{63C7EA8C-0C2A-479B-A212-0E9DE5AA4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n-US" altLang="en-US" sz="3200" b="1">
                <a:solidFill>
                  <a:srgbClr val="CC33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&lt;</a:t>
            </a: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xmlns="" id="{5D41F81C-7110-4A40-8250-7FF5F9D96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733800"/>
            <a:ext cx="480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n-US" altLang="en-US" sz="3600" b="1">
                <a:solidFill>
                  <a:srgbClr val="0000FF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VÝ dô: 10000     9999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xmlns="" id="{D3EC3976-3674-4E5C-A200-B0049A401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7338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en-US" altLang="en-US" sz="3200" b="1">
                <a:solidFill>
                  <a:srgbClr val="CC33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&gt;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xmlns="" id="{A3AB7CE3-00C2-4121-9D48-CC85F871C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71800"/>
            <a:ext cx="830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Symbol" panose="05050102010706020507" pitchFamily="18" charset="2"/>
              <a:buChar char="Þ"/>
            </a:pPr>
            <a:r>
              <a:rPr lang="en-US" altLang="en-US" sz="4000" b="1">
                <a:latin typeface=".VnTime" panose="020B7200000000000000" pitchFamily="34" charset="0"/>
                <a:sym typeface="Symbol" panose="05050102010706020507" pitchFamily="18" charset="2"/>
              </a:rPr>
              <a:t>Sè nµo cã Ýt ch÷ sè h¬n th× bÐ h¬n.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xmlns="" id="{F46A39D0-9716-4FC8-A830-E993DA304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0"/>
            <a:ext cx="8915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Symbol" panose="05050102010706020507" pitchFamily="18" charset="2"/>
              <a:buChar char="Þ"/>
            </a:pPr>
            <a:r>
              <a:rPr lang="en-US" altLang="en-US" sz="4000" b="1">
                <a:latin typeface=".VnTime" panose="020B7200000000000000" pitchFamily="34" charset="0"/>
                <a:sym typeface="Symbol" panose="05050102010706020507" pitchFamily="18" charset="2"/>
              </a:rPr>
              <a:t>Sè nµo cã nhiÒu ch÷ sè h¬n th× lín h¬n</a:t>
            </a:r>
            <a:r>
              <a:rPr lang="en-US" altLang="en-US" sz="4000" b="1">
                <a:solidFill>
                  <a:srgbClr val="9900CC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131529"/>
            <a:ext cx="8686800" cy="14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>
              <a:spcBef>
                <a:spcPts val="0"/>
              </a:spcBef>
            </a:pPr>
            <a:r>
              <a:rPr lang="en-US" sz="28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>
              <a:spcBef>
                <a:spcPts val="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000;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xmlns="" id="{603139C6-D0FA-4335-95EE-FF31A5B0A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9315"/>
            <a:ext cx="518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* Ví dụ 1: So sánh hai số: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xmlns="" id="{27DC0149-AC99-4A36-9629-5D6EB455A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133600"/>
            <a:ext cx="2895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.VnTime" panose="020B7200000000000000" pitchFamily="34" charset="0"/>
              </a:rPr>
              <a:t>9000       8999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xmlns="" id="{6B1D3B5F-4586-4FD2-AB14-AF9E95FAB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133600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>
                <a:latin typeface=".VnTime" panose="020B7200000000000000" pitchFamily="34" charset="0"/>
              </a:rPr>
              <a:t>&gt;</a:t>
            </a:r>
          </a:p>
        </p:txBody>
      </p:sp>
      <p:sp>
        <p:nvSpPr>
          <p:cNvPr id="8" name="Text Box 26">
            <a:extLst>
              <a:ext uri="{FF2B5EF4-FFF2-40B4-BE49-F238E27FC236}">
                <a16:creationId xmlns:a16="http://schemas.microsoft.com/office/drawing/2014/main" xmlns="" id="{3A786051-5C9A-4138-A45A-C8F062A93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19400"/>
            <a:ext cx="9144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Nhận xét: Chữ số hàng nghìn 9 &gt; 8 nên: </a:t>
            </a:r>
          </a:p>
          <a:p>
            <a:pPr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9000 &gt; 8999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xmlns="" id="{7E802331-4039-4EF4-9AB0-EB16737FB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91000"/>
            <a:ext cx="525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* Ví dụ 2 : So sánh hai số: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xmlns="" id="{681146FB-4255-41A7-A023-13BCDB364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724400"/>
            <a:ext cx="2895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>
                <a:solidFill>
                  <a:srgbClr val="C00000"/>
                </a:solidFill>
                <a:latin typeface=".VnTime" panose="020B7200000000000000" pitchFamily="34" charset="0"/>
              </a:rPr>
              <a:t>6579       6580</a:t>
            </a:r>
          </a:p>
        </p:txBody>
      </p:sp>
      <p:sp>
        <p:nvSpPr>
          <p:cNvPr id="11" name="Text Box 15">
            <a:extLst>
              <a:ext uri="{FF2B5EF4-FFF2-40B4-BE49-F238E27FC236}">
                <a16:creationId xmlns:a16="http://schemas.microsoft.com/office/drawing/2014/main" xmlns="" id="{CD86FBF7-655C-4EA0-83C5-79B69D7AE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648200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12" name="Text Box 27">
            <a:extLst>
              <a:ext uri="{FF2B5EF4-FFF2-40B4-BE49-F238E27FC236}">
                <a16:creationId xmlns:a16="http://schemas.microsoft.com/office/drawing/2014/main" xmlns="" id="{11CFA42D-C16F-4F11-ABB7-3C6863652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95888"/>
            <a:ext cx="9144000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- Nhận xét: Vì các chữ số hàng nghìn đều là 6, các chữ số hàng trăm đều là 5, nhưng ở hàng chục có 7 &lt; 8.  Nên: 6579 &lt; 6580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8600" y="131529"/>
            <a:ext cx="8686800" cy="14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>
              <a:spcBef>
                <a:spcPts val="0"/>
              </a:spcBef>
            </a:pPr>
            <a:r>
              <a:rPr lang="en-US" sz="28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>
              <a:spcBef>
                <a:spcPts val="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000;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8">
            <a:extLst>
              <a:ext uri="{FF2B5EF4-FFF2-40B4-BE49-F238E27FC236}">
                <a16:creationId xmlns:a16="http://schemas.microsoft.com/office/drawing/2014/main" xmlns="" id="{DAF8781F-51E7-4A64-B28C-54BDDA096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4000" b="1" u="sng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luận: </a:t>
            </a:r>
            <a:r>
              <a:rPr lang="en-US" altLang="en-US" sz="40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Nếu hai số có cùng số chữ số thì so sánh từng cặp chữ số ở cùng một hàng, kể từ trái sang phải.</a:t>
            </a:r>
            <a:endParaRPr lang="en-US" altLang="en-US" sz="4000" b="1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3">
            <a:extLst>
              <a:ext uri="{FF2B5EF4-FFF2-40B4-BE49-F238E27FC236}">
                <a16:creationId xmlns:a16="http://schemas.microsoft.com/office/drawing/2014/main" xmlns="" id="{0D1B51A5-B533-4196-9945-37F9D0FC5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4000" b="1" u="sng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Nếu hai số có cùng số chữ số và từng cặp chữ số ở cùng một hàng đều giống nhau thì hai số đó bằng nhau.</a:t>
            </a:r>
            <a:endParaRPr lang="en-US" altLang="en-US" sz="4000" b="1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31529"/>
            <a:ext cx="8686800" cy="14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>
              <a:spcBef>
                <a:spcPts val="0"/>
              </a:spcBef>
            </a:pPr>
            <a:r>
              <a:rPr lang="en-US" sz="28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>
              <a:spcBef>
                <a:spcPts val="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000;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2">
            <a:extLst>
              <a:ext uri="{FF2B5EF4-FFF2-40B4-BE49-F238E27FC236}">
                <a16:creationId xmlns:a16="http://schemas.microsoft.com/office/drawing/2014/main" xmlns="" id="{2C3C48A9-6FD7-40FD-979A-F5E6DCDBA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90713"/>
            <a:ext cx="4114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u="sng">
                <a:latin typeface="Times New Roman" panose="02020603050405020304" pitchFamily="18" charset="0"/>
              </a:rPr>
              <a:t>Bài tập 1:</a:t>
            </a:r>
            <a:r>
              <a:rPr lang="en-US" altLang="en-US" sz="4000" b="1">
                <a:latin typeface="Times New Roman" panose="02020603050405020304" pitchFamily="18" charset="0"/>
              </a:rPr>
              <a:t>&gt;,&lt;, = ?</a:t>
            </a:r>
          </a:p>
        </p:txBody>
      </p:sp>
      <p:sp>
        <p:nvSpPr>
          <p:cNvPr id="9221" name="Text Box 3">
            <a:extLst>
              <a:ext uri="{FF2B5EF4-FFF2-40B4-BE49-F238E27FC236}">
                <a16:creationId xmlns:a16="http://schemas.microsoft.com/office/drawing/2014/main" xmlns="" id="{4F84DE1A-C8D4-4E80-907C-384BE5EE8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662363"/>
            <a:ext cx="3295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1">
                <a:latin typeface=".VnTime" panose="020B7200000000000000" pitchFamily="34" charset="0"/>
              </a:rPr>
              <a:t>1999……2000</a:t>
            </a:r>
          </a:p>
        </p:txBody>
      </p:sp>
      <p:sp>
        <p:nvSpPr>
          <p:cNvPr id="9222" name="Text Box 4">
            <a:extLst>
              <a:ext uri="{FF2B5EF4-FFF2-40B4-BE49-F238E27FC236}">
                <a16:creationId xmlns:a16="http://schemas.microsoft.com/office/drawing/2014/main" xmlns="" id="{1A676DAF-7E10-4C6F-9724-9AA7ADC67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" y="2798763"/>
            <a:ext cx="3371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1">
                <a:latin typeface=".VnTime" panose="020B7200000000000000" pitchFamily="34" charset="0"/>
              </a:rPr>
              <a:t>1942……998</a:t>
            </a:r>
          </a:p>
        </p:txBody>
      </p:sp>
      <p:sp>
        <p:nvSpPr>
          <p:cNvPr id="9223" name="Text Box 5">
            <a:extLst>
              <a:ext uri="{FF2B5EF4-FFF2-40B4-BE49-F238E27FC236}">
                <a16:creationId xmlns:a16="http://schemas.microsoft.com/office/drawing/2014/main" xmlns="" id="{12654709-5241-4F83-9422-25E51E05C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32400"/>
            <a:ext cx="3886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1">
                <a:latin typeface=".VnTime" panose="020B7200000000000000" pitchFamily="34" charset="0"/>
              </a:rPr>
              <a:t>900 + 9……9009</a:t>
            </a:r>
          </a:p>
        </p:txBody>
      </p:sp>
      <p:sp>
        <p:nvSpPr>
          <p:cNvPr id="9224" name="Text Box 6">
            <a:extLst>
              <a:ext uri="{FF2B5EF4-FFF2-40B4-BE49-F238E27FC236}">
                <a16:creationId xmlns:a16="http://schemas.microsoft.com/office/drawing/2014/main" xmlns="" id="{F7CE92C0-8081-4191-A965-8FDCE7021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525963"/>
            <a:ext cx="3276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1">
                <a:latin typeface=".VnTime" panose="020B7200000000000000" pitchFamily="34" charset="0"/>
              </a:rPr>
              <a:t>6742……6722</a:t>
            </a:r>
          </a:p>
        </p:txBody>
      </p:sp>
      <p:sp>
        <p:nvSpPr>
          <p:cNvPr id="9225" name="Text Box 7">
            <a:extLst>
              <a:ext uri="{FF2B5EF4-FFF2-40B4-BE49-F238E27FC236}">
                <a16:creationId xmlns:a16="http://schemas.microsoft.com/office/drawing/2014/main" xmlns="" id="{3265C79F-3B19-4184-A261-4CC0856FE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975" y="3662363"/>
            <a:ext cx="3578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1">
                <a:latin typeface=".VnTime" panose="020B7200000000000000" pitchFamily="34" charset="0"/>
              </a:rPr>
              <a:t>9156……6951</a:t>
            </a:r>
          </a:p>
        </p:txBody>
      </p:sp>
      <p:sp>
        <p:nvSpPr>
          <p:cNvPr id="9226" name="Text Box 8">
            <a:extLst>
              <a:ext uri="{FF2B5EF4-FFF2-40B4-BE49-F238E27FC236}">
                <a16:creationId xmlns:a16="http://schemas.microsoft.com/office/drawing/2014/main" xmlns="" id="{69B12BED-F37D-4B9F-8428-2240A6A0B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2798763"/>
            <a:ext cx="3752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1">
                <a:latin typeface=".VnTime" panose="020B7200000000000000" pitchFamily="34" charset="0"/>
              </a:rPr>
              <a:t>9650……9651</a:t>
            </a:r>
          </a:p>
        </p:txBody>
      </p:sp>
      <p:sp>
        <p:nvSpPr>
          <p:cNvPr id="9227" name="Text Box 9">
            <a:extLst>
              <a:ext uri="{FF2B5EF4-FFF2-40B4-BE49-F238E27FC236}">
                <a16:creationId xmlns:a16="http://schemas.microsoft.com/office/drawing/2014/main" xmlns="" id="{8FE075AB-1F88-45C1-A998-AA3C04B63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181600"/>
            <a:ext cx="3276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1">
                <a:latin typeface=".VnTime" panose="020B7200000000000000" pitchFamily="34" charset="0"/>
              </a:rPr>
              <a:t>6591……6591</a:t>
            </a:r>
          </a:p>
        </p:txBody>
      </p:sp>
      <p:sp>
        <p:nvSpPr>
          <p:cNvPr id="9228" name="Text Box 10">
            <a:extLst>
              <a:ext uri="{FF2B5EF4-FFF2-40B4-BE49-F238E27FC236}">
                <a16:creationId xmlns:a16="http://schemas.microsoft.com/office/drawing/2014/main" xmlns="" id="{730BD679-0737-439F-9051-C668F4741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7300" y="4525963"/>
            <a:ext cx="369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b="1">
                <a:latin typeface=".VnTime" panose="020B7200000000000000" pitchFamily="34" charset="0"/>
              </a:rPr>
              <a:t>1965……1956</a:t>
            </a:r>
          </a:p>
        </p:txBody>
      </p:sp>
      <p:sp>
        <p:nvSpPr>
          <p:cNvPr id="47" name="Text Box 12">
            <a:extLst>
              <a:ext uri="{FF2B5EF4-FFF2-40B4-BE49-F238E27FC236}">
                <a16:creationId xmlns:a16="http://schemas.microsoft.com/office/drawing/2014/main" xmlns="" id="{C916A04D-4029-40C7-9850-C547ECF52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4225" y="26670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&gt;</a:t>
            </a:r>
          </a:p>
        </p:txBody>
      </p:sp>
      <p:sp>
        <p:nvSpPr>
          <p:cNvPr id="48" name="Text Box 13">
            <a:extLst>
              <a:ext uri="{FF2B5EF4-FFF2-40B4-BE49-F238E27FC236}">
                <a16:creationId xmlns:a16="http://schemas.microsoft.com/office/drawing/2014/main" xmlns="" id="{658D6C92-AB62-444D-AB5C-D46C636D4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4225" y="35814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49" name="Text Box 14">
            <a:extLst>
              <a:ext uri="{FF2B5EF4-FFF2-40B4-BE49-F238E27FC236}">
                <a16:creationId xmlns:a16="http://schemas.microsoft.com/office/drawing/2014/main" xmlns="" id="{302DBF62-2425-40D8-8DD7-6BB40E3B6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4225" y="44196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&gt;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xmlns="" id="{B82FB7B9-9F6F-49CC-A14B-23EB30908771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715000"/>
            <a:ext cx="1143000" cy="860425"/>
            <a:chOff x="804" y="2688"/>
            <a:chExt cx="720" cy="542"/>
          </a:xfrm>
        </p:grpSpPr>
        <p:sp>
          <p:nvSpPr>
            <p:cNvPr id="9244" name="AutoShape 16">
              <a:extLst>
                <a:ext uri="{FF2B5EF4-FFF2-40B4-BE49-F238E27FC236}">
                  <a16:creationId xmlns:a16="http://schemas.microsoft.com/office/drawing/2014/main" xmlns="" id="{2B275314-A2B1-4743-AD7E-FD17063840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0" y="2472"/>
              <a:ext cx="144" cy="576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9245" name="Text Box 17">
              <a:extLst>
                <a:ext uri="{FF2B5EF4-FFF2-40B4-BE49-F238E27FC236}">
                  <a16:creationId xmlns:a16="http://schemas.microsoft.com/office/drawing/2014/main" xmlns="" id="{958AA965-B2FF-4DFA-BF27-0E66140EF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4" y="2784"/>
              <a:ext cx="720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4000" b="1">
                  <a:latin typeface=".VnTime" panose="020B7200000000000000" pitchFamily="34" charset="0"/>
                </a:rPr>
                <a:t>909</a:t>
              </a:r>
            </a:p>
          </p:txBody>
        </p:sp>
      </p:grpSp>
      <p:sp>
        <p:nvSpPr>
          <p:cNvPr id="53" name="Text Box 18">
            <a:extLst>
              <a:ext uri="{FF2B5EF4-FFF2-40B4-BE49-F238E27FC236}">
                <a16:creationId xmlns:a16="http://schemas.microsoft.com/office/drawing/2014/main" xmlns="" id="{DB7E669E-4555-41B1-83A4-AA3D92E1D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054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54" name="Text Box 19">
            <a:extLst>
              <a:ext uri="{FF2B5EF4-FFF2-40B4-BE49-F238E27FC236}">
                <a16:creationId xmlns:a16="http://schemas.microsoft.com/office/drawing/2014/main" xmlns="" id="{2823457C-B691-4A8A-A248-1ED97C09C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5908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55" name="Text Box 20">
            <a:extLst>
              <a:ext uri="{FF2B5EF4-FFF2-40B4-BE49-F238E27FC236}">
                <a16:creationId xmlns:a16="http://schemas.microsoft.com/office/drawing/2014/main" xmlns="" id="{A792F9F3-5354-495A-86A3-283725AEF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290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  &gt;</a:t>
            </a:r>
          </a:p>
        </p:txBody>
      </p:sp>
      <p:sp>
        <p:nvSpPr>
          <p:cNvPr id="56" name="Text Box 21">
            <a:extLst>
              <a:ext uri="{FF2B5EF4-FFF2-40B4-BE49-F238E27FC236}">
                <a16:creationId xmlns:a16="http://schemas.microsoft.com/office/drawing/2014/main" xmlns="" id="{76E24611-890C-4336-A785-83A7B8132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2672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&gt;</a:t>
            </a:r>
          </a:p>
        </p:txBody>
      </p:sp>
      <p:sp>
        <p:nvSpPr>
          <p:cNvPr id="57" name="Text Box 22">
            <a:extLst>
              <a:ext uri="{FF2B5EF4-FFF2-40B4-BE49-F238E27FC236}">
                <a16:creationId xmlns:a16="http://schemas.microsoft.com/office/drawing/2014/main" xmlns="" id="{D9B0D920-4847-4D7F-A0AB-D62A21A6C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054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=</a:t>
            </a:r>
          </a:p>
        </p:txBody>
      </p:sp>
      <p:sp>
        <p:nvSpPr>
          <p:cNvPr id="9238" name="Text Box 26">
            <a:extLst>
              <a:ext uri="{FF2B5EF4-FFF2-40B4-BE49-F238E27FC236}">
                <a16:creationId xmlns:a16="http://schemas.microsoft.com/office/drawing/2014/main" xmlns="" id="{3E8E687E-7CC0-4BF2-9AC5-9A3750EBB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67000"/>
            <a:ext cx="60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>
                <a:latin typeface=".VnTime" panose="020B7200000000000000" pitchFamily="34" charset="0"/>
              </a:rPr>
              <a:t>a)</a:t>
            </a:r>
          </a:p>
        </p:txBody>
      </p:sp>
      <p:sp>
        <p:nvSpPr>
          <p:cNvPr id="9239" name="Text Box 27">
            <a:extLst>
              <a:ext uri="{FF2B5EF4-FFF2-40B4-BE49-F238E27FC236}">
                <a16:creationId xmlns:a16="http://schemas.microsoft.com/office/drawing/2014/main" xmlns="" id="{7B6F30FC-9418-487F-BD91-66B9CFCE0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743200"/>
            <a:ext cx="60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>
                <a:latin typeface=".VnTime" panose="020B7200000000000000" pitchFamily="34" charset="0"/>
              </a:rPr>
              <a:t>b)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28600" y="131529"/>
            <a:ext cx="8686800" cy="14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>
              <a:spcBef>
                <a:spcPts val="0"/>
              </a:spcBef>
            </a:pPr>
            <a:r>
              <a:rPr lang="en-US" sz="28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>
              <a:spcBef>
                <a:spcPts val="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000;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3" grpId="0"/>
      <p:bldP spid="54" grpId="0"/>
      <p:bldP spid="55" grpId="0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2">
            <a:extLst>
              <a:ext uri="{FF2B5EF4-FFF2-40B4-BE49-F238E27FC236}">
                <a16:creationId xmlns:a16="http://schemas.microsoft.com/office/drawing/2014/main" xmlns="" id="{E8592715-92DB-4A8A-B1F3-8B36F910E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90713"/>
            <a:ext cx="4114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u="sng">
                <a:latin typeface="Times New Roman" panose="02020603050405020304" pitchFamily="18" charset="0"/>
              </a:rPr>
              <a:t>Bài tập 2:</a:t>
            </a:r>
            <a:r>
              <a:rPr lang="en-US" altLang="en-US" sz="4000" b="1">
                <a:latin typeface="Times New Roman" panose="02020603050405020304" pitchFamily="18" charset="0"/>
              </a:rPr>
              <a:t>&gt;,&lt;, = ?</a:t>
            </a: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xmlns="" id="{B7357B7E-4B67-491E-9333-7248B681E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242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>
              <a:latin typeface=".VnTime" panose="020B7200000000000000" pitchFamily="34" charset="0"/>
            </a:endParaRPr>
          </a:p>
        </p:txBody>
      </p:sp>
      <p:sp>
        <p:nvSpPr>
          <p:cNvPr id="10246" name="Text Box 8">
            <a:extLst>
              <a:ext uri="{FF2B5EF4-FFF2-40B4-BE49-F238E27FC236}">
                <a16:creationId xmlns:a16="http://schemas.microsoft.com/office/drawing/2014/main" xmlns="" id="{D5FEC7E4-0C29-4DE0-9C37-6F779292F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60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.VnTime" panose="020B7200000000000000" pitchFamily="34" charset="0"/>
              </a:rPr>
              <a:t>a)</a:t>
            </a:r>
          </a:p>
        </p:txBody>
      </p:sp>
      <p:sp>
        <p:nvSpPr>
          <p:cNvPr id="10247" name="Text Box 9">
            <a:extLst>
              <a:ext uri="{FF2B5EF4-FFF2-40B4-BE49-F238E27FC236}">
                <a16:creationId xmlns:a16="http://schemas.microsoft.com/office/drawing/2014/main" xmlns="" id="{BF13A660-876D-4F03-AC95-A3EEF77A0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819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latin typeface=".VnTime" panose="020B7200000000000000" pitchFamily="34" charset="0"/>
              </a:rPr>
              <a:t>b)</a:t>
            </a:r>
          </a:p>
        </p:txBody>
      </p:sp>
      <p:sp>
        <p:nvSpPr>
          <p:cNvPr id="10248" name="Text Box 10">
            <a:extLst>
              <a:ext uri="{FF2B5EF4-FFF2-40B4-BE49-F238E27FC236}">
                <a16:creationId xmlns:a16="http://schemas.microsoft.com/office/drawing/2014/main" xmlns="" id="{3C7D2E0F-824D-48BA-BF2C-87B9C8AC1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743200"/>
            <a:ext cx="3962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latin typeface=".VnTime" panose="020B7200000000000000" pitchFamily="34" charset="0"/>
              </a:rPr>
              <a:t>1 km  …  985 m</a:t>
            </a: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xmlns="" id="{AAE865F6-84BC-4A0D-91A4-C848175699B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276600"/>
            <a:ext cx="1684338" cy="762000"/>
            <a:chOff x="695" y="1789"/>
            <a:chExt cx="597" cy="581"/>
          </a:xfrm>
        </p:grpSpPr>
        <p:sp>
          <p:nvSpPr>
            <p:cNvPr id="10279" name="AutoShape 12">
              <a:extLst>
                <a:ext uri="{FF2B5EF4-FFF2-40B4-BE49-F238E27FC236}">
                  <a16:creationId xmlns:a16="http://schemas.microsoft.com/office/drawing/2014/main" xmlns="" id="{7BF01EDD-34CE-46D2-B84F-12D73B705F5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880" y="1712"/>
              <a:ext cx="210" cy="363"/>
            </a:xfrm>
            <a:prstGeom prst="rightBrace">
              <a:avLst>
                <a:gd name="adj1" fmla="val 3333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10280" name="Text Box 13">
              <a:extLst>
                <a:ext uri="{FF2B5EF4-FFF2-40B4-BE49-F238E27FC236}">
                  <a16:creationId xmlns:a16="http://schemas.microsoft.com/office/drawing/2014/main" xmlns="" id="{F1E6798B-0382-4BC8-B6B9-6388D1B7AB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" y="1963"/>
              <a:ext cx="59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.VnTime" panose="020B7200000000000000" pitchFamily="34" charset="0"/>
                </a:rPr>
                <a:t>1000 m</a:t>
              </a:r>
            </a:p>
          </p:txBody>
        </p:sp>
      </p:grpSp>
      <p:sp>
        <p:nvSpPr>
          <p:cNvPr id="10250" name="Text Box 14">
            <a:extLst>
              <a:ext uri="{FF2B5EF4-FFF2-40B4-BE49-F238E27FC236}">
                <a16:creationId xmlns:a16="http://schemas.microsoft.com/office/drawing/2014/main" xmlns="" id="{11555E67-7A50-4FAE-9DD8-44091E615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3434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latin typeface=".VnTime" panose="020B7200000000000000" pitchFamily="34" charset="0"/>
              </a:rPr>
              <a:t>600 cm    …   6 m</a:t>
            </a:r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xmlns="" id="{C9965098-903A-4BBA-BFE7-31410DD98B97}"/>
              </a:ext>
            </a:extLst>
          </p:cNvPr>
          <p:cNvGrpSpPr>
            <a:grpSpLocks/>
          </p:cNvGrpSpPr>
          <p:nvPr/>
        </p:nvGrpSpPr>
        <p:grpSpPr bwMode="auto">
          <a:xfrm>
            <a:off x="2665413" y="4953000"/>
            <a:ext cx="1809750" cy="1343025"/>
            <a:chOff x="652" y="3036"/>
            <a:chExt cx="720" cy="756"/>
          </a:xfrm>
        </p:grpSpPr>
        <p:sp>
          <p:nvSpPr>
            <p:cNvPr id="10277" name="AutoShape 16">
              <a:extLst>
                <a:ext uri="{FF2B5EF4-FFF2-40B4-BE49-F238E27FC236}">
                  <a16:creationId xmlns:a16="http://schemas.microsoft.com/office/drawing/2014/main" xmlns="" id="{33954A97-6DEB-4C34-97AE-A320F84ACC1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50" y="2950"/>
              <a:ext cx="101" cy="273"/>
            </a:xfrm>
            <a:prstGeom prst="rightBrace">
              <a:avLst>
                <a:gd name="adj1" fmla="val 3333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10278" name="Text Box 17">
              <a:extLst>
                <a:ext uri="{FF2B5EF4-FFF2-40B4-BE49-F238E27FC236}">
                  <a16:creationId xmlns:a16="http://schemas.microsoft.com/office/drawing/2014/main" xmlns="" id="{AC394AEA-A84D-401D-A585-EE604E88C8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" y="3036"/>
              <a:ext cx="720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.VnTime" panose="020B7200000000000000" pitchFamily="34" charset="0"/>
                </a:rPr>
                <a:t>600 cm</a:t>
              </a:r>
            </a:p>
          </p:txBody>
        </p:sp>
      </p:grpSp>
      <p:sp>
        <p:nvSpPr>
          <p:cNvPr id="10252" name="Text Box 18">
            <a:extLst>
              <a:ext uri="{FF2B5EF4-FFF2-40B4-BE49-F238E27FC236}">
                <a16:creationId xmlns:a16="http://schemas.microsoft.com/office/drawing/2014/main" xmlns="" id="{C9B61E63-CD77-4C4F-A937-268ADBD9D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0"/>
            <a:ext cx="3429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latin typeface=".VnTime" panose="020B7200000000000000" pitchFamily="34" charset="0"/>
              </a:rPr>
              <a:t>797 mm   … 1 m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xmlns="" id="{18955D97-4E90-41DF-84E6-2C1F0973899D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5943600"/>
            <a:ext cx="2055813" cy="722313"/>
            <a:chOff x="1432" y="2496"/>
            <a:chExt cx="1060" cy="455"/>
          </a:xfrm>
        </p:grpSpPr>
        <p:sp>
          <p:nvSpPr>
            <p:cNvPr id="10275" name="AutoShape 20">
              <a:extLst>
                <a:ext uri="{FF2B5EF4-FFF2-40B4-BE49-F238E27FC236}">
                  <a16:creationId xmlns:a16="http://schemas.microsoft.com/office/drawing/2014/main" xmlns="" id="{84371B32-0F04-491E-AF14-3D24BD242BF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915" y="2367"/>
              <a:ext cx="96" cy="353"/>
            </a:xfrm>
            <a:prstGeom prst="rightBrace">
              <a:avLst>
                <a:gd name="adj1" fmla="val 333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  <p:sp>
          <p:nvSpPr>
            <p:cNvPr id="10276" name="Text Box 21">
              <a:extLst>
                <a:ext uri="{FF2B5EF4-FFF2-40B4-BE49-F238E27FC236}">
                  <a16:creationId xmlns:a16="http://schemas.microsoft.com/office/drawing/2014/main" xmlns="" id="{93E8CF50-6A91-4C7F-B1D6-A0C4E47AE6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2" y="2544"/>
              <a:ext cx="106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.VnTime" panose="020B7200000000000000" pitchFamily="34" charset="0"/>
                </a:rPr>
                <a:t>1000 mm</a:t>
              </a:r>
            </a:p>
          </p:txBody>
        </p:sp>
      </p:grpSp>
      <p:sp>
        <p:nvSpPr>
          <p:cNvPr id="10254" name="Text Box 22">
            <a:extLst>
              <a:ext uri="{FF2B5EF4-FFF2-40B4-BE49-F238E27FC236}">
                <a16:creationId xmlns:a16="http://schemas.microsoft.com/office/drawing/2014/main" xmlns="" id="{2E63C2AB-42EF-4FEB-B641-C55967DFF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971800"/>
            <a:ext cx="373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latin typeface=".VnTime" panose="020B7200000000000000" pitchFamily="34" charset="0"/>
              </a:rPr>
              <a:t>60 phót …  1 giê</a:t>
            </a:r>
          </a:p>
        </p:txBody>
      </p:sp>
      <p:sp>
        <p:nvSpPr>
          <p:cNvPr id="10255" name="Text Box 23">
            <a:extLst>
              <a:ext uri="{FF2B5EF4-FFF2-40B4-BE49-F238E27FC236}">
                <a16:creationId xmlns:a16="http://schemas.microsoft.com/office/drawing/2014/main" xmlns="" id="{03A32B54-7AC0-49EA-B4D2-EE33ACEE6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346575"/>
            <a:ext cx="3657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</a:rPr>
              <a:t>50 phút …  1giờ</a:t>
            </a:r>
          </a:p>
        </p:txBody>
      </p:sp>
      <p:grpSp>
        <p:nvGrpSpPr>
          <p:cNvPr id="5" name="Group 24">
            <a:extLst>
              <a:ext uri="{FF2B5EF4-FFF2-40B4-BE49-F238E27FC236}">
                <a16:creationId xmlns:a16="http://schemas.microsoft.com/office/drawing/2014/main" xmlns="" id="{5CC15586-3C4A-49C6-8948-13209C4DDACF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3505200"/>
            <a:ext cx="1905000" cy="900113"/>
            <a:chOff x="4264" y="2208"/>
            <a:chExt cx="1200" cy="567"/>
          </a:xfrm>
        </p:grpSpPr>
        <p:sp>
          <p:nvSpPr>
            <p:cNvPr id="10273" name="Text Box 25">
              <a:extLst>
                <a:ext uri="{FF2B5EF4-FFF2-40B4-BE49-F238E27FC236}">
                  <a16:creationId xmlns:a16="http://schemas.microsoft.com/office/drawing/2014/main" xmlns="" id="{9189544C-D772-4D52-B84D-EFFC2BD69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4" y="2368"/>
              <a:ext cx="120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.VnTime" panose="020B7200000000000000" pitchFamily="34" charset="0"/>
                </a:rPr>
                <a:t>60 </a:t>
              </a:r>
              <a:r>
                <a:rPr lang="en-US" altLang="en-US" sz="3600" b="1">
                  <a:latin typeface="Times New Roman" panose="02020603050405020304" pitchFamily="18" charset="0"/>
                </a:rPr>
                <a:t>phút</a:t>
              </a:r>
            </a:p>
          </p:txBody>
        </p:sp>
        <p:sp>
          <p:nvSpPr>
            <p:cNvPr id="10274" name="AutoShape 26">
              <a:extLst>
                <a:ext uri="{FF2B5EF4-FFF2-40B4-BE49-F238E27FC236}">
                  <a16:creationId xmlns:a16="http://schemas.microsoft.com/office/drawing/2014/main" xmlns="" id="{DC3B874C-229A-4513-8A46-8164FDCF906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876" y="1980"/>
              <a:ext cx="120" cy="576"/>
            </a:xfrm>
            <a:prstGeom prst="rightBrace">
              <a:avLst>
                <a:gd name="adj1" fmla="val 4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10257" name="Text Box 27">
            <a:extLst>
              <a:ext uri="{FF2B5EF4-FFF2-40B4-BE49-F238E27FC236}">
                <a16:creationId xmlns:a16="http://schemas.microsoft.com/office/drawing/2014/main" xmlns="" id="{77C4EC17-EE1B-4CF5-9D6B-743FE0989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81600"/>
            <a:ext cx="373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latin typeface=".VnTime" panose="020B7200000000000000" pitchFamily="34" charset="0"/>
              </a:rPr>
              <a:t>70 phót  …1giê</a:t>
            </a:r>
          </a:p>
        </p:txBody>
      </p:sp>
      <p:sp>
        <p:nvSpPr>
          <p:cNvPr id="53" name="Text Box 28">
            <a:extLst>
              <a:ext uri="{FF2B5EF4-FFF2-40B4-BE49-F238E27FC236}">
                <a16:creationId xmlns:a16="http://schemas.microsoft.com/office/drawing/2014/main" xmlns="" id="{67E13E60-AC70-41B8-AD59-1E1DD4AEF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5908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&gt;</a:t>
            </a:r>
          </a:p>
        </p:txBody>
      </p:sp>
      <p:grpSp>
        <p:nvGrpSpPr>
          <p:cNvPr id="6" name="Group 29">
            <a:extLst>
              <a:ext uri="{FF2B5EF4-FFF2-40B4-BE49-F238E27FC236}">
                <a16:creationId xmlns:a16="http://schemas.microsoft.com/office/drawing/2014/main" xmlns="" id="{C3CF128C-6548-47D5-9FDD-8FB6BAB7BF20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4800600"/>
            <a:ext cx="1676400" cy="646113"/>
            <a:chOff x="5656" y="1842"/>
            <a:chExt cx="1056" cy="407"/>
          </a:xfrm>
        </p:grpSpPr>
        <p:sp>
          <p:nvSpPr>
            <p:cNvPr id="10271" name="Text Box 30">
              <a:extLst>
                <a:ext uri="{FF2B5EF4-FFF2-40B4-BE49-F238E27FC236}">
                  <a16:creationId xmlns:a16="http://schemas.microsoft.com/office/drawing/2014/main" xmlns="" id="{6D2F2162-587F-4F5C-933B-A2457AEC82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6" y="1842"/>
              <a:ext cx="105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.VnTime" panose="020B7200000000000000" pitchFamily="34" charset="0"/>
                </a:rPr>
                <a:t>60 </a:t>
              </a:r>
              <a:r>
                <a:rPr lang="en-US" altLang="en-US" sz="3600" b="1">
                  <a:latin typeface="Times New Roman" panose="02020603050405020304" pitchFamily="18" charset="0"/>
                </a:rPr>
                <a:t>phút</a:t>
              </a:r>
            </a:p>
          </p:txBody>
        </p:sp>
        <p:sp>
          <p:nvSpPr>
            <p:cNvPr id="10272" name="AutoShape 31">
              <a:extLst>
                <a:ext uri="{FF2B5EF4-FFF2-40B4-BE49-F238E27FC236}">
                  <a16:creationId xmlns:a16="http://schemas.microsoft.com/office/drawing/2014/main" xmlns="" id="{C82B883F-5DBD-4D04-8A15-BEB11EA8A94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29" y="1705"/>
              <a:ext cx="102" cy="472"/>
            </a:xfrm>
            <a:prstGeom prst="rightBrace">
              <a:avLst>
                <a:gd name="adj1" fmla="val 3999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grpSp>
        <p:nvGrpSpPr>
          <p:cNvPr id="7" name="Group 32">
            <a:extLst>
              <a:ext uri="{FF2B5EF4-FFF2-40B4-BE49-F238E27FC236}">
                <a16:creationId xmlns:a16="http://schemas.microsoft.com/office/drawing/2014/main" xmlns="" id="{85AF6488-51F8-4701-8979-CAB114BFD1FE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5791200"/>
            <a:ext cx="2209800" cy="1301750"/>
            <a:chOff x="4552" y="2304"/>
            <a:chExt cx="912" cy="820"/>
          </a:xfrm>
        </p:grpSpPr>
        <p:sp>
          <p:nvSpPr>
            <p:cNvPr id="10269" name="Text Box 33">
              <a:extLst>
                <a:ext uri="{FF2B5EF4-FFF2-40B4-BE49-F238E27FC236}">
                  <a16:creationId xmlns:a16="http://schemas.microsoft.com/office/drawing/2014/main" xmlns="" id="{584292E3-C682-4DC5-9D86-6FB788725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2" y="2368"/>
              <a:ext cx="912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600" b="1">
                  <a:latin typeface=".VnTime" panose="020B7200000000000000" pitchFamily="34" charset="0"/>
                </a:rPr>
                <a:t>60 </a:t>
              </a:r>
              <a:r>
                <a:rPr lang="en-US" altLang="en-US" sz="3600" b="1">
                  <a:latin typeface="Times New Roman" panose="02020603050405020304" pitchFamily="18" charset="0"/>
                </a:rPr>
                <a:t>phút</a:t>
              </a:r>
            </a:p>
          </p:txBody>
        </p:sp>
        <p:sp>
          <p:nvSpPr>
            <p:cNvPr id="10270" name="AutoShape 34">
              <a:extLst>
                <a:ext uri="{FF2B5EF4-FFF2-40B4-BE49-F238E27FC236}">
                  <a16:creationId xmlns:a16="http://schemas.microsoft.com/office/drawing/2014/main" xmlns="" id="{BD14754A-2136-4224-89B1-7CD0884B78D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988" y="2108"/>
              <a:ext cx="96" cy="488"/>
            </a:xfrm>
            <a:prstGeom prst="rightBrace">
              <a:avLst>
                <a:gd name="adj1" fmla="val 4000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vi-VN" altLang="en-US"/>
            </a:p>
          </p:txBody>
        </p:sp>
      </p:grpSp>
      <p:sp>
        <p:nvSpPr>
          <p:cNvPr id="60" name="Text Box 35">
            <a:extLst>
              <a:ext uri="{FF2B5EF4-FFF2-40B4-BE49-F238E27FC236}">
                <a16:creationId xmlns:a16="http://schemas.microsoft.com/office/drawing/2014/main" xmlns="" id="{3F029EB3-8928-490F-B23C-B9E6E7316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1910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=</a:t>
            </a:r>
          </a:p>
        </p:txBody>
      </p:sp>
      <p:sp>
        <p:nvSpPr>
          <p:cNvPr id="61" name="Text Box 36">
            <a:extLst>
              <a:ext uri="{FF2B5EF4-FFF2-40B4-BE49-F238E27FC236}">
                <a16:creationId xmlns:a16="http://schemas.microsoft.com/office/drawing/2014/main" xmlns="" id="{6B8EEFB4-FE86-4CA4-9D96-6B98A4A02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816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62" name="Text Box 37">
            <a:extLst>
              <a:ext uri="{FF2B5EF4-FFF2-40B4-BE49-F238E27FC236}">
                <a16:creationId xmlns:a16="http://schemas.microsoft.com/office/drawing/2014/main" xmlns="" id="{8E114C2C-D183-43C6-B388-4978AA411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8956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=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xmlns="" id="{8F86A36D-7C48-490E-8FDF-5016990A8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1910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&lt;</a:t>
            </a:r>
          </a:p>
        </p:txBody>
      </p:sp>
      <p:sp>
        <p:nvSpPr>
          <p:cNvPr id="64" name="Text Box 39">
            <a:extLst>
              <a:ext uri="{FF2B5EF4-FFF2-40B4-BE49-F238E27FC236}">
                <a16:creationId xmlns:a16="http://schemas.microsoft.com/office/drawing/2014/main" xmlns="" id="{643777CB-FA37-40C0-8B22-42BFE9CAB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0292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latin typeface=".VnTime" panose="020B7200000000000000" pitchFamily="34" charset="0"/>
              </a:rPr>
              <a:t>&gt;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28600" y="131529"/>
            <a:ext cx="8686800" cy="14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>
              <a:spcBef>
                <a:spcPts val="0"/>
              </a:spcBef>
            </a:pPr>
            <a:r>
              <a:rPr lang="en-US" sz="28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>
              <a:spcBef>
                <a:spcPts val="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000;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0" grpId="0"/>
      <p:bldP spid="61" grpId="0"/>
      <p:bldP spid="62" grpId="0"/>
      <p:bldP spid="63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>
            <a:extLst>
              <a:ext uri="{FF2B5EF4-FFF2-40B4-BE49-F238E27FC236}">
                <a16:creationId xmlns:a16="http://schemas.microsoft.com/office/drawing/2014/main" xmlns="" id="{0C4D413C-A96A-43B4-87F6-95D4BA39D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>
                <a:latin typeface=".VnTime" panose="020B7200000000000000" pitchFamily="34" charset="0"/>
              </a:rPr>
              <a:t>Bµi tËp 3:</a:t>
            </a:r>
          </a:p>
        </p:txBody>
      </p:sp>
      <p:sp>
        <p:nvSpPr>
          <p:cNvPr id="1028" name="Text Box 7">
            <a:extLst>
              <a:ext uri="{FF2B5EF4-FFF2-40B4-BE49-F238E27FC236}">
                <a16:creationId xmlns:a16="http://schemas.microsoft.com/office/drawing/2014/main" xmlns="" id="{9718BAAD-011E-4F7E-9145-B22F847DB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14600"/>
            <a:ext cx="9144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Tìm số lớn nhất trong các số: </a:t>
            </a:r>
          </a:p>
          <a:p>
            <a:pPr>
              <a:spcBef>
                <a:spcPct val="50000"/>
              </a:spcBef>
            </a:pPr>
            <a:r>
              <a:rPr lang="en-US" altLang="en-US" sz="4000">
                <a:latin typeface=".VnTime" panose="020B7200000000000000" pitchFamily="34" charset="0"/>
              </a:rPr>
              <a:t>           4375, 4735, 4537, 4753</a:t>
            </a:r>
          </a:p>
        </p:txBody>
      </p:sp>
      <p:sp>
        <p:nvSpPr>
          <p:cNvPr id="1029" name="Text Box 12">
            <a:extLst>
              <a:ext uri="{FF2B5EF4-FFF2-40B4-BE49-F238E27FC236}">
                <a16:creationId xmlns:a16="http://schemas.microsoft.com/office/drawing/2014/main" xmlns="" id="{774FDFE6-1139-4A86-BF5C-7C7C08F2E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3400"/>
            <a:ext cx="8229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 startAt="2"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Tìm số bé nhất trong các số:</a:t>
            </a:r>
          </a:p>
          <a:p>
            <a:pPr>
              <a:spcBef>
                <a:spcPct val="50000"/>
              </a:spcBef>
            </a:pPr>
            <a:r>
              <a:rPr lang="en-US" altLang="en-US" sz="4000">
                <a:latin typeface="Times New Roman" panose="02020603050405020304" pitchFamily="18" charset="0"/>
              </a:rPr>
              <a:t>          </a:t>
            </a:r>
            <a:r>
              <a:rPr lang="en-US" altLang="en-US" sz="4000">
                <a:latin typeface=".VnTime" panose="020B7200000000000000" pitchFamily="34" charset="0"/>
              </a:rPr>
              <a:t>6091, 6190, 6901, 6019 </a:t>
            </a:r>
          </a:p>
        </p:txBody>
      </p:sp>
      <p:sp>
        <p:nvSpPr>
          <p:cNvPr id="22" name="Oval 17">
            <a:extLst>
              <a:ext uri="{FF2B5EF4-FFF2-40B4-BE49-F238E27FC236}">
                <a16:creationId xmlns:a16="http://schemas.microsoft.com/office/drawing/2014/main" xmlns="" id="{7CC62CA4-015C-4CBB-B41D-1CB619496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352800"/>
            <a:ext cx="13716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altLang="en-US"/>
          </a:p>
        </p:txBody>
      </p:sp>
      <p:sp>
        <p:nvSpPr>
          <p:cNvPr id="23" name="Oval 18">
            <a:extLst>
              <a:ext uri="{FF2B5EF4-FFF2-40B4-BE49-F238E27FC236}">
                <a16:creationId xmlns:a16="http://schemas.microsoft.com/office/drawing/2014/main" xmlns="" id="{7BC4F81B-893F-4270-B7D5-898426EB4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305425"/>
            <a:ext cx="1295400" cy="685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altLang="en-US"/>
          </a:p>
        </p:txBody>
      </p:sp>
      <p:sp>
        <p:nvSpPr>
          <p:cNvPr id="8" name="Rectangle 7"/>
          <p:cNvSpPr/>
          <p:nvPr/>
        </p:nvSpPr>
        <p:spPr>
          <a:xfrm>
            <a:off x="228600" y="131529"/>
            <a:ext cx="8686800" cy="141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>
              <a:spcBef>
                <a:spcPts val="0"/>
              </a:spcBef>
            </a:pPr>
            <a:r>
              <a:rPr lang="en-US" sz="28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>
              <a:spcBef>
                <a:spcPts val="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000;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00200" y="1"/>
            <a:ext cx="5886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657350" y="457201"/>
            <a:ext cx="5886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(tr 101)</a:t>
            </a: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1143000" y="2593975"/>
            <a:ext cx="1303020" cy="1554480"/>
            <a:chOff x="590" y="194"/>
            <a:chExt cx="1186" cy="1717"/>
          </a:xfrm>
        </p:grpSpPr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720" y="194"/>
              <a:ext cx="968" cy="918"/>
              <a:chOff x="1268" y="1948"/>
              <a:chExt cx="968" cy="918"/>
            </a:xfrm>
          </p:grpSpPr>
          <p:sp>
            <p:nvSpPr>
              <p:cNvPr id="102" name="AutoShape 8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" name="AutoShape 11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4" name="AutoShape 12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5" name="AutoShape 13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6" name="Oval 14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4082</a:t>
                </a:r>
              </a:p>
            </p:txBody>
          </p:sp>
        </p:grpSp>
        <p:sp>
          <p:nvSpPr>
            <p:cNvPr id="99" name="Freeform 37"/>
            <p:cNvSpPr>
              <a:spLocks/>
            </p:cNvSpPr>
            <p:nvPr/>
          </p:nvSpPr>
          <p:spPr bwMode="auto">
            <a:xfrm>
              <a:off x="590" y="1054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Freeform 39"/>
            <p:cNvSpPr>
              <a:spLocks/>
            </p:cNvSpPr>
            <p:nvPr/>
          </p:nvSpPr>
          <p:spPr bwMode="auto">
            <a:xfrm rot="10497453">
              <a:off x="1184" y="1104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Freeform 89"/>
            <p:cNvSpPr>
              <a:spLocks/>
            </p:cNvSpPr>
            <p:nvPr/>
          </p:nvSpPr>
          <p:spPr bwMode="auto">
            <a:xfrm rot="3729866">
              <a:off x="547" y="1229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2383631" y="2590800"/>
            <a:ext cx="1303020" cy="1554480"/>
            <a:chOff x="1632" y="192"/>
            <a:chExt cx="1200" cy="1721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776" y="192"/>
              <a:ext cx="968" cy="918"/>
              <a:chOff x="1268" y="1948"/>
              <a:chExt cx="968" cy="918"/>
            </a:xfrm>
          </p:grpSpPr>
          <p:sp>
            <p:nvSpPr>
              <p:cNvPr id="112" name="AutoShape 17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3" name="AutoShape 18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4" name="AutoShape 19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5" name="AutoShape 20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Oval 21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4208</a:t>
                </a:r>
              </a:p>
            </p:txBody>
          </p:sp>
        </p:grpSp>
        <p:sp>
          <p:nvSpPr>
            <p:cNvPr id="109" name="Freeform 40"/>
            <p:cNvSpPr>
              <a:spLocks/>
            </p:cNvSpPr>
            <p:nvPr/>
          </p:nvSpPr>
          <p:spPr bwMode="auto">
            <a:xfrm>
              <a:off x="1632" y="1056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0" name="Freeform 41"/>
            <p:cNvSpPr>
              <a:spLocks/>
            </p:cNvSpPr>
            <p:nvPr/>
          </p:nvSpPr>
          <p:spPr bwMode="auto">
            <a:xfrm rot="10517529">
              <a:off x="2240" y="1104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Freeform 90"/>
            <p:cNvSpPr>
              <a:spLocks/>
            </p:cNvSpPr>
            <p:nvPr/>
          </p:nvSpPr>
          <p:spPr bwMode="auto">
            <a:xfrm rot="3729866">
              <a:off x="1603" y="1277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3640931" y="2590800"/>
            <a:ext cx="1303020" cy="1554480"/>
            <a:chOff x="2688" y="192"/>
            <a:chExt cx="1200" cy="1728"/>
          </a:xfrm>
        </p:grpSpPr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2832" y="192"/>
              <a:ext cx="968" cy="918"/>
              <a:chOff x="1268" y="1948"/>
              <a:chExt cx="968" cy="918"/>
            </a:xfrm>
          </p:grpSpPr>
          <p:sp>
            <p:nvSpPr>
              <p:cNvPr id="122" name="AutoShape 23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" name="AutoShape 24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4" name="AutoShape 25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5" name="AutoShape 26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6" name="Oval 27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4280</a:t>
                </a:r>
              </a:p>
            </p:txBody>
          </p:sp>
        </p:grpSp>
        <p:sp>
          <p:nvSpPr>
            <p:cNvPr id="119" name="Freeform 42"/>
            <p:cNvSpPr>
              <a:spLocks/>
            </p:cNvSpPr>
            <p:nvPr/>
          </p:nvSpPr>
          <p:spPr bwMode="auto">
            <a:xfrm>
              <a:off x="2688" y="1063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Freeform 43"/>
            <p:cNvSpPr>
              <a:spLocks/>
            </p:cNvSpPr>
            <p:nvPr/>
          </p:nvSpPr>
          <p:spPr bwMode="auto">
            <a:xfrm rot="10800000">
              <a:off x="3296" y="1104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Freeform 91"/>
            <p:cNvSpPr>
              <a:spLocks/>
            </p:cNvSpPr>
            <p:nvPr/>
          </p:nvSpPr>
          <p:spPr bwMode="auto">
            <a:xfrm rot="3729866">
              <a:off x="2659" y="1277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96"/>
          <p:cNvGrpSpPr>
            <a:grpSpLocks/>
          </p:cNvGrpSpPr>
          <p:nvPr/>
        </p:nvGrpSpPr>
        <p:grpSpPr bwMode="auto">
          <a:xfrm>
            <a:off x="4955381" y="2590800"/>
            <a:ext cx="1303020" cy="1554480"/>
            <a:chOff x="3767" y="192"/>
            <a:chExt cx="1177" cy="1769"/>
          </a:xfrm>
        </p:grpSpPr>
        <p:grpSp>
          <p:nvGrpSpPr>
            <p:cNvPr id="10" name="Group 28"/>
            <p:cNvGrpSpPr>
              <a:grpSpLocks/>
            </p:cNvGrpSpPr>
            <p:nvPr/>
          </p:nvGrpSpPr>
          <p:grpSpPr bwMode="auto">
            <a:xfrm>
              <a:off x="3928" y="192"/>
              <a:ext cx="968" cy="918"/>
              <a:chOff x="1268" y="1948"/>
              <a:chExt cx="968" cy="918"/>
            </a:xfrm>
          </p:grpSpPr>
          <p:sp>
            <p:nvSpPr>
              <p:cNvPr id="132" name="AutoShape 29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3" name="AutoShape 30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4" name="AutoShape 31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" name="AutoShape 32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" name="Oval 33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4802</a:t>
                </a:r>
              </a:p>
            </p:txBody>
          </p:sp>
        </p:grpSp>
        <p:sp>
          <p:nvSpPr>
            <p:cNvPr id="129" name="Freeform 44"/>
            <p:cNvSpPr>
              <a:spLocks/>
            </p:cNvSpPr>
            <p:nvPr/>
          </p:nvSpPr>
          <p:spPr bwMode="auto">
            <a:xfrm>
              <a:off x="3767" y="1104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Freeform 45"/>
            <p:cNvSpPr>
              <a:spLocks/>
            </p:cNvSpPr>
            <p:nvPr/>
          </p:nvSpPr>
          <p:spPr bwMode="auto">
            <a:xfrm rot="10275824">
              <a:off x="4352" y="1152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" name="Freeform 92"/>
            <p:cNvSpPr>
              <a:spLocks/>
            </p:cNvSpPr>
            <p:nvPr/>
          </p:nvSpPr>
          <p:spPr bwMode="auto">
            <a:xfrm rot="3729866">
              <a:off x="3763" y="1261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800100" y="1143000"/>
            <a:ext cx="3513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1072371" y="1143000"/>
            <a:ext cx="22868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2971800" y="1143000"/>
            <a:ext cx="20758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4208;  </a:t>
            </a:r>
          </a:p>
        </p:txBody>
      </p:sp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4191000" y="1148860"/>
            <a:ext cx="30194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4802;  </a:t>
            </a:r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5329304" y="1143000"/>
            <a:ext cx="2547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4280; 4082  </a:t>
            </a:r>
          </a:p>
        </p:txBody>
      </p:sp>
      <p:sp>
        <p:nvSpPr>
          <p:cNvPr id="142" name="TextBox 141"/>
          <p:cNvSpPr txBox="1">
            <a:spLocks noChangeArrowheads="1"/>
          </p:cNvSpPr>
          <p:nvPr/>
        </p:nvSpPr>
        <p:spPr bwMode="auto">
          <a:xfrm>
            <a:off x="1143000" y="1828801"/>
            <a:ext cx="40182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a/ Theo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endParaRPr lang="en-US" alt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1200150" y="4343401"/>
            <a:ext cx="40992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b/ Theo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endParaRPr lang="en-US" alt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97"/>
          <p:cNvGrpSpPr>
            <a:grpSpLocks/>
          </p:cNvGrpSpPr>
          <p:nvPr/>
        </p:nvGrpSpPr>
        <p:grpSpPr bwMode="auto">
          <a:xfrm>
            <a:off x="868680" y="4922520"/>
            <a:ext cx="1303020" cy="1554480"/>
            <a:chOff x="522" y="2121"/>
            <a:chExt cx="1200" cy="1815"/>
          </a:xfrm>
        </p:grpSpPr>
        <p:grpSp>
          <p:nvGrpSpPr>
            <p:cNvPr id="12" name="Group 46"/>
            <p:cNvGrpSpPr>
              <a:grpSpLocks/>
            </p:cNvGrpSpPr>
            <p:nvPr/>
          </p:nvGrpSpPr>
          <p:grpSpPr bwMode="auto">
            <a:xfrm>
              <a:off x="754" y="2121"/>
              <a:ext cx="968" cy="918"/>
              <a:chOff x="1268" y="1948"/>
              <a:chExt cx="968" cy="918"/>
            </a:xfrm>
          </p:grpSpPr>
          <p:sp>
            <p:nvSpPr>
              <p:cNvPr id="149" name="AutoShape 47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AutoShape 48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1" name="AutoShape 49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2" name="AutoShape 50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3" name="Oval 51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4802</a:t>
                </a:r>
              </a:p>
            </p:txBody>
          </p:sp>
        </p:grpSp>
        <p:sp>
          <p:nvSpPr>
            <p:cNvPr id="146" name="Freeform 70"/>
            <p:cNvSpPr>
              <a:spLocks/>
            </p:cNvSpPr>
            <p:nvPr/>
          </p:nvSpPr>
          <p:spPr bwMode="auto">
            <a:xfrm rot="9109969">
              <a:off x="816" y="3079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Freeform 71"/>
            <p:cNvSpPr>
              <a:spLocks/>
            </p:cNvSpPr>
            <p:nvPr/>
          </p:nvSpPr>
          <p:spPr bwMode="auto">
            <a:xfrm rot="3729866">
              <a:off x="397" y="2957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" name="Freeform 84"/>
            <p:cNvSpPr>
              <a:spLocks/>
            </p:cNvSpPr>
            <p:nvPr/>
          </p:nvSpPr>
          <p:spPr bwMode="auto">
            <a:xfrm rot="10069956">
              <a:off x="912" y="3210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01"/>
          <p:cNvGrpSpPr>
            <a:grpSpLocks/>
          </p:cNvGrpSpPr>
          <p:nvPr/>
        </p:nvGrpSpPr>
        <p:grpSpPr bwMode="auto">
          <a:xfrm>
            <a:off x="2133124" y="4919345"/>
            <a:ext cx="1303020" cy="1554480"/>
            <a:chOff x="1584" y="2119"/>
            <a:chExt cx="1194" cy="1846"/>
          </a:xfrm>
        </p:grpSpPr>
        <p:sp>
          <p:nvSpPr>
            <p:cNvPr id="155" name="Freeform 78"/>
            <p:cNvSpPr>
              <a:spLocks/>
            </p:cNvSpPr>
            <p:nvPr/>
          </p:nvSpPr>
          <p:spPr bwMode="auto">
            <a:xfrm rot="9109969">
              <a:off x="1891" y="3108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98"/>
            <p:cNvGrpSpPr>
              <a:grpSpLocks/>
            </p:cNvGrpSpPr>
            <p:nvPr/>
          </p:nvGrpSpPr>
          <p:grpSpPr bwMode="auto">
            <a:xfrm>
              <a:off x="1584" y="2119"/>
              <a:ext cx="1194" cy="1439"/>
              <a:chOff x="1584" y="2119"/>
              <a:chExt cx="1194" cy="1439"/>
            </a:xfrm>
          </p:grpSpPr>
          <p:grpSp>
            <p:nvGrpSpPr>
              <p:cNvPr id="15" name="Group 52"/>
              <p:cNvGrpSpPr>
                <a:grpSpLocks/>
              </p:cNvGrpSpPr>
              <p:nvPr/>
            </p:nvGrpSpPr>
            <p:grpSpPr bwMode="auto">
              <a:xfrm>
                <a:off x="1810" y="2119"/>
                <a:ext cx="968" cy="918"/>
                <a:chOff x="1268" y="1948"/>
                <a:chExt cx="968" cy="918"/>
              </a:xfrm>
            </p:grpSpPr>
            <p:sp>
              <p:nvSpPr>
                <p:cNvPr id="160" name="AutoShape 53"/>
                <p:cNvSpPr>
                  <a:spLocks noChangeArrowheads="1"/>
                </p:cNvSpPr>
                <p:nvPr/>
              </p:nvSpPr>
              <p:spPr bwMode="auto">
                <a:xfrm rot="-5854103">
                  <a:off x="1226" y="2152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1" name="AutoShape 54"/>
                <p:cNvSpPr>
                  <a:spLocks noChangeArrowheads="1"/>
                </p:cNvSpPr>
                <p:nvPr/>
              </p:nvSpPr>
              <p:spPr bwMode="auto">
                <a:xfrm>
                  <a:off x="1424" y="1948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2" name="AutoShape 55"/>
                <p:cNvSpPr>
                  <a:spLocks noChangeArrowheads="1"/>
                </p:cNvSpPr>
                <p:nvPr/>
              </p:nvSpPr>
              <p:spPr bwMode="auto">
                <a:xfrm rot="5400000">
                  <a:off x="1618" y="2154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3" name="AutoShape 56"/>
                <p:cNvSpPr>
                  <a:spLocks noChangeArrowheads="1"/>
                </p:cNvSpPr>
                <p:nvPr/>
              </p:nvSpPr>
              <p:spPr bwMode="auto">
                <a:xfrm rot="10618450">
                  <a:off x="1422" y="2290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4" name="Oval 57"/>
                <p:cNvSpPr>
                  <a:spLocks noChangeArrowheads="1"/>
                </p:cNvSpPr>
                <p:nvPr/>
              </p:nvSpPr>
              <p:spPr bwMode="auto">
                <a:xfrm>
                  <a:off x="1468" y="2112"/>
                  <a:ext cx="576" cy="57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4280</a:t>
                  </a:r>
                </a:p>
              </p:txBody>
            </p:sp>
          </p:grpSp>
          <p:sp>
            <p:nvSpPr>
              <p:cNvPr id="158" name="Freeform 79"/>
              <p:cNvSpPr>
                <a:spLocks/>
              </p:cNvSpPr>
              <p:nvPr/>
            </p:nvSpPr>
            <p:spPr bwMode="auto">
              <a:xfrm rot="3729866">
                <a:off x="1459" y="3053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9" name="Freeform 85"/>
              <p:cNvSpPr>
                <a:spLocks/>
              </p:cNvSpPr>
              <p:nvPr/>
            </p:nvSpPr>
            <p:spPr bwMode="auto">
              <a:xfrm rot="10069956">
                <a:off x="1968" y="3216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6" name="Group 102"/>
          <p:cNvGrpSpPr>
            <a:grpSpLocks/>
          </p:cNvGrpSpPr>
          <p:nvPr/>
        </p:nvGrpSpPr>
        <p:grpSpPr bwMode="auto">
          <a:xfrm>
            <a:off x="3383280" y="4919345"/>
            <a:ext cx="1303020" cy="1554480"/>
            <a:chOff x="2634" y="2119"/>
            <a:chExt cx="1200" cy="1846"/>
          </a:xfrm>
        </p:grpSpPr>
        <p:sp>
          <p:nvSpPr>
            <p:cNvPr id="166" name="Freeform 80"/>
            <p:cNvSpPr>
              <a:spLocks/>
            </p:cNvSpPr>
            <p:nvPr/>
          </p:nvSpPr>
          <p:spPr bwMode="auto">
            <a:xfrm rot="9109969">
              <a:off x="2941" y="3108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" name="Group 99"/>
            <p:cNvGrpSpPr>
              <a:grpSpLocks/>
            </p:cNvGrpSpPr>
            <p:nvPr/>
          </p:nvGrpSpPr>
          <p:grpSpPr bwMode="auto">
            <a:xfrm>
              <a:off x="2634" y="2119"/>
              <a:ext cx="1200" cy="1487"/>
              <a:chOff x="2634" y="2119"/>
              <a:chExt cx="1200" cy="1487"/>
            </a:xfrm>
          </p:grpSpPr>
          <p:grpSp>
            <p:nvGrpSpPr>
              <p:cNvPr id="18" name="Group 58"/>
              <p:cNvGrpSpPr>
                <a:grpSpLocks/>
              </p:cNvGrpSpPr>
              <p:nvPr/>
            </p:nvGrpSpPr>
            <p:grpSpPr bwMode="auto">
              <a:xfrm>
                <a:off x="2866" y="2119"/>
                <a:ext cx="968" cy="918"/>
                <a:chOff x="1268" y="1948"/>
                <a:chExt cx="968" cy="918"/>
              </a:xfrm>
            </p:grpSpPr>
            <p:sp>
              <p:nvSpPr>
                <p:cNvPr id="171" name="AutoShape 59"/>
                <p:cNvSpPr>
                  <a:spLocks noChangeArrowheads="1"/>
                </p:cNvSpPr>
                <p:nvPr/>
              </p:nvSpPr>
              <p:spPr bwMode="auto">
                <a:xfrm rot="-5854103">
                  <a:off x="1226" y="2152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2" name="AutoShape 60"/>
                <p:cNvSpPr>
                  <a:spLocks noChangeArrowheads="1"/>
                </p:cNvSpPr>
                <p:nvPr/>
              </p:nvSpPr>
              <p:spPr bwMode="auto">
                <a:xfrm>
                  <a:off x="1424" y="1948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3" name="AutoShape 61"/>
                <p:cNvSpPr>
                  <a:spLocks noChangeArrowheads="1"/>
                </p:cNvSpPr>
                <p:nvPr/>
              </p:nvSpPr>
              <p:spPr bwMode="auto">
                <a:xfrm rot="5400000">
                  <a:off x="1618" y="2154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4" name="AutoShape 62"/>
                <p:cNvSpPr>
                  <a:spLocks noChangeArrowheads="1"/>
                </p:cNvSpPr>
                <p:nvPr/>
              </p:nvSpPr>
              <p:spPr bwMode="auto">
                <a:xfrm rot="10618450">
                  <a:off x="1422" y="2290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5" name="Oval 63"/>
                <p:cNvSpPr>
                  <a:spLocks noChangeArrowheads="1"/>
                </p:cNvSpPr>
                <p:nvPr/>
              </p:nvSpPr>
              <p:spPr bwMode="auto">
                <a:xfrm>
                  <a:off x="1468" y="2112"/>
                  <a:ext cx="576" cy="57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  <a:cs typeface="Times New Roman" pitchFamily="18" charset="0"/>
                    </a:rPr>
                    <a:t>4208</a:t>
                  </a:r>
                </a:p>
              </p:txBody>
            </p:sp>
          </p:grpSp>
          <p:sp>
            <p:nvSpPr>
              <p:cNvPr id="169" name="Freeform 81"/>
              <p:cNvSpPr>
                <a:spLocks/>
              </p:cNvSpPr>
              <p:nvPr/>
            </p:nvSpPr>
            <p:spPr bwMode="auto">
              <a:xfrm rot="3729866">
                <a:off x="2509" y="3053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0" name="Freeform 86"/>
              <p:cNvSpPr>
                <a:spLocks/>
              </p:cNvSpPr>
              <p:nvPr/>
            </p:nvSpPr>
            <p:spPr bwMode="auto">
              <a:xfrm rot="10069956">
                <a:off x="3024" y="3264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9" name="Group 100"/>
          <p:cNvGrpSpPr>
            <a:grpSpLocks/>
          </p:cNvGrpSpPr>
          <p:nvPr/>
        </p:nvGrpSpPr>
        <p:grpSpPr bwMode="auto">
          <a:xfrm>
            <a:off x="4697730" y="4919345"/>
            <a:ext cx="1303020" cy="1554480"/>
            <a:chOff x="3738" y="2119"/>
            <a:chExt cx="1192" cy="1846"/>
          </a:xfrm>
        </p:grpSpPr>
        <p:grpSp>
          <p:nvGrpSpPr>
            <p:cNvPr id="20" name="Group 64"/>
            <p:cNvGrpSpPr>
              <a:grpSpLocks/>
            </p:cNvGrpSpPr>
            <p:nvPr/>
          </p:nvGrpSpPr>
          <p:grpSpPr bwMode="auto">
            <a:xfrm>
              <a:off x="3962" y="2119"/>
              <a:ext cx="968" cy="918"/>
              <a:chOff x="1268" y="1948"/>
              <a:chExt cx="968" cy="918"/>
            </a:xfrm>
          </p:grpSpPr>
          <p:sp>
            <p:nvSpPr>
              <p:cNvPr id="181" name="AutoShape 65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2" name="AutoShape 66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3" name="AutoShape 67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" name="AutoShape 68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5" name="Oval 69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4082</a:t>
                </a:r>
              </a:p>
            </p:txBody>
          </p:sp>
        </p:grpSp>
        <p:sp>
          <p:nvSpPr>
            <p:cNvPr id="178" name="Freeform 82"/>
            <p:cNvSpPr>
              <a:spLocks/>
            </p:cNvSpPr>
            <p:nvPr/>
          </p:nvSpPr>
          <p:spPr bwMode="auto">
            <a:xfrm rot="9109969">
              <a:off x="4045" y="3108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Freeform 83"/>
            <p:cNvSpPr>
              <a:spLocks/>
            </p:cNvSpPr>
            <p:nvPr/>
          </p:nvSpPr>
          <p:spPr bwMode="auto">
            <a:xfrm rot="3729866">
              <a:off x="3613" y="3053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Freeform 87"/>
            <p:cNvSpPr>
              <a:spLocks/>
            </p:cNvSpPr>
            <p:nvPr/>
          </p:nvSpPr>
          <p:spPr bwMode="auto">
            <a:xfrm rot="10069956">
              <a:off x="4128" y="3216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3268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P spid="138" grpId="0"/>
      <p:bldP spid="139" grpId="0"/>
      <p:bldP spid="140" grpId="0"/>
      <p:bldP spid="141" grpId="0"/>
      <p:bldP spid="142" grpId="0"/>
      <p:bldP spid="1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14&quot;&gt;&lt;property id=&quot;20148&quot; value=&quot;5&quot;/&gt;&lt;property id=&quot;20300&quot; value=&quot;Slide 12&quot;/&gt;&lt;property id=&quot;20307&quot; value=&quot;262&quot;/&gt;&lt;/object&gt;&lt;object type=&quot;3&quot; unique_id=&quot;10015&quot;&gt;&lt;property id=&quot;20148&quot; value=&quot;5&quot;/&gt;&lt;property id=&quot;20300&quot; value=&quot;Slide 13&quot;/&gt;&lt;property id=&quot;20307&quot; value=&quot;275&quot;/&gt;&lt;/object&gt;&lt;object type=&quot;3&quot; unique_id=&quot;10610&quot;&gt;&lt;property id=&quot;20148&quot; value=&quot;5&quot;/&gt;&lt;property id=&quot;20300&quot; value=&quot;Slide 2&quot;/&gt;&lt;property id=&quot;20307&quot; value=&quot;295&quot;/&gt;&lt;/object&gt;&lt;object type=&quot;3&quot; unique_id=&quot;11777&quot;&gt;&lt;property id=&quot;20148&quot; value=&quot;5&quot;/&gt;&lt;property id=&quot;20300&quot; value=&quot;Slide 15&quot;/&gt;&lt;property id=&quot;20307&quot; value=&quot;303&quot;/&gt;&lt;/object&gt;&lt;object type=&quot;3&quot; unique_id=&quot;11940&quot;&gt;&lt;property id=&quot;20148&quot; value=&quot;5&quot;/&gt;&lt;property id=&quot;20300&quot; value=&quot;Slide 1&quot;/&gt;&lt;property id=&quot;20307&quot; value=&quot;304&quot;/&gt;&lt;/object&gt;&lt;object type=&quot;3&quot; unique_id=&quot;12431&quot;&gt;&lt;property id=&quot;20148&quot; value=&quot;5&quot;/&gt;&lt;property id=&quot;20300&quot; value=&quot;Slide 11&quot;/&gt;&lt;property id=&quot;20307&quot; value=&quot;307&quot;/&gt;&lt;/object&gt;&lt;object type=&quot;3&quot; unique_id=&quot;12923&quot;&gt;&lt;property id=&quot;20148&quot; value=&quot;5&quot;/&gt;&lt;property id=&quot;20300&quot; value=&quot;Slide 10&quot;/&gt;&lt;property id=&quot;20307&quot; value=&quot;312&quot;/&gt;&lt;/object&gt;&lt;object type=&quot;3&quot; unique_id=&quot;13338&quot;&gt;&lt;property id=&quot;20148&quot; value=&quot;5&quot;/&gt;&lt;property id=&quot;20300&quot; value=&quot;Slide 8&quot;/&gt;&lt;property id=&quot;20307&quot; value=&quot;315&quot;/&gt;&lt;/object&gt;&lt;object type=&quot;3&quot; unique_id=&quot;13407&quot;&gt;&lt;property id=&quot;20148&quot; value=&quot;5&quot;/&gt;&lt;property id=&quot;20300&quot; value=&quot;Slide 14&quot;/&gt;&lt;property id=&quot;20307&quot; value=&quot;316&quot;/&gt;&lt;/object&gt;&lt;object type=&quot;3&quot; unique_id=&quot;13732&quot;&gt;&lt;property id=&quot;20148&quot; value=&quot;5&quot;/&gt;&lt;property id=&quot;20300&quot; value=&quot;Slide 9&quot;/&gt;&lt;property id=&quot;20307&quot; value=&quot;317&quot;/&gt;&lt;/object&gt;&lt;object type=&quot;3&quot; unique_id=&quot;14412&quot;&gt;&lt;property id=&quot;20148&quot; value=&quot;5&quot;/&gt;&lt;property id=&quot;20300&quot; value=&quot;Slide 19&quot;/&gt;&lt;property id=&quot;20307&quot; value=&quot;320&quot;/&gt;&lt;/object&gt;&lt;object type=&quot;3&quot; unique_id=&quot;14815&quot;&gt;&lt;property id=&quot;20148&quot; value=&quot;5&quot;/&gt;&lt;property id=&quot;20300&quot; value=&quot;Slide 7 - &amp;quot;Quan sát và chỉ ra ít nhất hai đặc điểm &amp;#x0D;&amp;#x0A;khác nhau về hình dạng, kích thước của các cặp cây sau:&amp;quot;&quot;/&gt;&lt;property id=&quot;20307&quot; value=&quot;321&quot;/&gt;&lt;/object&gt;&lt;object type=&quot;3&quot; unique_id=&quot;14816&quot;&gt;&lt;property id=&quot;20148&quot; value=&quot;5&quot;/&gt;&lt;property id=&quot;20300&quot; value=&quot;Slide 17&quot;/&gt;&lt;property id=&quot;20307&quot; value=&quot;323&quot;/&gt;&lt;/object&gt;&lt;object type=&quot;3&quot; unique_id=&quot;14838&quot;&gt;&lt;property id=&quot;20148&quot; value=&quot;5&quot;/&gt;&lt;property id=&quot;20300&quot; value=&quot;Slide 3&quot;/&gt;&lt;property id=&quot;20307&quot; value=&quot;324&quot;/&gt;&lt;/object&gt;&lt;object type=&quot;3&quot; unique_id=&quot;14859&quot;&gt;&lt;property id=&quot;20148&quot; value=&quot;5&quot;/&gt;&lt;property id=&quot;20300&quot; value=&quot;Slide 6&quot;/&gt;&lt;property id=&quot;20307&quot; value=&quot;325&quot;/&gt;&lt;/object&gt;&lt;object type=&quot;3&quot; unique_id=&quot;14879&quot;&gt;&lt;property id=&quot;20148&quot; value=&quot;5&quot;/&gt;&lt;property id=&quot;20300&quot; value=&quot;Slide 5&quot;/&gt;&lt;property id=&quot;20307&quot; value=&quot;326&quot;/&gt;&lt;/object&gt;&lt;object type=&quot;3&quot; unique_id=&quot;15120&quot;&gt;&lt;property id=&quot;20148&quot; value=&quot;5&quot;/&gt;&lt;property id=&quot;20300&quot; value=&quot;Slide 4&quot;/&gt;&lt;property id=&quot;20307&quot; value=&quot;327&quot;/&gt;&lt;/object&gt;&lt;object type=&quot;3&quot; unique_id=&quot;15245&quot;&gt;&lt;property id=&quot;20148&quot; value=&quot;5&quot;/&gt;&lt;property id=&quot;20300&quot; value=&quot;Slide 16&quot;/&gt;&lt;property id=&quot;20307&quot; value=&quot;329&quot;/&gt;&lt;/object&gt;&lt;object type=&quot;3&quot; unique_id=&quot;15246&quot;&gt;&lt;property id=&quot;20148&quot; value=&quot;5&quot;/&gt;&lt;property id=&quot;20300&quot; value=&quot;Slide 18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4612</TotalTime>
  <Words>629</Words>
  <Application>Microsoft Office PowerPoint</Application>
  <PresentationFormat>On-screen Show (4:3)</PresentationFormat>
  <Paragraphs>118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&lt;egyptian hak&gt;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vietau</dc:creator>
  <cp:lastModifiedBy>Microsoft</cp:lastModifiedBy>
  <cp:revision>626</cp:revision>
  <dcterms:created xsi:type="dcterms:W3CDTF">2009-02-26T01:07:55Z</dcterms:created>
  <dcterms:modified xsi:type="dcterms:W3CDTF">2022-05-01T14:31:24Z</dcterms:modified>
</cp:coreProperties>
</file>