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56" r:id="rId8"/>
    <p:sldId id="302" r:id="rId9"/>
    <p:sldId id="303" r:id="rId10"/>
    <p:sldId id="304" r:id="rId11"/>
    <p:sldId id="269" r:id="rId12"/>
    <p:sldId id="301" r:id="rId13"/>
    <p:sldId id="305" r:id="rId14"/>
    <p:sldId id="258" r:id="rId15"/>
    <p:sldId id="286" r:id="rId16"/>
    <p:sldId id="271" r:id="rId17"/>
    <p:sldId id="306" r:id="rId18"/>
    <p:sldId id="308" r:id="rId19"/>
    <p:sldId id="288" r:id="rId20"/>
    <p:sldId id="307" r:id="rId21"/>
    <p:sldId id="289" r:id="rId22"/>
    <p:sldId id="295" r:id="rId23"/>
    <p:sldId id="297" r:id="rId24"/>
    <p:sldId id="299" r:id="rId25"/>
    <p:sldId id="287" r:id="rId26"/>
    <p:sldId id="300" r:id="rId27"/>
    <p:sldId id="290" r:id="rId28"/>
    <p:sldId id="309" r:id="rId29"/>
    <p:sldId id="291" r:id="rId30"/>
    <p:sldId id="310" r:id="rId31"/>
    <p:sldId id="292" r:id="rId32"/>
    <p:sldId id="311" r:id="rId33"/>
    <p:sldId id="293" r:id="rId34"/>
    <p:sldId id="294" r:id="rId35"/>
    <p:sldId id="272" r:id="rId36"/>
    <p:sldId id="273" r:id="rId37"/>
    <p:sldId id="274" r:id="rId38"/>
    <p:sldId id="275" r:id="rId39"/>
    <p:sldId id="276" r:id="rId40"/>
    <p:sldId id="277" r:id="rId41"/>
    <p:sldId id="278" r:id="rId42"/>
    <p:sldId id="280" r:id="rId43"/>
    <p:sldId id="279" r:id="rId44"/>
    <p:sldId id="281" r:id="rId45"/>
    <p:sldId id="282" r:id="rId46"/>
    <p:sldId id="283" r:id="rId47"/>
    <p:sldId id="284" r:id="rId48"/>
    <p:sldId id="285" r:id="rId49"/>
    <p:sldId id="264" r:id="rId50"/>
  </p:sldIdLst>
  <p:sldSz cx="18288000" cy="10287000"/>
  <p:notesSz cx="6858000" cy="9144000"/>
  <p:embeddedFontLst>
    <p:embeddedFont>
      <p:font typeface="Calibri"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F42FE0-29F8-44BE-AC9E-D5A73915B3D3}">
          <p14:sldIdLst>
            <p14:sldId id="256"/>
            <p14:sldId id="302"/>
            <p14:sldId id="303"/>
            <p14:sldId id="304"/>
            <p14:sldId id="269"/>
            <p14:sldId id="301"/>
            <p14:sldId id="305"/>
            <p14:sldId id="258"/>
            <p14:sldId id="286"/>
            <p14:sldId id="271"/>
            <p14:sldId id="306"/>
            <p14:sldId id="308"/>
            <p14:sldId id="288"/>
            <p14:sldId id="307"/>
            <p14:sldId id="289"/>
            <p14:sldId id="295"/>
            <p14:sldId id="297"/>
            <p14:sldId id="299"/>
            <p14:sldId id="287"/>
            <p14:sldId id="300"/>
            <p14:sldId id="290"/>
            <p14:sldId id="309"/>
            <p14:sldId id="291"/>
            <p14:sldId id="310"/>
            <p14:sldId id="292"/>
            <p14:sldId id="311"/>
            <p14:sldId id="293"/>
            <p14:sldId id="294"/>
            <p14:sldId id="272"/>
            <p14:sldId id="273"/>
            <p14:sldId id="274"/>
            <p14:sldId id="275"/>
            <p14:sldId id="276"/>
            <p14:sldId id="277"/>
            <p14:sldId id="278"/>
            <p14:sldId id="280"/>
            <p14:sldId id="279"/>
            <p14:sldId id="281"/>
            <p14:sldId id="282"/>
            <p14:sldId id="283"/>
            <p14:sldId id="284"/>
            <p14:sldId id="285"/>
            <p14:sldId id="26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63"/>
    <a:srgbClr val="F6A9A9"/>
    <a:srgbClr val="A7A3C1"/>
    <a:srgbClr val="9E8DB1"/>
    <a:srgbClr val="E776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9" d="100"/>
          <a:sy n="49" d="100"/>
        </p:scale>
        <p:origin x="-49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857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372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986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691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34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066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77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71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252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165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744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857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372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986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691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342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066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77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715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252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16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74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857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372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986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691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342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06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776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715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252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165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744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53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734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00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651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20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757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91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129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667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492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969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243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599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5635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137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6259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57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537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53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150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8862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501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510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13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364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346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7680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658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970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11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061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5540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45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23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234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2346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9957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528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682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5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3.svg"/><Relationship Id="rId4" Type="http://schemas.openxmlformats.org/officeDocument/2006/relationships/image" Target="../media/image18.png"/><Relationship Id="rId9" Type="http://schemas.openxmlformats.org/officeDocument/2006/relationships/image" Target="../media/image80.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5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3.svg"/><Relationship Id="rId4" Type="http://schemas.openxmlformats.org/officeDocument/2006/relationships/image" Target="../media/image18.png"/><Relationship Id="rId9" Type="http://schemas.openxmlformats.org/officeDocument/2006/relationships/image" Target="../media/image80.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5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3.svg"/><Relationship Id="rId4" Type="http://schemas.openxmlformats.org/officeDocument/2006/relationships/image" Target="../media/image18.png"/><Relationship Id="rId9" Type="http://schemas.openxmlformats.org/officeDocument/2006/relationships/image" Target="../media/image8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68.svg"/><Relationship Id="rId14" Type="http://schemas.openxmlformats.org/officeDocument/2006/relationships/image" Target="../media/image73.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7.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68.svg"/><Relationship Id="rId14" Type="http://schemas.openxmlformats.org/officeDocument/2006/relationships/image" Target="../media/image7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0.xml"/><Relationship Id="rId6" Type="http://schemas.openxmlformats.org/officeDocument/2006/relationships/image" Target="../media/image27.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68.svg"/><Relationship Id="rId14" Type="http://schemas.openxmlformats.org/officeDocument/2006/relationships/image" Target="../media/image7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25.png"/><Relationship Id="rId1" Type="http://schemas.openxmlformats.org/officeDocument/2006/relationships/slideLayout" Target="../slideLayouts/slideLayout51.xml"/><Relationship Id="rId6" Type="http://schemas.openxmlformats.org/officeDocument/2006/relationships/image" Target="../media/image27.png"/><Relationship Id="rId5" Type="http://schemas.openxmlformats.org/officeDocument/2006/relationships/image" Target="../media/image64.sv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125.sv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svg"/><Relationship Id="rId7" Type="http://schemas.openxmlformats.org/officeDocument/2006/relationships/image" Target="../media/image130.svg"/><Relationship Id="rId2" Type="http://schemas.openxmlformats.org/officeDocument/2006/relationships/image" Target="../media/image37.png"/><Relationship Id="rId1" Type="http://schemas.openxmlformats.org/officeDocument/2006/relationships/slideLayout" Target="../slideLayouts/slideLayout6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128.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6.svg"/><Relationship Id="rId3" Type="http://schemas.openxmlformats.org/officeDocument/2006/relationships/image" Target="../media/image82.svg"/><Relationship Id="rId7" Type="http://schemas.openxmlformats.org/officeDocument/2006/relationships/image" Target="../media/image53.svg"/><Relationship Id="rId12"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17.png"/><Relationship Id="rId10" Type="http://schemas.openxmlformats.org/officeDocument/2006/relationships/image" Target="../media/image44.png"/><Relationship Id="rId4" Type="http://schemas.openxmlformats.org/officeDocument/2006/relationships/image" Target="../media/image16.png"/><Relationship Id="rId9" Type="http://schemas.openxmlformats.org/officeDocument/2006/relationships/image" Target="../media/image55.sv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4.png"/><Relationship Id="rId4" Type="http://schemas.openxmlformats.org/officeDocument/2006/relationships/image" Target="../media/image16.png"/><Relationship Id="rId9" Type="http://schemas.openxmlformats.org/officeDocument/2006/relationships/image" Target="../media/image55.sv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55.sv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94.svg"/><Relationship Id="rId3" Type="http://schemas.openxmlformats.org/officeDocument/2006/relationships/image" Target="../media/image88.svg"/><Relationship Id="rId7" Type="http://schemas.openxmlformats.org/officeDocument/2006/relationships/image" Target="../media/image53.svg"/><Relationship Id="rId12"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92.svg"/><Relationship Id="rId5" Type="http://schemas.openxmlformats.org/officeDocument/2006/relationships/image" Target="../media/image17.png"/><Relationship Id="rId10" Type="http://schemas.openxmlformats.org/officeDocument/2006/relationships/image" Target="../media/image50.png"/><Relationship Id="rId4" Type="http://schemas.openxmlformats.org/officeDocument/2006/relationships/image" Target="../media/image16.png"/><Relationship Id="rId9" Type="http://schemas.openxmlformats.org/officeDocument/2006/relationships/image" Target="../media/image55.sv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44.png"/><Relationship Id="rId12" Type="http://schemas.openxmlformats.org/officeDocument/2006/relationships/image" Target="../media/image103.svg"/><Relationship Id="rId17" Type="http://schemas.openxmlformats.org/officeDocument/2006/relationships/image" Target="../media/image60.png"/><Relationship Id="rId2" Type="http://schemas.openxmlformats.org/officeDocument/2006/relationships/image" Target="../media/image52.png"/><Relationship Id="rId16"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98.svg"/><Relationship Id="rId1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101.svg"/><Relationship Id="rId14" Type="http://schemas.openxmlformats.org/officeDocument/2006/relationships/image" Target="../media/image105.sv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7.png"/><Relationship Id="rId7" Type="http://schemas.openxmlformats.org/officeDocument/2006/relationships/image" Target="../media/image5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3.svg"/><Relationship Id="rId4" Type="http://schemas.openxmlformats.org/officeDocument/2006/relationships/image" Target="../media/image18.png"/><Relationship Id="rId9" Type="http://schemas.openxmlformats.org/officeDocument/2006/relationships/image" Target="../media/image111.sv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3.svg"/><Relationship Id="rId7" Type="http://schemas.openxmlformats.org/officeDocument/2006/relationships/image" Target="../media/image53.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4.png"/><Relationship Id="rId5" Type="http://schemas.openxmlformats.org/officeDocument/2006/relationships/image" Target="../media/image17.png"/><Relationship Id="rId10" Type="http://schemas.openxmlformats.org/officeDocument/2006/relationships/image" Target="../media/image63.png"/><Relationship Id="rId4" Type="http://schemas.openxmlformats.org/officeDocument/2006/relationships/image" Target="../media/image16.png"/><Relationship Id="rId9" Type="http://schemas.openxmlformats.org/officeDocument/2006/relationships/image" Target="../media/image55.svg"/></Relationships>
</file>

<file path=ppt/slides/_rels/slide3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11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6.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7.svg"/><Relationship Id="rId7" Type="http://schemas.openxmlformats.org/officeDocument/2006/relationships/image" Target="../media/image1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3.sv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68.svg"/><Relationship Id="rId14" Type="http://schemas.openxmlformats.org/officeDocument/2006/relationships/image" Target="../media/image73.svg"/></Relationships>
</file>

<file path=ppt/slides/_rels/slide39.xml.rels><?xml version="1.0" encoding="UTF-8" standalone="yes"?>
<Relationships xmlns="http://schemas.openxmlformats.org/package/2006/relationships"><Relationship Id="rId3" Type="http://schemas.openxmlformats.org/officeDocument/2006/relationships/image" Target="../media/image119.svg"/><Relationship Id="rId7" Type="http://schemas.openxmlformats.org/officeDocument/2006/relationships/image" Target="../media/image1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3.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6.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3.sv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png"/><Relationship Id="rId7" Type="http://schemas.openxmlformats.org/officeDocument/2006/relationships/image" Target="../media/image5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3.svg"/><Relationship Id="rId4" Type="http://schemas.openxmlformats.org/officeDocument/2006/relationships/image" Target="../media/image18.png"/><Relationship Id="rId9" Type="http://schemas.openxmlformats.org/officeDocument/2006/relationships/image" Target="../media/image123.svg"/></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4.sv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125.svg"/></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svg"/><Relationship Id="rId7" Type="http://schemas.openxmlformats.org/officeDocument/2006/relationships/image" Target="../media/image13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128.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86.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5.svg"/><Relationship Id="rId3" Type="http://schemas.openxmlformats.org/officeDocument/2006/relationships/slideLayout" Target="../slideLayouts/slideLayout7.xml"/><Relationship Id="rId7" Type="http://schemas.openxmlformats.org/officeDocument/2006/relationships/image" Target="../media/image49.sv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21.png"/><Relationship Id="rId10" Type="http://schemas.openxmlformats.org/officeDocument/2006/relationships/image" Target="../media/image18.png"/><Relationship Id="rId19" Type="http://schemas.openxmlformats.org/officeDocument/2006/relationships/image" Target="../media/image60.sv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68.svg"/><Relationship Id="rId14" Type="http://schemas.openxmlformats.org/officeDocument/2006/relationships/image" Target="../media/image7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56752" y="-6547"/>
            <a:ext cx="8831248" cy="8831248"/>
          </a:xfrm>
          <a:prstGeom prst="rect">
            <a:avLst/>
          </a:prstGeom>
        </p:spPr>
      </p:pic>
      <p:pic>
        <p:nvPicPr>
          <p:cNvPr id="3" name="Picture 3"/>
          <p:cNvPicPr>
            <a:picLocks noChangeAspect="1"/>
          </p:cNvPicPr>
          <p:nvPr/>
        </p:nvPicPr>
        <p:blipFill>
          <a:blip r:embed="rId4">
            <a:alphaModFix amt="41000"/>
          </a:blip>
          <a:srcRect/>
          <a:stretch>
            <a:fillRect/>
          </a:stretch>
        </p:blipFill>
        <p:spPr>
          <a:xfrm>
            <a:off x="2261911" y="5622475"/>
            <a:ext cx="13764177" cy="271842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607812">
            <a:off x="-1043249" y="7887093"/>
            <a:ext cx="5316532" cy="352220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700000">
            <a:off x="2076747" y="8336224"/>
            <a:ext cx="2777490" cy="4114800"/>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4778488" y="-1844461"/>
            <a:ext cx="6151280" cy="5746321"/>
          </a:xfrm>
          <a:prstGeom prst="rect">
            <a:avLst/>
          </a:prstGeom>
        </p:spPr>
      </p:pic>
      <p:grpSp>
        <p:nvGrpSpPr>
          <p:cNvPr id="7" name="Group 7"/>
          <p:cNvGrpSpPr/>
          <p:nvPr/>
        </p:nvGrpSpPr>
        <p:grpSpPr>
          <a:xfrm>
            <a:off x="1615017" y="1790701"/>
            <a:ext cx="15225183" cy="5683440"/>
            <a:chOff x="0" y="0"/>
            <a:chExt cx="4656030" cy="1576778"/>
          </a:xfrm>
        </p:grpSpPr>
        <p:sp>
          <p:nvSpPr>
            <p:cNvPr id="8" name="Freeform 8"/>
            <p:cNvSpPr/>
            <p:nvPr/>
          </p:nvSpPr>
          <p:spPr>
            <a:xfrm>
              <a:off x="0" y="0"/>
              <a:ext cx="4656031" cy="1576778"/>
            </a:xfrm>
            <a:custGeom>
              <a:avLst/>
              <a:gdLst/>
              <a:ahLst/>
              <a:cxnLst/>
              <a:rect l="l" t="t" r="r" b="b"/>
              <a:pathLst>
                <a:path w="4656031" h="1576778">
                  <a:moveTo>
                    <a:pt x="4531570" y="1576778"/>
                  </a:moveTo>
                  <a:lnTo>
                    <a:pt x="124460" y="1576778"/>
                  </a:lnTo>
                  <a:cubicBezTo>
                    <a:pt x="55880" y="1576778"/>
                    <a:pt x="0" y="1520898"/>
                    <a:pt x="0" y="1452318"/>
                  </a:cubicBezTo>
                  <a:lnTo>
                    <a:pt x="0" y="124460"/>
                  </a:lnTo>
                  <a:cubicBezTo>
                    <a:pt x="0" y="55880"/>
                    <a:pt x="55880" y="0"/>
                    <a:pt x="124460" y="0"/>
                  </a:cubicBezTo>
                  <a:lnTo>
                    <a:pt x="4531570" y="0"/>
                  </a:lnTo>
                  <a:cubicBezTo>
                    <a:pt x="4600150" y="0"/>
                    <a:pt x="4656031" y="55880"/>
                    <a:pt x="4656031" y="124460"/>
                  </a:cubicBezTo>
                  <a:lnTo>
                    <a:pt x="4656031" y="1452318"/>
                  </a:lnTo>
                  <a:cubicBezTo>
                    <a:pt x="4656031" y="1520898"/>
                    <a:pt x="4600150" y="1576778"/>
                    <a:pt x="4531570" y="1576778"/>
                  </a:cubicBezTo>
                  <a:close/>
                </a:path>
              </a:pathLst>
            </a:custGeom>
            <a:solidFill>
              <a:srgbClr val="FFFFFF"/>
            </a:solidFill>
          </p:spPr>
        </p:sp>
      </p:grpSp>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61084" y="5211187"/>
            <a:ext cx="1954647" cy="2277661"/>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445424" y="389916"/>
            <a:ext cx="1249326" cy="2144766"/>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270494">
            <a:off x="542504" y="539787"/>
            <a:ext cx="3139067" cy="2491634"/>
          </a:xfrm>
          <a:prstGeom prst="rect">
            <a:avLst/>
          </a:prstGeom>
        </p:spPr>
      </p:pic>
      <p:sp>
        <p:nvSpPr>
          <p:cNvPr id="12" name="TextBox 12"/>
          <p:cNvSpPr txBox="1"/>
          <p:nvPr/>
        </p:nvSpPr>
        <p:spPr>
          <a:xfrm>
            <a:off x="1825082" y="2424879"/>
            <a:ext cx="14718381" cy="3924151"/>
          </a:xfrm>
          <a:prstGeom prst="rect">
            <a:avLst/>
          </a:prstGeom>
        </p:spPr>
        <p:txBody>
          <a:bodyPr lIns="0" tIns="0" rIns="0" bIns="0" rtlCol="0" anchor="t">
            <a:spAutoFit/>
          </a:bodyPr>
          <a:lstStyle/>
          <a:p>
            <a:pPr algn="ctr">
              <a:spcBef>
                <a:spcPct val="0"/>
              </a:spcBef>
            </a:pPr>
            <a:r>
              <a:rPr lang="en-US" sz="8500" b="1" dirty="0">
                <a:latin typeface="Arial" panose="020B0604020202020204" pitchFamily="34" charset="0"/>
                <a:cs typeface="Arial" panose="020B0604020202020204" pitchFamily="34" charset="0"/>
              </a:rPr>
              <a:t>CHÀO </a:t>
            </a:r>
            <a:r>
              <a:rPr lang="en-US" sz="8500" b="1" dirty="0" smtClean="0">
                <a:latin typeface="Arial" panose="020B0604020202020204" pitchFamily="34" charset="0"/>
                <a:cs typeface="Arial" panose="020B0604020202020204" pitchFamily="34" charset="0"/>
              </a:rPr>
              <a:t>MỪNG CÁC THẦY CÔ VÀ </a:t>
            </a:r>
            <a:r>
              <a:rPr lang="en-US" sz="8500" b="1" dirty="0">
                <a:latin typeface="Arial" panose="020B0604020202020204" pitchFamily="34" charset="0"/>
                <a:cs typeface="Arial" panose="020B0604020202020204" pitchFamily="34" charset="0"/>
              </a:rPr>
              <a:t>CÁC EM </a:t>
            </a:r>
          </a:p>
          <a:p>
            <a:pPr algn="ctr">
              <a:spcBef>
                <a:spcPct val="0"/>
              </a:spcBef>
            </a:pPr>
            <a:r>
              <a:rPr lang="en-US" sz="8500" b="1" dirty="0">
                <a:latin typeface="Arial" panose="020B0604020202020204" pitchFamily="34" charset="0"/>
                <a:cs typeface="Arial" panose="020B0604020202020204" pitchFamily="34" charset="0"/>
              </a:rPr>
              <a:t>ĐẾN VỚI </a:t>
            </a:r>
            <a:r>
              <a:rPr lang="en-US" sz="8500" b="1" dirty="0" smtClean="0">
                <a:latin typeface="Arial" panose="020B0604020202020204" pitchFamily="34" charset="0"/>
                <a:cs typeface="Arial" panose="020B0604020202020204" pitchFamily="34" charset="0"/>
              </a:rPr>
              <a:t>LỚP 3/1</a:t>
            </a:r>
            <a:endParaRPr lang="en-US" sz="8500" b="1" dirty="0">
              <a:latin typeface="Arial" panose="020B0604020202020204" pitchFamily="34" charset="0"/>
              <a:cs typeface="Arial" panose="020B0604020202020204" pitchFamily="34" charset="0"/>
            </a:endParaRPr>
          </a:p>
        </p:txBody>
      </p:sp>
      <p:pic>
        <p:nvPicPr>
          <p:cNvPr id="14" name="Picture 4">
            <a:extLst>
              <a:ext uri="{FF2B5EF4-FFF2-40B4-BE49-F238E27FC236}">
                <a16:creationId xmlns="" xmlns:a16="http://schemas.microsoft.com/office/drawing/2014/main" id="{BD321106-3950-8AB8-2BBA-1B63E101201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6182101" y="6417016"/>
            <a:ext cx="6073506" cy="4114800"/>
          </a:xfrm>
          <a:prstGeom prst="rect">
            <a:avLst/>
          </a:prstGeom>
        </p:spPr>
      </p:pic>
      <p:pic>
        <p:nvPicPr>
          <p:cNvPr id="16" name="Picture 12">
            <a:extLst>
              <a:ext uri="{FF2B5EF4-FFF2-40B4-BE49-F238E27FC236}">
                <a16:creationId xmlns="" xmlns:a16="http://schemas.microsoft.com/office/drawing/2014/main" id="{84DD8B02-A19C-B0FA-28C5-0F5EA31DB6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35736" y="6607004"/>
            <a:ext cx="3067396" cy="4114800"/>
          </a:xfrm>
          <a:prstGeom prst="rect">
            <a:avLst/>
          </a:prstGeom>
        </p:spPr>
      </p:pic>
      <p:pic>
        <p:nvPicPr>
          <p:cNvPr id="17" name="Picture 12">
            <a:extLst>
              <a:ext uri="{FF2B5EF4-FFF2-40B4-BE49-F238E27FC236}">
                <a16:creationId xmlns="" xmlns:a16="http://schemas.microsoft.com/office/drawing/2014/main" id="{2E40A744-0235-0CC7-44EE-C4CDEEA29E5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507787" y="6696306"/>
            <a:ext cx="3067396" cy="4114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4C0C08C0-924C-11E6-26F3-2B93CDFE3EBC}"/>
              </a:ext>
            </a:extLst>
          </p:cNvPr>
          <p:cNvSpPr txBox="1"/>
          <p:nvPr/>
        </p:nvSpPr>
        <p:spPr>
          <a:xfrm>
            <a:off x="1447800" y="2446374"/>
            <a:ext cx="12277922" cy="5052163"/>
          </a:xfrm>
          <a:prstGeom prst="roundRect">
            <a:avLst/>
          </a:prstGeom>
          <a:solidFill>
            <a:schemeClr val="accent3">
              <a:lumMod val="40000"/>
              <a:lumOff val="60000"/>
            </a:schemeClr>
          </a:solid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Hướng dẫn:</a:t>
            </a:r>
          </a:p>
          <a:p>
            <a:pPr marL="685800" indent="-685800">
              <a:lnSpc>
                <a:spcPct val="150000"/>
              </a:lnSpc>
              <a:buFont typeface="Wingdings" panose="05000000000000000000" pitchFamily="2" charset="2"/>
              <a:buChar char="§"/>
            </a:pPr>
            <a:r>
              <a:rPr lang="en-US" sz="5000">
                <a:latin typeface="Arial" panose="020B0604020202020204" pitchFamily="34" charset="0"/>
                <a:cs typeface="Arial" panose="020B0604020202020204" pitchFamily="34" charset="0"/>
              </a:rPr>
              <a:t>Chú ý đọc đúng thanh điệu của tiếng.</a:t>
            </a:r>
          </a:p>
          <a:p>
            <a:pPr marL="685800" indent="-685800">
              <a:lnSpc>
                <a:spcPct val="150000"/>
              </a:lnSpc>
              <a:buFont typeface="Wingdings" panose="05000000000000000000" pitchFamily="2" charset="2"/>
              <a:buChar char="§"/>
            </a:pPr>
            <a:r>
              <a:rPr lang="en-US" sz="5000">
                <a:latin typeface="Arial" panose="020B0604020202020204" pitchFamily="34" charset="0"/>
                <a:cs typeface="Arial" panose="020B0604020202020204" pitchFamily="34" charset="0"/>
              </a:rPr>
              <a:t>Ngắt nghỉ chính xác, giọng đọc nhẹ nhàng tình cảm. </a:t>
            </a: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Thực hành đọc bài </a:t>
            </a:r>
          </a:p>
        </p:txBody>
      </p:sp>
      <p:pic>
        <p:nvPicPr>
          <p:cNvPr id="13" name="Picture 13">
            <a:extLst>
              <a:ext uri="{FF2B5EF4-FFF2-40B4-BE49-F238E27FC236}">
                <a16:creationId xmlns="" xmlns:a16="http://schemas.microsoft.com/office/drawing/2014/main" id="{079F14C2-5F50-396C-FAC0-D361DC65A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582148" y="6147955"/>
            <a:ext cx="4287147" cy="4088866"/>
          </a:xfrm>
          <a:prstGeom prst="rect">
            <a:avLst/>
          </a:prstGeom>
        </p:spPr>
      </p:pic>
    </p:spTree>
    <p:extLst>
      <p:ext uri="{BB962C8B-B14F-4D97-AF65-F5344CB8AC3E}">
        <p14:creationId xmlns:p14="http://schemas.microsoft.com/office/powerpoint/2010/main" val="36207382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rtlCol="0">
            <a:spAutoFit/>
          </a:bodyPr>
          <a:lstStyle/>
          <a:p>
            <a:r>
              <a:rPr lang="en-US" sz="5000" b="1" dirty="0">
                <a:solidFill>
                  <a:srgbClr val="FF0000"/>
                </a:solidFill>
                <a:latin typeface="Arial" panose="020B0604020202020204" pitchFamily="34" charset="0"/>
                <a:cs typeface="Arial" panose="020B0604020202020204" pitchFamily="34" charset="0"/>
              </a:rPr>
              <a:t>Thực hành đọc </a:t>
            </a:r>
            <a:r>
              <a:rPr lang="en-US" sz="5000" b="1" dirty="0" smtClean="0">
                <a:solidFill>
                  <a:srgbClr val="FF0000"/>
                </a:solidFill>
                <a:latin typeface="Arial" panose="020B0604020202020204" pitchFamily="34" charset="0"/>
                <a:cs typeface="Arial" panose="020B0604020202020204" pitchFamily="34" charset="0"/>
              </a:rPr>
              <a:t>câu </a:t>
            </a:r>
            <a:endParaRPr lang="en-US" sz="5000" b="1" dirty="0">
              <a:solidFill>
                <a:srgbClr val="FF0000"/>
              </a:solidFill>
              <a:latin typeface="Arial" panose="020B0604020202020204" pitchFamily="34" charset="0"/>
              <a:cs typeface="Arial" panose="020B0604020202020204" pitchFamily="34" charset="0"/>
            </a:endParaRPr>
          </a:p>
        </p:txBody>
      </p:sp>
      <p:pic>
        <p:nvPicPr>
          <p:cNvPr id="13" name="Picture 13">
            <a:extLst>
              <a:ext uri="{FF2B5EF4-FFF2-40B4-BE49-F238E27FC236}">
                <a16:creationId xmlns="" xmlns:a16="http://schemas.microsoft.com/office/drawing/2014/main" id="{079F14C2-5F50-396C-FAC0-D361DC65A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582148" y="6147955"/>
            <a:ext cx="4287147" cy="4088866"/>
          </a:xfrm>
          <a:prstGeom prst="rect">
            <a:avLst/>
          </a:prstGeom>
        </p:spPr>
      </p:pic>
    </p:spTree>
    <p:extLst>
      <p:ext uri="{BB962C8B-B14F-4D97-AF65-F5344CB8AC3E}">
        <p14:creationId xmlns:p14="http://schemas.microsoft.com/office/powerpoint/2010/main" val="33025137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379" y="266700"/>
            <a:ext cx="16230600" cy="1754326"/>
          </a:xfrm>
          <a:prstGeom prst="rect">
            <a:avLst/>
          </a:prstGeom>
        </p:spPr>
        <p:txBody>
          <a:bodyPr wrap="square">
            <a:spAutoFit/>
          </a:bodyPr>
          <a:lstStyle/>
          <a:p>
            <a:pPr algn="just"/>
            <a:r>
              <a:rPr lang="vi-VN" sz="3600" dirty="0">
                <a:solidFill>
                  <a:srgbClr val="000000"/>
                </a:solidFill>
                <a:latin typeface="Times New Roman" pitchFamily="18" charset="0"/>
                <a:cs typeface="Times New Roman" pitchFamily="18" charset="0"/>
              </a:rPr>
              <a:t>Bài đọc: </a:t>
            </a:r>
          </a:p>
          <a:p>
            <a:r>
              <a:rPr lang="vi-VN" sz="3600" dirty="0">
                <a:solidFill>
                  <a:srgbClr val="000000"/>
                </a:solidFill>
                <a:latin typeface="OpenSans"/>
              </a:rPr>
              <a:t/>
            </a:r>
            <a:br>
              <a:rPr lang="vi-VN" sz="3600"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solidFill>
                <a:prstClr val="black"/>
              </a:solidFill>
            </a:endParaRPr>
          </a:p>
        </p:txBody>
      </p:sp>
      <p:sp>
        <p:nvSpPr>
          <p:cNvPr id="3" name="Explosion 1 2"/>
          <p:cNvSpPr/>
          <p:nvPr/>
        </p:nvSpPr>
        <p:spPr>
          <a:xfrm>
            <a:off x="12268200" y="0"/>
            <a:ext cx="5791200" cy="13335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Times New Roman" pitchFamily="18" charset="0"/>
                <a:cs typeface="Times New Roman" pitchFamily="18" charset="0"/>
              </a:rPr>
              <a:t>Đọc câu</a:t>
            </a:r>
            <a:endParaRPr lang="en-US" sz="4800" b="1" dirty="0">
              <a:solidFill>
                <a:schemeClr val="tx1"/>
              </a:solidFill>
              <a:latin typeface="Times New Roman" pitchFamily="18" charset="0"/>
              <a:cs typeface="Times New Roman" pitchFamily="18" charset="0"/>
            </a:endParaRPr>
          </a:p>
        </p:txBody>
      </p:sp>
      <p:sp>
        <p:nvSpPr>
          <p:cNvPr id="4" name="Rectangle 3"/>
          <p:cNvSpPr/>
          <p:nvPr/>
        </p:nvSpPr>
        <p:spPr>
          <a:xfrm>
            <a:off x="1676400" y="1562100"/>
            <a:ext cx="15392400" cy="8956298"/>
          </a:xfrm>
          <a:prstGeom prst="rect">
            <a:avLst/>
          </a:prstGeom>
        </p:spPr>
        <p:txBody>
          <a:bodyPr wrap="square">
            <a:spAutoFit/>
          </a:bodyPr>
          <a:lstStyle/>
          <a:p>
            <a:pPr algn="ctr"/>
            <a:r>
              <a:rPr lang="en-US" sz="3600" b="1" dirty="0" err="1" smtClean="0">
                <a:solidFill>
                  <a:srgbClr val="000000"/>
                </a:solidFill>
                <a:latin typeface="Times New Roman" pitchFamily="18" charset="0"/>
                <a:cs typeface="Times New Roman" pitchFamily="18" charset="0"/>
              </a:rPr>
              <a:t>Ông</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Trạng</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giỏi</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tính</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toán</a:t>
            </a:r>
            <a:endParaRPr lang="vi-VN" sz="3600" dirty="0" smtClean="0">
              <a:solidFill>
                <a:srgbClr val="000000"/>
              </a:solidFill>
              <a:latin typeface="Times New Roman" pitchFamily="18" charset="0"/>
              <a:cs typeface="Times New Roman" pitchFamily="18" charset="0"/>
            </a:endParaRP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nguyên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năm</a:t>
            </a:r>
            <a:r>
              <a:rPr lang="en-US" sz="3600" dirty="0" smtClean="0">
                <a:solidFill>
                  <a:srgbClr val="000000"/>
                </a:solidFill>
                <a:latin typeface="Times New Roman" pitchFamily="18" charset="0"/>
                <a:cs typeface="Times New Roman" pitchFamily="18" charset="0"/>
              </a:rPr>
              <a:t> 21 </a:t>
            </a:r>
            <a:r>
              <a:rPr lang="en-US" sz="3600" dirty="0" err="1" smtClean="0">
                <a:solidFill>
                  <a:srgbClr val="000000"/>
                </a:solidFill>
                <a:latin typeface="Times New Roman" pitchFamily="18" charset="0"/>
                <a:cs typeface="Times New Roman" pitchFamily="18" charset="0"/>
              </a:rPr>
              <a:t>tuổi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mọi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người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phục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vì</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vừa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học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rộng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vừa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kiến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trong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sống</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Trung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Hoa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giúp</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con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dắt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xuống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dấu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xếp</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Khi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đến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đã</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dấu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nặng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bao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nhiêu</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lại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mỏng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xem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độ</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dày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bao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nhiêu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thước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rồi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chia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số</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độ</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dày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mỗi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khâm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phục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nguyên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nước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đã</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quy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thành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Mỗi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quy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tóm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dễ</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nhớ</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tiên</a:t>
            </a:r>
            <a:r>
              <a:rPr lang="en-US" sz="3600" dirty="0" smtClean="0">
                <a:solidFill>
                  <a:srgbClr val="000000"/>
                </a:solidFill>
                <a:latin typeface="Times New Roman" pitchFamily="18" charset="0"/>
                <a:cs typeface="Times New Roman" pitchFamily="18" charset="0"/>
              </a:rPr>
              <a:t> ở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dạy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trong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trường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gần</a:t>
            </a:r>
            <a:r>
              <a:rPr lang="en-US" sz="3600" dirty="0" smtClean="0">
                <a:solidFill>
                  <a:srgbClr val="000000"/>
                </a:solidFill>
                <a:latin typeface="Times New Roman" pitchFamily="18" charset="0"/>
                <a:cs typeface="Times New Roman" pitchFamily="18" charset="0"/>
              </a:rPr>
              <a:t> 400 </a:t>
            </a:r>
            <a:r>
              <a:rPr lang="en-US" sz="3600" dirty="0" err="1" smtClean="0">
                <a:solidFill>
                  <a:srgbClr val="000000"/>
                </a:solidFill>
                <a:latin typeface="Times New Roman" pitchFamily="18" charset="0"/>
                <a:cs typeface="Times New Roman" pitchFamily="18" charset="0"/>
              </a:rPr>
              <a:t>năm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cũng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người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tiên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lúc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về</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trúc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màu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dễ</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dụng</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Theo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chuyện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đồng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a:t>
            </a:r>
          </a:p>
        </p:txBody>
      </p:sp>
    </p:spTree>
    <p:extLst>
      <p:ext uri="{BB962C8B-B14F-4D97-AF65-F5344CB8AC3E}">
        <p14:creationId xmlns:p14="http://schemas.microsoft.com/office/powerpoint/2010/main" val="2660991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0200" y="952500"/>
            <a:ext cx="15363731" cy="6001643"/>
          </a:xfrm>
          <a:prstGeom prst="rect">
            <a:avLst/>
          </a:prstGeom>
        </p:spPr>
        <p:txBody>
          <a:bodyPr wrap="square">
            <a:spAutoFit/>
          </a:bodyPr>
          <a:lstStyle/>
          <a:p>
            <a:pPr algn="just">
              <a:spcAft>
                <a:spcPts val="0"/>
              </a:spcAft>
            </a:pPr>
            <a:r>
              <a:rPr lang="en-US" sz="9600" dirty="0" err="1" smtClean="0">
                <a:solidFill>
                  <a:srgbClr val="000000"/>
                </a:solidFill>
                <a:latin typeface="Times New Roman" pitchFamily="18" charset="0"/>
                <a:cs typeface="Times New Roman" pitchFamily="18" charset="0"/>
              </a:rPr>
              <a:t>Ông</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được</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mọi</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người</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nể</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phục</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vì</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vừa</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học</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rộng</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vừa</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có</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rất</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nhiều</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sáng</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kiến</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trong</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đời</a:t>
            </a:r>
            <a:r>
              <a:rPr lang="en-US" sz="9600" dirty="0" smtClean="0">
                <a:solidFill>
                  <a:srgbClr val="000000"/>
                </a:solidFill>
                <a:latin typeface="Times New Roman" pitchFamily="18" charset="0"/>
                <a:cs typeface="Times New Roman" pitchFamily="18" charset="0"/>
              </a:rPr>
              <a:t> </a:t>
            </a:r>
            <a:r>
              <a:rPr lang="en-US" sz="9600" dirty="0" err="1" smtClean="0">
                <a:solidFill>
                  <a:srgbClr val="000000"/>
                </a:solidFill>
                <a:latin typeface="Times New Roman" pitchFamily="18" charset="0"/>
                <a:cs typeface="Times New Roman" pitchFamily="18" charset="0"/>
              </a:rPr>
              <a:t>sống</a:t>
            </a:r>
            <a:r>
              <a:rPr lang="en-US" sz="9600" dirty="0" smtClean="0">
                <a:solidFill>
                  <a:srgbClr val="000000"/>
                </a:solidFill>
                <a:latin typeface="Times New Roman" pitchFamily="18" charset="0"/>
                <a:cs typeface="Times New Roman" pitchFamily="18" charset="0"/>
              </a:rPr>
              <a:t>.</a:t>
            </a:r>
            <a:endParaRPr lang="en-US" sz="9600" dirty="0">
              <a:effectLst/>
              <a:latin typeface="Times New Roman"/>
              <a:ea typeface="Times New Roman"/>
            </a:endParaRPr>
          </a:p>
        </p:txBody>
      </p:sp>
    </p:spTree>
    <p:extLst>
      <p:ext uri="{BB962C8B-B14F-4D97-AF65-F5344CB8AC3E}">
        <p14:creationId xmlns:p14="http://schemas.microsoft.com/office/powerpoint/2010/main" val="3989871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rtlCol="0">
            <a:spAutoFit/>
          </a:bodyPr>
          <a:lstStyle/>
          <a:p>
            <a:r>
              <a:rPr lang="en-US" sz="5000" b="1" dirty="0">
                <a:solidFill>
                  <a:srgbClr val="FF0000"/>
                </a:solidFill>
                <a:latin typeface="Arial" panose="020B0604020202020204" pitchFamily="34" charset="0"/>
                <a:cs typeface="Arial" panose="020B0604020202020204" pitchFamily="34" charset="0"/>
              </a:rPr>
              <a:t>Thực hành đọc </a:t>
            </a:r>
            <a:r>
              <a:rPr lang="en-US" sz="5000" b="1" dirty="0" smtClean="0">
                <a:solidFill>
                  <a:srgbClr val="FF0000"/>
                </a:solidFill>
                <a:latin typeface="Arial" panose="020B0604020202020204" pitchFamily="34" charset="0"/>
                <a:cs typeface="Arial" panose="020B0604020202020204" pitchFamily="34" charset="0"/>
              </a:rPr>
              <a:t>đoạn</a:t>
            </a:r>
            <a:endParaRPr lang="en-US" sz="5000" b="1" dirty="0">
              <a:solidFill>
                <a:srgbClr val="FF0000"/>
              </a:solidFill>
              <a:latin typeface="Arial" panose="020B0604020202020204" pitchFamily="34" charset="0"/>
              <a:cs typeface="Arial" panose="020B0604020202020204" pitchFamily="34" charset="0"/>
            </a:endParaRPr>
          </a:p>
        </p:txBody>
      </p:sp>
      <p:pic>
        <p:nvPicPr>
          <p:cNvPr id="13" name="Picture 13">
            <a:extLst>
              <a:ext uri="{FF2B5EF4-FFF2-40B4-BE49-F238E27FC236}">
                <a16:creationId xmlns="" xmlns:a16="http://schemas.microsoft.com/office/drawing/2014/main" id="{079F14C2-5F50-396C-FAC0-D361DC65A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582148" y="6147955"/>
            <a:ext cx="4287147" cy="4088866"/>
          </a:xfrm>
          <a:prstGeom prst="rect">
            <a:avLst/>
          </a:prstGeom>
        </p:spPr>
      </p:pic>
    </p:spTree>
    <p:extLst>
      <p:ext uri="{BB962C8B-B14F-4D97-AF65-F5344CB8AC3E}">
        <p14:creationId xmlns:p14="http://schemas.microsoft.com/office/powerpoint/2010/main" val="14746304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379" y="266700"/>
            <a:ext cx="16230600" cy="2308324"/>
          </a:xfrm>
          <a:prstGeom prst="rect">
            <a:avLst/>
          </a:prstGeom>
        </p:spPr>
        <p:txBody>
          <a:bodyPr wrap="square">
            <a:spAutoFit/>
          </a:bodyPr>
          <a:lstStyle/>
          <a:p>
            <a:pPr algn="just"/>
            <a:r>
              <a:rPr lang="vi-VN" sz="3600" dirty="0">
                <a:solidFill>
                  <a:srgbClr val="000000"/>
                </a:solidFill>
                <a:latin typeface="Times New Roman" pitchFamily="18" charset="0"/>
                <a:cs typeface="Times New Roman" pitchFamily="18" charset="0"/>
              </a:rPr>
              <a:t>Bài đọc</a:t>
            </a:r>
            <a:r>
              <a:rPr lang="vi-VN" sz="3600" dirty="0" smtClean="0">
                <a:solidFill>
                  <a:srgbClr val="000000"/>
                </a:solidFill>
                <a:latin typeface="Times New Roman" pitchFamily="18" charset="0"/>
                <a:cs typeface="Times New Roman" pitchFamily="18" charset="0"/>
              </a:rPr>
              <a:t>:</a:t>
            </a:r>
            <a:endParaRPr lang="en-US" sz="3600" dirty="0" smtClean="0">
              <a:solidFill>
                <a:srgbClr val="000000"/>
              </a:solidFill>
              <a:latin typeface="Times New Roman" pitchFamily="18" charset="0"/>
              <a:cs typeface="Times New Roman" pitchFamily="18" charset="0"/>
            </a:endParaRPr>
          </a:p>
          <a:p>
            <a:pPr algn="just"/>
            <a:r>
              <a:rPr lang="vi-VN" sz="3600" dirty="0">
                <a:solidFill>
                  <a:srgbClr val="000000"/>
                </a:solidFill>
                <a:latin typeface="Times New Roman" pitchFamily="18" charset="0"/>
                <a:cs typeface="Times New Roman" pitchFamily="18" charset="0"/>
              </a:rPr>
              <a:t> </a:t>
            </a:r>
          </a:p>
          <a:p>
            <a:r>
              <a:rPr lang="vi-VN" sz="3600" dirty="0">
                <a:solidFill>
                  <a:srgbClr val="000000"/>
                </a:solidFill>
                <a:latin typeface="OpenSans"/>
              </a:rPr>
              <a:t/>
            </a:r>
            <a:br>
              <a:rPr lang="vi-VN" sz="3600"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solidFill>
                <a:prstClr val="black"/>
              </a:solidFill>
            </a:endParaRPr>
          </a:p>
        </p:txBody>
      </p:sp>
      <p:sp>
        <p:nvSpPr>
          <p:cNvPr id="3" name="Rectangle 2"/>
          <p:cNvSpPr/>
          <p:nvPr/>
        </p:nvSpPr>
        <p:spPr>
          <a:xfrm>
            <a:off x="1295400" y="1028701"/>
            <a:ext cx="15316200" cy="8956298"/>
          </a:xfrm>
          <a:prstGeom prst="rect">
            <a:avLst/>
          </a:prstGeom>
        </p:spPr>
        <p:txBody>
          <a:bodyPr wrap="square">
            <a:spAutoFit/>
          </a:bodyPr>
          <a:lstStyle/>
          <a:p>
            <a:pPr algn="ctr"/>
            <a:r>
              <a:rPr lang="en-US" sz="3600" b="1" dirty="0" err="1" smtClean="0">
                <a:solidFill>
                  <a:srgbClr val="000000"/>
                </a:solidFill>
                <a:latin typeface="Times New Roman" pitchFamily="18" charset="0"/>
                <a:cs typeface="Times New Roman" pitchFamily="18" charset="0"/>
              </a:rPr>
              <a:t>Ông</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Trạng</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giỏi</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tính</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toán</a:t>
            </a:r>
            <a:endParaRPr lang="vi-VN" sz="3600" dirty="0" smtClean="0">
              <a:solidFill>
                <a:srgbClr val="000000"/>
              </a:solidFill>
              <a:latin typeface="Times New Roman" pitchFamily="18" charset="0"/>
              <a:cs typeface="Times New Roman" pitchFamily="18" charset="0"/>
            </a:endParaRP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nguyên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năm</a:t>
            </a:r>
            <a:r>
              <a:rPr lang="en-US" sz="3600" dirty="0" smtClean="0">
                <a:solidFill>
                  <a:srgbClr val="000000"/>
                </a:solidFill>
                <a:latin typeface="Times New Roman" pitchFamily="18" charset="0"/>
                <a:cs typeface="Times New Roman" pitchFamily="18" charset="0"/>
              </a:rPr>
              <a:t> 21 </a:t>
            </a:r>
            <a:r>
              <a:rPr lang="en-US" sz="3600" dirty="0" err="1" smtClean="0">
                <a:solidFill>
                  <a:srgbClr val="000000"/>
                </a:solidFill>
                <a:latin typeface="Times New Roman" pitchFamily="18" charset="0"/>
                <a:cs typeface="Times New Roman" pitchFamily="18" charset="0"/>
              </a:rPr>
              <a:t>tuổi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mọi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người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phục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vì</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vừa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học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rộng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vừa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kiến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trong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sống</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Trung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Hoa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giúp</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con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dắt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xuống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dấu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xếp</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Khi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đến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đã</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dấu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nặng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bao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nhiêu</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lại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mỏng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xem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độ</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dày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bao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nhiêu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thước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rồi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chia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số</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độ</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dày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mỗi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khâm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phục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nguyên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nước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đã</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quy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thành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Mỗi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quy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tóm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dễ</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nhớ</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tiên</a:t>
            </a:r>
            <a:r>
              <a:rPr lang="en-US" sz="3600" dirty="0" smtClean="0">
                <a:solidFill>
                  <a:srgbClr val="000000"/>
                </a:solidFill>
                <a:latin typeface="Times New Roman" pitchFamily="18" charset="0"/>
                <a:cs typeface="Times New Roman" pitchFamily="18" charset="0"/>
              </a:rPr>
              <a:t> ở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dạy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trong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trường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gần</a:t>
            </a:r>
            <a:r>
              <a:rPr lang="en-US" sz="3600" dirty="0" smtClean="0">
                <a:solidFill>
                  <a:srgbClr val="000000"/>
                </a:solidFill>
                <a:latin typeface="Times New Roman" pitchFamily="18" charset="0"/>
                <a:cs typeface="Times New Roman" pitchFamily="18" charset="0"/>
              </a:rPr>
              <a:t> 400 </a:t>
            </a:r>
            <a:r>
              <a:rPr lang="en-US" sz="3600" dirty="0" err="1" smtClean="0">
                <a:solidFill>
                  <a:srgbClr val="000000"/>
                </a:solidFill>
                <a:latin typeface="Times New Roman" pitchFamily="18" charset="0"/>
                <a:cs typeface="Times New Roman" pitchFamily="18" charset="0"/>
              </a:rPr>
              <a:t>năm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cũng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người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tiên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lúc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về</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trúc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màu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dễ</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dụng</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Theo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chuyện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đồng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a:t>
            </a:r>
          </a:p>
        </p:txBody>
      </p:sp>
    </p:spTree>
    <p:extLst>
      <p:ext uri="{BB962C8B-B14F-4D97-AF65-F5344CB8AC3E}">
        <p14:creationId xmlns:p14="http://schemas.microsoft.com/office/powerpoint/2010/main" val="3589612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723900"/>
            <a:ext cx="5349436"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 xmlns:a16="http://schemas.microsoft.com/office/drawing/2014/main" id="{4C0C08C0-924C-11E6-26F3-2B93CDFE3EBC}"/>
              </a:ext>
            </a:extLst>
          </p:cNvPr>
          <p:cNvSpPr txBox="1"/>
          <p:nvPr/>
        </p:nvSpPr>
        <p:spPr>
          <a:xfrm>
            <a:off x="6400800" y="1732466"/>
            <a:ext cx="4556275" cy="1246495"/>
          </a:xfrm>
          <a:prstGeom prst="rect">
            <a:avLst/>
          </a:prstGeom>
          <a:noFill/>
        </p:spPr>
        <p:txBody>
          <a:bodyPr wrap="square" rtlCol="0">
            <a:spAutoFit/>
          </a:bodyPr>
          <a:lstStyle/>
          <a:p>
            <a:pPr algn="ctr">
              <a:lnSpc>
                <a:spcPct val="150000"/>
              </a:lnSpc>
            </a:pPr>
            <a:r>
              <a:rPr lang="en-US" sz="5000" dirty="0" err="1" smtClean="0">
                <a:latin typeface="Arial" panose="020B0604020202020204" pitchFamily="34" charset="0"/>
                <a:ea typeface="Calibri" panose="020F0502020204030204" pitchFamily="34" charset="0"/>
                <a:cs typeface="Arial" panose="020B0604020202020204" pitchFamily="34" charset="0"/>
              </a:rPr>
              <a:t>Trạng</a:t>
            </a:r>
            <a:r>
              <a:rPr lang="en-US" sz="5000" dirty="0" smtClean="0">
                <a:latin typeface="Arial" panose="020B0604020202020204" pitchFamily="34" charset="0"/>
                <a:ea typeface="Calibri" panose="020F0502020204030204" pitchFamily="34" charset="0"/>
                <a:cs typeface="Arial" panose="020B0604020202020204" pitchFamily="34" charset="0"/>
              </a:rPr>
              <a:t> </a:t>
            </a:r>
            <a:r>
              <a:rPr lang="en-US" sz="5000" dirty="0" err="1" smtClean="0">
                <a:latin typeface="Arial" panose="020B0604020202020204" pitchFamily="34" charset="0"/>
                <a:ea typeface="Calibri" panose="020F0502020204030204" pitchFamily="34" charset="0"/>
                <a:cs typeface="Arial" panose="020B0604020202020204" pitchFamily="34" charset="0"/>
              </a:rPr>
              <a:t>nguyên</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ight Arrow 3"/>
          <p:cNvSpPr/>
          <p:nvPr/>
        </p:nvSpPr>
        <p:spPr>
          <a:xfrm rot="5400000">
            <a:off x="8581400" y="4680707"/>
            <a:ext cx="10830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45AA26B8-465C-BB85-D546-EEDF519EAC31}"/>
              </a:ext>
            </a:extLst>
          </p:cNvPr>
          <p:cNvSpPr txBox="1"/>
          <p:nvPr/>
        </p:nvSpPr>
        <p:spPr>
          <a:xfrm>
            <a:off x="3276600" y="5981700"/>
            <a:ext cx="13106400" cy="2169825"/>
          </a:xfrm>
          <a:prstGeom prst="rect">
            <a:avLst/>
          </a:prstGeom>
          <a:noFill/>
        </p:spPr>
        <p:txBody>
          <a:bodyPr wrap="square" rtlCol="0">
            <a:spAutoFit/>
          </a:bodyPr>
          <a:lstStyle/>
          <a:p>
            <a:pPr algn="ctr">
              <a:lnSpc>
                <a:spcPct val="150000"/>
              </a:lnSpc>
            </a:pPr>
            <a:r>
              <a:rPr lang="en-US" sz="4500" dirty="0" err="1" smtClean="0">
                <a:latin typeface="Times New Roman" pitchFamily="18" charset="0"/>
                <a:cs typeface="Times New Roman" pitchFamily="18" charset="0"/>
              </a:rPr>
              <a:t>người</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đỗ</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đầu</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trong</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kì</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thi</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tổ</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chức</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cho</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những</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người</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đã</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đỗ</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tiến</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sĩ</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thời</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xưa</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72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 xmlns:a16="http://schemas.microsoft.com/office/drawing/2014/main" id="{F9A5C95F-70FF-348C-73BF-CA9E15B751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400800" y="2196470"/>
            <a:ext cx="4648200" cy="3120852"/>
          </a:xfrm>
          <a:prstGeom prst="rect">
            <a:avLst/>
          </a:prstGeom>
        </p:spPr>
      </p:pic>
      <p:sp>
        <p:nvSpPr>
          <p:cNvPr id="3" name="TextBox 2">
            <a:extLst>
              <a:ext uri="{FF2B5EF4-FFF2-40B4-BE49-F238E27FC236}">
                <a16:creationId xmlns="" xmlns:a16="http://schemas.microsoft.com/office/drawing/2014/main" id="{D558D897-CCA3-7657-D399-47966720E5AF}"/>
              </a:ext>
            </a:extLst>
          </p:cNvPr>
          <p:cNvSpPr txBox="1"/>
          <p:nvPr/>
        </p:nvSpPr>
        <p:spPr>
          <a:xfrm>
            <a:off x="6890748" y="3204950"/>
            <a:ext cx="3668304" cy="1103892"/>
          </a:xfrm>
          <a:prstGeom prst="rect">
            <a:avLst/>
          </a:prstGeom>
          <a:noFill/>
        </p:spPr>
        <p:txBody>
          <a:bodyPr wrap="square" rtlCol="0">
            <a:spAutoFit/>
          </a:bodyPr>
          <a:lstStyle/>
          <a:p>
            <a:pPr algn="ctr">
              <a:lnSpc>
                <a:spcPct val="150000"/>
              </a:lnSpc>
            </a:pPr>
            <a:r>
              <a:rPr lang="en-US" sz="5000" dirty="0" err="1" smtClean="0">
                <a:latin typeface="Arial" panose="020B0604020202020204" pitchFamily="34" charset="0"/>
                <a:ea typeface="Calibri" panose="020F0502020204030204" pitchFamily="34" charset="0"/>
                <a:cs typeface="Arial" panose="020B0604020202020204" pitchFamily="34" charset="0"/>
              </a:rPr>
              <a:t>Sứ</a:t>
            </a:r>
            <a:r>
              <a:rPr lang="en-US" sz="5000" dirty="0" smtClean="0">
                <a:latin typeface="Arial" panose="020B0604020202020204" pitchFamily="34" charset="0"/>
                <a:ea typeface="Calibri" panose="020F0502020204030204" pitchFamily="34" charset="0"/>
                <a:cs typeface="Arial" panose="020B0604020202020204" pitchFamily="34" charset="0"/>
              </a:rPr>
              <a:t> </a:t>
            </a:r>
            <a:r>
              <a:rPr lang="en-US" sz="5000" dirty="0" err="1" smtClean="0">
                <a:latin typeface="Arial" panose="020B0604020202020204" pitchFamily="34" charset="0"/>
                <a:ea typeface="Calibri" panose="020F0502020204030204" pitchFamily="34" charset="0"/>
                <a:cs typeface="Arial" panose="020B0604020202020204" pitchFamily="34" charset="0"/>
              </a:rPr>
              <a:t>thần</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ight Arrow 3"/>
          <p:cNvSpPr/>
          <p:nvPr/>
        </p:nvSpPr>
        <p:spPr>
          <a:xfrm rot="1423682">
            <a:off x="10854657" y="5306653"/>
            <a:ext cx="3380658" cy="501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09400887-9E06-880B-EF36-C99D07C1BF2B}"/>
              </a:ext>
            </a:extLst>
          </p:cNvPr>
          <p:cNvSpPr txBox="1"/>
          <p:nvPr/>
        </p:nvSpPr>
        <p:spPr>
          <a:xfrm>
            <a:off x="7924800" y="6467359"/>
            <a:ext cx="9097309" cy="1002710"/>
          </a:xfrm>
          <a:prstGeom prst="rect">
            <a:avLst/>
          </a:prstGeom>
          <a:noFill/>
        </p:spPr>
        <p:txBody>
          <a:bodyPr wrap="square" rtlCol="0">
            <a:spAutoFit/>
          </a:bodyPr>
          <a:lstStyle/>
          <a:p>
            <a:pPr algn="ctr">
              <a:lnSpc>
                <a:spcPct val="150000"/>
              </a:lnSpc>
            </a:pPr>
            <a:r>
              <a:rPr lang="en-US" sz="4500" dirty="0" err="1" smtClean="0">
                <a:latin typeface="Times New Roman" pitchFamily="18" charset="0"/>
                <a:cs typeface="Times New Roman" pitchFamily="18" charset="0"/>
              </a:rPr>
              <a:t>Người</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được</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vua</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cử</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đi</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nước</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ngoài</a:t>
            </a:r>
            <a:r>
              <a:rPr lang="en-US" sz="4500" dirty="0" smtClean="0">
                <a:latin typeface="Arial" panose="020B060402020202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5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 xmlns:a16="http://schemas.microsoft.com/office/drawing/2014/main" id="{F9A5C95F-70FF-348C-73BF-CA9E15B751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05600" y="1562100"/>
            <a:ext cx="4648200" cy="3120852"/>
          </a:xfrm>
          <a:prstGeom prst="rect">
            <a:avLst/>
          </a:prstGeom>
        </p:spPr>
      </p:pic>
      <p:sp>
        <p:nvSpPr>
          <p:cNvPr id="3" name="TextBox 2">
            <a:extLst>
              <a:ext uri="{FF2B5EF4-FFF2-40B4-BE49-F238E27FC236}">
                <a16:creationId xmlns="" xmlns:a16="http://schemas.microsoft.com/office/drawing/2014/main" id="{CC67F353-2DCB-44C5-9985-4020CAE0194D}"/>
              </a:ext>
            </a:extLst>
          </p:cNvPr>
          <p:cNvSpPr txBox="1"/>
          <p:nvPr/>
        </p:nvSpPr>
        <p:spPr>
          <a:xfrm>
            <a:off x="7391400" y="2570580"/>
            <a:ext cx="3668304" cy="1103892"/>
          </a:xfrm>
          <a:prstGeom prst="rect">
            <a:avLst/>
          </a:prstGeom>
          <a:noFill/>
        </p:spPr>
        <p:txBody>
          <a:bodyPr wrap="square" rtlCol="0">
            <a:spAutoFit/>
          </a:bodyPr>
          <a:lstStyle/>
          <a:p>
            <a:pPr>
              <a:lnSpc>
                <a:spcPct val="150000"/>
              </a:lnSpc>
            </a:pPr>
            <a:r>
              <a:rPr lang="en-US" sz="5000" dirty="0" err="1" smtClean="0">
                <a:latin typeface="Arial" panose="020B0604020202020204" pitchFamily="34" charset="0"/>
                <a:ea typeface="Calibri" panose="020F0502020204030204" pitchFamily="34" charset="0"/>
                <a:cs typeface="Arial" panose="020B0604020202020204" pitchFamily="34" charset="0"/>
              </a:rPr>
              <a:t>Trung</a:t>
            </a:r>
            <a:r>
              <a:rPr lang="en-US" sz="5000" dirty="0" smtClean="0">
                <a:latin typeface="Arial" panose="020B0604020202020204" pitchFamily="34" charset="0"/>
                <a:ea typeface="Calibri" panose="020F0502020204030204" pitchFamily="34" charset="0"/>
                <a:cs typeface="Arial" panose="020B0604020202020204" pitchFamily="34" charset="0"/>
              </a:rPr>
              <a:t> </a:t>
            </a:r>
            <a:r>
              <a:rPr lang="en-US" sz="5000" dirty="0" err="1" smtClean="0">
                <a:latin typeface="Arial" panose="020B0604020202020204" pitchFamily="34" charset="0"/>
                <a:ea typeface="Calibri" panose="020F0502020204030204" pitchFamily="34" charset="0"/>
                <a:cs typeface="Arial" panose="020B0604020202020204" pitchFamily="34" charset="0"/>
              </a:rPr>
              <a:t>Hoa</a:t>
            </a:r>
            <a:r>
              <a:rPr lang="en-US" sz="5000" dirty="0" smtClean="0">
                <a:effectLst/>
                <a:latin typeface="Arial" panose="020B0604020202020204" pitchFamily="34" charset="0"/>
                <a:ea typeface="Calibri" panose="020F0502020204030204" pitchFamily="34" charset="0"/>
                <a:cs typeface="Arial" panose="020B0604020202020204" pitchFamily="34" charset="0"/>
              </a:rPr>
              <a:t>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ight Arrow 3"/>
          <p:cNvSpPr/>
          <p:nvPr/>
        </p:nvSpPr>
        <p:spPr>
          <a:xfrm rot="8563529">
            <a:off x="3589021" y="5329163"/>
            <a:ext cx="360069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DEC8109B-CE02-1BD5-AADB-99A6A6D4BF05}"/>
              </a:ext>
            </a:extLst>
          </p:cNvPr>
          <p:cNvSpPr txBox="1"/>
          <p:nvPr/>
        </p:nvSpPr>
        <p:spPr>
          <a:xfrm>
            <a:off x="1066800" y="6743700"/>
            <a:ext cx="4648200" cy="1002710"/>
          </a:xfrm>
          <a:prstGeom prst="rect">
            <a:avLst/>
          </a:prstGeom>
          <a:noFill/>
        </p:spPr>
        <p:txBody>
          <a:bodyPr wrap="square" rtlCol="0">
            <a:spAutoFit/>
          </a:bodyPr>
          <a:lstStyle/>
          <a:p>
            <a:pPr algn="ctr">
              <a:lnSpc>
                <a:spcPct val="150000"/>
              </a:lnSpc>
            </a:pPr>
            <a:r>
              <a:rPr lang="en-US" sz="4500" dirty="0" err="1" smtClean="0">
                <a:latin typeface="Times New Roman" pitchFamily="18" charset="0"/>
                <a:cs typeface="Times New Roman" pitchFamily="18" charset="0"/>
              </a:rPr>
              <a:t>Trung</a:t>
            </a:r>
            <a:r>
              <a:rPr lang="en-US" sz="4500" dirty="0" smtClean="0">
                <a:latin typeface="Times New Roman" pitchFamily="18" charset="0"/>
                <a:cs typeface="Times New Roman" pitchFamily="18" charset="0"/>
              </a:rPr>
              <a:t> </a:t>
            </a:r>
            <a:r>
              <a:rPr lang="en-US" sz="4500" dirty="0" err="1" smtClean="0">
                <a:latin typeface="Times New Roman" pitchFamily="18" charset="0"/>
                <a:cs typeface="Times New Roman" pitchFamily="18" charset="0"/>
              </a:rPr>
              <a:t>Quốc</a:t>
            </a:r>
            <a:r>
              <a:rPr lang="en-US" sz="4500" dirty="0" smtClean="0">
                <a:latin typeface="Arial" panose="020B060402020202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58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 xmlns:a16="http://schemas.microsoft.com/office/drawing/2014/main" id="{F03677E6-A107-FEB0-559D-9FDF533F2B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8200" y="337602"/>
            <a:ext cx="4648200" cy="3120852"/>
          </a:xfrm>
          <a:prstGeom prst="rect">
            <a:avLst/>
          </a:prstGeom>
        </p:spPr>
      </p:pic>
      <p:sp>
        <p:nvSpPr>
          <p:cNvPr id="3" name="TextBox 2">
            <a:extLst>
              <a:ext uri="{FF2B5EF4-FFF2-40B4-BE49-F238E27FC236}">
                <a16:creationId xmlns="" xmlns:a16="http://schemas.microsoft.com/office/drawing/2014/main" id="{4C0C08C0-924C-11E6-26F3-2B93CDFE3EBC}"/>
              </a:ext>
            </a:extLst>
          </p:cNvPr>
          <p:cNvSpPr txBox="1"/>
          <p:nvPr/>
        </p:nvSpPr>
        <p:spPr>
          <a:xfrm>
            <a:off x="1328148" y="1346082"/>
            <a:ext cx="3668304" cy="1103892"/>
          </a:xfrm>
          <a:prstGeom prst="rect">
            <a:avLst/>
          </a:prstGeom>
          <a:noFill/>
        </p:spPr>
        <p:txBody>
          <a:bodyPr wrap="square" rtlCol="0">
            <a:spAutoFit/>
          </a:bodyPr>
          <a:lstStyle/>
          <a:p>
            <a:pPr algn="ctr">
              <a:lnSpc>
                <a:spcPct val="150000"/>
              </a:lnSpc>
            </a:pPr>
            <a:r>
              <a:rPr lang="en-US" sz="5000" dirty="0">
                <a:effectLst/>
                <a:latin typeface="Arial" panose="020B0604020202020204" pitchFamily="34" charset="0"/>
                <a:ea typeface="Calibri" panose="020F0502020204030204" pitchFamily="34" charset="0"/>
                <a:cs typeface="Arial" panose="020B0604020202020204" pitchFamily="34" charset="0"/>
              </a:rPr>
              <a:t>Động </a:t>
            </a:r>
            <a:r>
              <a:rPr lang="en-US" sz="5000" dirty="0">
                <a:latin typeface="Arial" panose="020B0604020202020204" pitchFamily="34" charset="0"/>
                <a:ea typeface="Calibri" panose="020F0502020204030204" pitchFamily="34" charset="0"/>
                <a:cs typeface="Arial" panose="020B0604020202020204" pitchFamily="34" charset="0"/>
              </a:rPr>
              <a:t>đất</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45AA26B8-465C-BB85-D546-EEDF519EAC31}"/>
              </a:ext>
            </a:extLst>
          </p:cNvPr>
          <p:cNvSpPr txBox="1"/>
          <p:nvPr/>
        </p:nvSpPr>
        <p:spPr>
          <a:xfrm>
            <a:off x="907105" y="4673396"/>
            <a:ext cx="4648200" cy="4247317"/>
          </a:xfrm>
          <a:prstGeom prst="rect">
            <a:avLst/>
          </a:prstGeom>
          <a:noFill/>
        </p:spPr>
        <p:txBody>
          <a:bodyPr wrap="square" rtlCol="0">
            <a:spAutoFit/>
          </a:bodyPr>
          <a:lstStyle/>
          <a:p>
            <a:pPr lvl="0" algn="ctr">
              <a:lnSpc>
                <a:spcPct val="150000"/>
              </a:lnSpc>
            </a:pPr>
            <a:r>
              <a:rPr lang="en-US" sz="4500" dirty="0">
                <a:solidFill>
                  <a:prstClr val="black"/>
                </a:solidFill>
                <a:latin typeface="Arial" panose="020B0604020202020204" pitchFamily="34" charset="0"/>
                <a:cs typeface="Arial" panose="020B0604020202020204" pitchFamily="34" charset="0"/>
              </a:rPr>
              <a:t>Một hiện tượng vỏ trái đất chuyển động làm đổ nhà cửa.</a:t>
            </a:r>
          </a:p>
        </p:txBody>
      </p:sp>
      <p:sp>
        <p:nvSpPr>
          <p:cNvPr id="5" name="Right Arrow 4"/>
          <p:cNvSpPr/>
          <p:nvPr/>
        </p:nvSpPr>
        <p:spPr>
          <a:xfrm rot="5400000">
            <a:off x="2689682" y="3880640"/>
            <a:ext cx="10830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 xmlns:a16="http://schemas.microsoft.com/office/drawing/2014/main" id="{F9A5C95F-70FF-348C-73BF-CA9E15B751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400800" y="2196470"/>
            <a:ext cx="4648200" cy="3120852"/>
          </a:xfrm>
          <a:prstGeom prst="rect">
            <a:avLst/>
          </a:prstGeom>
        </p:spPr>
      </p:pic>
      <p:sp>
        <p:nvSpPr>
          <p:cNvPr id="7" name="TextBox 6">
            <a:extLst>
              <a:ext uri="{FF2B5EF4-FFF2-40B4-BE49-F238E27FC236}">
                <a16:creationId xmlns="" xmlns:a16="http://schemas.microsoft.com/office/drawing/2014/main" id="{D558D897-CCA3-7657-D399-47966720E5AF}"/>
              </a:ext>
            </a:extLst>
          </p:cNvPr>
          <p:cNvSpPr txBox="1"/>
          <p:nvPr/>
        </p:nvSpPr>
        <p:spPr>
          <a:xfrm>
            <a:off x="7086600" y="3421563"/>
            <a:ext cx="3668304" cy="1103892"/>
          </a:xfrm>
          <a:prstGeom prst="rect">
            <a:avLst/>
          </a:prstGeom>
          <a:noFill/>
        </p:spPr>
        <p:txBody>
          <a:bodyPr wrap="square" rtlCol="0">
            <a:spAutoFit/>
          </a:bodyPr>
          <a:lstStyle/>
          <a:p>
            <a:pPr algn="ctr">
              <a:lnSpc>
                <a:spcPct val="150000"/>
              </a:lnSpc>
            </a:pPr>
            <a:r>
              <a:rPr lang="en-US" sz="5000" dirty="0">
                <a:effectLst/>
                <a:latin typeface="Arial" panose="020B0604020202020204" pitchFamily="34" charset="0"/>
                <a:ea typeface="Calibri" panose="020F0502020204030204" pitchFamily="34" charset="0"/>
                <a:cs typeface="Arial" panose="020B0604020202020204" pitchFamily="34" charset="0"/>
              </a:rPr>
              <a:t>Hỗn loạn</a:t>
            </a:r>
          </a:p>
        </p:txBody>
      </p:sp>
      <p:sp>
        <p:nvSpPr>
          <p:cNvPr id="8" name="Right Arrow 7"/>
          <p:cNvSpPr/>
          <p:nvPr/>
        </p:nvSpPr>
        <p:spPr>
          <a:xfrm rot="5400000">
            <a:off x="8354147" y="5562056"/>
            <a:ext cx="7426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9400887-9E06-880B-EF36-C99D07C1BF2B}"/>
              </a:ext>
            </a:extLst>
          </p:cNvPr>
          <p:cNvSpPr txBox="1"/>
          <p:nvPr/>
        </p:nvSpPr>
        <p:spPr>
          <a:xfrm>
            <a:off x="6029981" y="6309285"/>
            <a:ext cx="4906309" cy="3208571"/>
          </a:xfrm>
          <a:prstGeom prst="rect">
            <a:avLst/>
          </a:prstGeom>
          <a:noFill/>
        </p:spPr>
        <p:txBody>
          <a:bodyPr wrap="square" rtlCol="0">
            <a:spAutoFit/>
          </a:bodyPr>
          <a:lstStyle/>
          <a:p>
            <a:pPr algn="ctr">
              <a:lnSpc>
                <a:spcPct val="150000"/>
              </a:lnSpc>
            </a:pPr>
            <a:r>
              <a:rPr lang="en-US" sz="4500" dirty="0">
                <a:latin typeface="Arial" panose="020B0604020202020204" pitchFamily="34" charset="0"/>
                <a:cs typeface="Arial" panose="020B0604020202020204" pitchFamily="34" charset="0"/>
              </a:rPr>
              <a:t>Tình trạng </a:t>
            </a:r>
            <a:r>
              <a:rPr lang="en-US" sz="4500" dirty="0" smtClean="0">
                <a:latin typeface="Arial" panose="020B0604020202020204" pitchFamily="34" charset="0"/>
                <a:cs typeface="Arial" panose="020B0604020202020204" pitchFamily="34" charset="0"/>
              </a:rPr>
              <a:t>lộn xộn, </a:t>
            </a:r>
            <a:r>
              <a:rPr lang="en-US" sz="4500" dirty="0">
                <a:latin typeface="Arial" panose="020B0604020202020204" pitchFamily="34" charset="0"/>
                <a:cs typeface="Arial" panose="020B0604020202020204" pitchFamily="34" charset="0"/>
              </a:rPr>
              <a:t>không kiểm soát</a:t>
            </a:r>
          </a:p>
        </p:txBody>
      </p:sp>
      <p:pic>
        <p:nvPicPr>
          <p:cNvPr id="14" name="Picture 6">
            <a:extLst>
              <a:ext uri="{FF2B5EF4-FFF2-40B4-BE49-F238E27FC236}">
                <a16:creationId xmlns="" xmlns:a16="http://schemas.microsoft.com/office/drawing/2014/main" id="{F9A5C95F-70FF-348C-73BF-CA9E15B751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73000" y="3166097"/>
            <a:ext cx="4648200" cy="3120852"/>
          </a:xfrm>
          <a:prstGeom prst="rect">
            <a:avLst/>
          </a:prstGeom>
        </p:spPr>
      </p:pic>
      <p:sp>
        <p:nvSpPr>
          <p:cNvPr id="15" name="TextBox 14">
            <a:extLst>
              <a:ext uri="{FF2B5EF4-FFF2-40B4-BE49-F238E27FC236}">
                <a16:creationId xmlns="" xmlns:a16="http://schemas.microsoft.com/office/drawing/2014/main" id="{CC67F353-2DCB-44C5-9985-4020CAE0194D}"/>
              </a:ext>
            </a:extLst>
          </p:cNvPr>
          <p:cNvSpPr txBox="1"/>
          <p:nvPr/>
        </p:nvSpPr>
        <p:spPr>
          <a:xfrm>
            <a:off x="13062948" y="4179639"/>
            <a:ext cx="3668304" cy="1103892"/>
          </a:xfrm>
          <a:prstGeom prst="rect">
            <a:avLst/>
          </a:prstGeom>
          <a:noFill/>
        </p:spPr>
        <p:txBody>
          <a:bodyPr wrap="square" rtlCol="0">
            <a:spAutoFit/>
          </a:bodyPr>
          <a:lstStyle/>
          <a:p>
            <a:pPr>
              <a:lnSpc>
                <a:spcPct val="150000"/>
              </a:lnSpc>
            </a:pPr>
            <a:r>
              <a:rPr lang="en-US" sz="5000" dirty="0">
                <a:effectLst/>
                <a:latin typeface="Arial" panose="020B0604020202020204" pitchFamily="34" charset="0"/>
                <a:ea typeface="Calibri" panose="020F0502020204030204" pitchFamily="34" charset="0"/>
                <a:cs typeface="Arial" panose="020B0604020202020204" pitchFamily="34" charset="0"/>
              </a:rPr>
              <a:t>Bàng hoàng </a:t>
            </a:r>
          </a:p>
        </p:txBody>
      </p:sp>
      <p:sp>
        <p:nvSpPr>
          <p:cNvPr id="16" name="Right Arrow 15"/>
          <p:cNvSpPr/>
          <p:nvPr/>
        </p:nvSpPr>
        <p:spPr>
          <a:xfrm rot="5400000">
            <a:off x="14525794" y="6647434"/>
            <a:ext cx="7426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DEC8109B-CE02-1BD5-AADB-99A6A6D4BF05}"/>
              </a:ext>
            </a:extLst>
          </p:cNvPr>
          <p:cNvSpPr txBox="1"/>
          <p:nvPr/>
        </p:nvSpPr>
        <p:spPr>
          <a:xfrm>
            <a:off x="12330683" y="7429500"/>
            <a:ext cx="4648200" cy="2041456"/>
          </a:xfrm>
          <a:prstGeom prst="rect">
            <a:avLst/>
          </a:prstGeom>
          <a:noFill/>
        </p:spPr>
        <p:txBody>
          <a:bodyPr wrap="square" rtlCol="0">
            <a:spAutoFit/>
          </a:bodyPr>
          <a:lstStyle/>
          <a:p>
            <a:pPr algn="ctr">
              <a:lnSpc>
                <a:spcPct val="150000"/>
              </a:lnSpc>
            </a:pPr>
            <a:r>
              <a:rPr lang="en-US" sz="4500" dirty="0">
                <a:latin typeface="Arial" panose="020B0604020202020204" pitchFamily="34" charset="0"/>
                <a:cs typeface="Arial" panose="020B0604020202020204" pitchFamily="34" charset="0"/>
              </a:rPr>
              <a:t>Choáng váng sững sờ</a:t>
            </a:r>
          </a:p>
        </p:txBody>
      </p:sp>
      <p:sp>
        <p:nvSpPr>
          <p:cNvPr id="18" name="TextBox 17">
            <a:extLst>
              <a:ext uri="{FF2B5EF4-FFF2-40B4-BE49-F238E27FC236}">
                <a16:creationId xmlns="" xmlns:a16="http://schemas.microsoft.com/office/drawing/2014/main" id="{3442D674-1A60-E272-652B-9BD035AE9968}"/>
              </a:ext>
            </a:extLst>
          </p:cNvPr>
          <p:cNvSpPr txBox="1"/>
          <p:nvPr/>
        </p:nvSpPr>
        <p:spPr>
          <a:xfrm>
            <a:off x="8001000" y="570864"/>
            <a:ext cx="8305800" cy="861774"/>
          </a:xfrm>
          <a:prstGeom prst="rect">
            <a:avLst/>
          </a:prstGeom>
          <a:noFill/>
        </p:spPr>
        <p:txBody>
          <a:bodyPr wrap="square" rtlCol="0">
            <a:spAutoFit/>
          </a:bodyPr>
          <a:lstStyle/>
          <a:p>
            <a:r>
              <a:rPr lang="en-US" sz="5000" b="1" dirty="0">
                <a:solidFill>
                  <a:srgbClr val="FF0000"/>
                </a:solidFill>
                <a:latin typeface="Arial" panose="020B0604020202020204" pitchFamily="34" charset="0"/>
                <a:cs typeface="Arial" panose="020B0604020202020204" pitchFamily="34" charset="0"/>
              </a:rPr>
              <a:t>GIẢI NGHĨA TỪ KHÓ</a:t>
            </a:r>
          </a:p>
        </p:txBody>
      </p:sp>
    </p:spTree>
    <p:extLst>
      <p:ext uri="{BB962C8B-B14F-4D97-AF65-F5344CB8AC3E}">
        <p14:creationId xmlns:p14="http://schemas.microsoft.com/office/powerpoint/2010/main" val="2909236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499" y="347663"/>
            <a:ext cx="10659865" cy="993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079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379" y="266700"/>
            <a:ext cx="16230600" cy="2308324"/>
          </a:xfrm>
          <a:prstGeom prst="rect">
            <a:avLst/>
          </a:prstGeom>
        </p:spPr>
        <p:txBody>
          <a:bodyPr wrap="square">
            <a:spAutoFit/>
          </a:bodyPr>
          <a:lstStyle/>
          <a:p>
            <a:pPr algn="just"/>
            <a:r>
              <a:rPr lang="vi-VN" sz="3600" dirty="0">
                <a:solidFill>
                  <a:srgbClr val="000000"/>
                </a:solidFill>
                <a:latin typeface="Times New Roman" pitchFamily="18" charset="0"/>
                <a:cs typeface="Times New Roman" pitchFamily="18" charset="0"/>
              </a:rPr>
              <a:t>Bài đọc</a:t>
            </a:r>
            <a:r>
              <a:rPr lang="vi-VN" sz="3600" dirty="0" smtClean="0">
                <a:solidFill>
                  <a:srgbClr val="000000"/>
                </a:solidFill>
                <a:latin typeface="Times New Roman" pitchFamily="18" charset="0"/>
                <a:cs typeface="Times New Roman" pitchFamily="18" charset="0"/>
              </a:rPr>
              <a:t>:</a:t>
            </a:r>
            <a:endParaRPr lang="en-US" sz="3600" dirty="0" smtClean="0">
              <a:solidFill>
                <a:srgbClr val="000000"/>
              </a:solidFill>
              <a:latin typeface="Times New Roman" pitchFamily="18" charset="0"/>
              <a:cs typeface="Times New Roman" pitchFamily="18" charset="0"/>
            </a:endParaRPr>
          </a:p>
          <a:p>
            <a:pPr algn="just"/>
            <a:r>
              <a:rPr lang="vi-VN" sz="3600" dirty="0">
                <a:solidFill>
                  <a:srgbClr val="000000"/>
                </a:solidFill>
                <a:latin typeface="Times New Roman" pitchFamily="18" charset="0"/>
                <a:cs typeface="Times New Roman" pitchFamily="18" charset="0"/>
              </a:rPr>
              <a:t> </a:t>
            </a:r>
          </a:p>
          <a:p>
            <a:r>
              <a:rPr lang="vi-VN" sz="3600" dirty="0">
                <a:solidFill>
                  <a:srgbClr val="000000"/>
                </a:solidFill>
                <a:latin typeface="OpenSans"/>
              </a:rPr>
              <a:t/>
            </a:r>
            <a:br>
              <a:rPr lang="vi-VN" sz="3600"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solidFill>
                <a:prstClr val="black"/>
              </a:solidFill>
            </a:endParaRPr>
          </a:p>
        </p:txBody>
      </p:sp>
      <p:sp>
        <p:nvSpPr>
          <p:cNvPr id="3" name="Rectangle 2"/>
          <p:cNvSpPr/>
          <p:nvPr/>
        </p:nvSpPr>
        <p:spPr>
          <a:xfrm>
            <a:off x="1600200" y="1104901"/>
            <a:ext cx="15392400" cy="8956298"/>
          </a:xfrm>
          <a:prstGeom prst="rect">
            <a:avLst/>
          </a:prstGeom>
        </p:spPr>
        <p:txBody>
          <a:bodyPr wrap="square">
            <a:spAutoFit/>
          </a:bodyPr>
          <a:lstStyle/>
          <a:p>
            <a:pPr algn="ctr"/>
            <a:r>
              <a:rPr lang="en-US" sz="3600" b="1" dirty="0" err="1" smtClean="0">
                <a:solidFill>
                  <a:srgbClr val="000000"/>
                </a:solidFill>
                <a:latin typeface="Times New Roman" pitchFamily="18" charset="0"/>
                <a:cs typeface="Times New Roman" pitchFamily="18" charset="0"/>
              </a:rPr>
              <a:t>Ông</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Trạng</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giỏi</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tính</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toán</a:t>
            </a:r>
            <a:endParaRPr lang="vi-VN" sz="3600" dirty="0" smtClean="0">
              <a:solidFill>
                <a:srgbClr val="000000"/>
              </a:solidFill>
              <a:latin typeface="Times New Roman" pitchFamily="18" charset="0"/>
              <a:cs typeface="Times New Roman" pitchFamily="18" charset="0"/>
            </a:endParaRP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nguyên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năm</a:t>
            </a:r>
            <a:r>
              <a:rPr lang="en-US" sz="3600" dirty="0" smtClean="0">
                <a:solidFill>
                  <a:srgbClr val="000000"/>
                </a:solidFill>
                <a:latin typeface="Times New Roman" pitchFamily="18" charset="0"/>
                <a:cs typeface="Times New Roman" pitchFamily="18" charset="0"/>
              </a:rPr>
              <a:t> 21 </a:t>
            </a:r>
            <a:r>
              <a:rPr lang="en-US" sz="3600" dirty="0" err="1" smtClean="0">
                <a:solidFill>
                  <a:srgbClr val="000000"/>
                </a:solidFill>
                <a:latin typeface="Times New Roman" pitchFamily="18" charset="0"/>
                <a:cs typeface="Times New Roman" pitchFamily="18" charset="0"/>
              </a:rPr>
              <a:t>tuổi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mọi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người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phục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vì</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vừa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học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rộng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vừa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kiến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trong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sống</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Trung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Hoa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giúp</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con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dắt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xuống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dấu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xếp</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Khi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đến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đã</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dấu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nặng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bao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nhiêu</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lại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mỏng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xem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độ</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dày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bao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nhiêu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thước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rồi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chia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số</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độ</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dày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mỗi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khâm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phục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nguyên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nước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đã</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quy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thành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Mỗi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quy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tóm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dễ</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nhớ</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tiên</a:t>
            </a:r>
            <a:r>
              <a:rPr lang="en-US" sz="3600" dirty="0" smtClean="0">
                <a:solidFill>
                  <a:srgbClr val="000000"/>
                </a:solidFill>
                <a:latin typeface="Times New Roman" pitchFamily="18" charset="0"/>
                <a:cs typeface="Times New Roman" pitchFamily="18" charset="0"/>
              </a:rPr>
              <a:t> ở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dạy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trong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trường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gần</a:t>
            </a:r>
            <a:r>
              <a:rPr lang="en-US" sz="3600" dirty="0" smtClean="0">
                <a:solidFill>
                  <a:srgbClr val="000000"/>
                </a:solidFill>
                <a:latin typeface="Times New Roman" pitchFamily="18" charset="0"/>
                <a:cs typeface="Times New Roman" pitchFamily="18" charset="0"/>
              </a:rPr>
              <a:t> 400 </a:t>
            </a:r>
            <a:r>
              <a:rPr lang="en-US" sz="3600" dirty="0" err="1" smtClean="0">
                <a:solidFill>
                  <a:srgbClr val="000000"/>
                </a:solidFill>
                <a:latin typeface="Times New Roman" pitchFamily="18" charset="0"/>
                <a:cs typeface="Times New Roman" pitchFamily="18" charset="0"/>
              </a:rPr>
              <a:t>năm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cũng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người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tiên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lúc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về</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trúc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màu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dễ</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dụng</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Theo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chuyện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đồng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a:t>
            </a:r>
            <a:endParaRPr lang="en-US" sz="3600" dirty="0"/>
          </a:p>
        </p:txBody>
      </p:sp>
    </p:spTree>
    <p:extLst>
      <p:ext uri="{BB962C8B-B14F-4D97-AF65-F5344CB8AC3E}">
        <p14:creationId xmlns:p14="http://schemas.microsoft.com/office/powerpoint/2010/main" val="870144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2501771" y="1378559"/>
            <a:ext cx="13053448"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891065" y="277433"/>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7737">
            <a:off x="13763336" y="1477697"/>
            <a:ext cx="3086833" cy="9877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41910">
            <a:off x="1774440" y="8261775"/>
            <a:ext cx="2003894" cy="1685775"/>
          </a:xfrm>
          <a:prstGeom prst="rect">
            <a:avLst/>
          </a:prstGeom>
        </p:spPr>
      </p:pic>
      <p:pic>
        <p:nvPicPr>
          <p:cNvPr id="13" name="Picture 5">
            <a:extLst>
              <a:ext uri="{FF2B5EF4-FFF2-40B4-BE49-F238E27FC236}">
                <a16:creationId xmlns="" xmlns:a16="http://schemas.microsoft.com/office/drawing/2014/main" id="{47BD2784-2AAE-543B-5DCF-D87C125C444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944600" y="4370135"/>
            <a:ext cx="4049212" cy="5653349"/>
          </a:xfrm>
          <a:prstGeom prst="rect">
            <a:avLst/>
          </a:prstGeom>
        </p:spPr>
      </p:pic>
      <p:sp>
        <p:nvSpPr>
          <p:cNvPr id="14" name="TextBox 13">
            <a:extLst>
              <a:ext uri="{FF2B5EF4-FFF2-40B4-BE49-F238E27FC236}">
                <a16:creationId xmlns="" xmlns:a16="http://schemas.microsoft.com/office/drawing/2014/main" id="{66251BE6-35EB-C4BA-322B-AAEF015B91C1}"/>
              </a:ext>
            </a:extLst>
          </p:cNvPr>
          <p:cNvSpPr txBox="1"/>
          <p:nvPr/>
        </p:nvSpPr>
        <p:spPr>
          <a:xfrm>
            <a:off x="3670437" y="3689608"/>
            <a:ext cx="10889975" cy="1555234"/>
          </a:xfrm>
          <a:prstGeom prst="rect">
            <a:avLst/>
          </a:prstGeom>
          <a:noFill/>
        </p:spPr>
        <p:txBody>
          <a:bodyPr wrap="square" rtlCol="0">
            <a:spAutoFit/>
          </a:bodyPr>
          <a:lstStyle/>
          <a:p>
            <a:pPr algn="ctr">
              <a:lnSpc>
                <a:spcPct val="150000"/>
              </a:lnSpc>
            </a:pPr>
            <a:r>
              <a:rPr lang="en-US" sz="7200" b="1" dirty="0" smtClean="0">
                <a:solidFill>
                  <a:prstClr val="black"/>
                </a:solidFill>
                <a:latin typeface="Times New Roman" pitchFamily="18" charset="0"/>
                <a:cs typeface="Times New Roman" pitchFamily="18" charset="0"/>
              </a:rPr>
              <a:t>ĐỌC NHÓM</a:t>
            </a:r>
            <a:endParaRPr lang="en-US" sz="7200" b="1" dirty="0">
              <a:solidFill>
                <a:prstClr val="black"/>
              </a:solidFill>
              <a:latin typeface="Times New Roman" pitchFamily="18" charset="0"/>
              <a:cs typeface="Times New Roman" pitchFamily="18" charset="0"/>
            </a:endParaRPr>
          </a:p>
        </p:txBody>
      </p:sp>
      <p:pic>
        <p:nvPicPr>
          <p:cNvPr id="15" name="Picture 7">
            <a:extLst>
              <a:ext uri="{FF2B5EF4-FFF2-40B4-BE49-F238E27FC236}">
                <a16:creationId xmlns="" xmlns:a16="http://schemas.microsoft.com/office/drawing/2014/main" id="{2A3FFF0A-1372-F9F6-5FBF-88649C644E22}"/>
              </a:ext>
            </a:extLst>
          </p:cNvPr>
          <p:cNvPicPr>
            <a:picLocks noChangeAspect="1"/>
          </p:cNvPicPr>
          <p:nvPr/>
        </p:nvPicPr>
        <p:blipFill>
          <a:blip r:embed="rId12"/>
          <a:srcRect/>
          <a:stretch>
            <a:fillRect/>
          </a:stretch>
        </p:blipFill>
        <p:spPr>
          <a:xfrm rot="18677011">
            <a:off x="-313609" y="3271798"/>
            <a:ext cx="4231593" cy="3312020"/>
          </a:xfrm>
          <a:prstGeom prst="rect">
            <a:avLst/>
          </a:prstGeom>
        </p:spPr>
      </p:pic>
      <p:pic>
        <p:nvPicPr>
          <p:cNvPr id="16" name="Picture 10">
            <a:extLst>
              <a:ext uri="{FF2B5EF4-FFF2-40B4-BE49-F238E27FC236}">
                <a16:creationId xmlns="" xmlns:a16="http://schemas.microsoft.com/office/drawing/2014/main" id="{D4DFA458-AD6E-CD9A-C330-1026C0BB87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758520" y="263516"/>
            <a:ext cx="2467519" cy="3334485"/>
          </a:xfrm>
          <a:prstGeom prst="rect">
            <a:avLst/>
          </a:prstGeom>
        </p:spPr>
      </p:pic>
    </p:spTree>
    <p:extLst>
      <p:ext uri="{BB962C8B-B14F-4D97-AF65-F5344CB8AC3E}">
        <p14:creationId xmlns:p14="http://schemas.microsoft.com/office/powerpoint/2010/main" val="2053903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379" y="266700"/>
            <a:ext cx="16230600" cy="11172289"/>
          </a:xfrm>
          <a:prstGeom prst="rect">
            <a:avLst/>
          </a:prstGeom>
        </p:spPr>
        <p:txBody>
          <a:bodyPr wrap="square">
            <a:spAutoFit/>
          </a:bodyPr>
          <a:lstStyle/>
          <a:p>
            <a:pPr algn="just"/>
            <a:r>
              <a:rPr lang="vi-VN" sz="3600" dirty="0">
                <a:solidFill>
                  <a:srgbClr val="000000"/>
                </a:solidFill>
                <a:latin typeface="Times New Roman" pitchFamily="18" charset="0"/>
                <a:cs typeface="Times New Roman" pitchFamily="18" charset="0"/>
              </a:rPr>
              <a:t>Bài đọc: </a:t>
            </a:r>
          </a:p>
          <a:p>
            <a:pPr algn="ctr"/>
            <a:r>
              <a:rPr lang="vi-VN" sz="3600" b="1" dirty="0">
                <a:solidFill>
                  <a:srgbClr val="000000"/>
                </a:solidFill>
                <a:latin typeface="Times New Roman" pitchFamily="18" charset="0"/>
                <a:cs typeface="Times New Roman" pitchFamily="18" charset="0"/>
              </a:rPr>
              <a:t>Cha sẽ luôn ở bên con</a:t>
            </a:r>
            <a:endParaRPr lang="vi-VN" sz="3600" dirty="0">
              <a:solidFill>
                <a:srgbClr val="000000"/>
              </a:solidFill>
              <a:latin typeface="Times New Roman" pitchFamily="18" charset="0"/>
              <a:cs typeface="Times New Roman" pitchFamily="18" charset="0"/>
            </a:endParaRPr>
          </a:p>
          <a:p>
            <a:pPr algn="just"/>
            <a:r>
              <a:rPr lang="vi-VN" sz="3600" dirty="0">
                <a:solidFill>
                  <a:srgbClr val="000000"/>
                </a:solidFill>
                <a:latin typeface="Times New Roman" pitchFamily="18" charset="0"/>
                <a:cs typeface="Times New Roman" pitchFamily="18"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a:p>
            <a:pPr algn="just"/>
            <a:r>
              <a:rPr lang="vi-VN" sz="3600" dirty="0">
                <a:solidFill>
                  <a:srgbClr val="000000"/>
                </a:solidFill>
                <a:latin typeface="Times New Roman" pitchFamily="18" charset="0"/>
                <a:cs typeface="Times New Roman" pitchFamily="18" charset="0"/>
              </a:rPr>
              <a:t>Ông cố nhớ lại vị trí lớp học của con, chạy đến đó và ra sức đào bới. Mọi người kéo ông ra và an ủi:</a:t>
            </a:r>
          </a:p>
          <a:p>
            <a:pPr algn="just"/>
            <a:r>
              <a:rPr lang="vi-VN" sz="3600" dirty="0">
                <a:solidFill>
                  <a:srgbClr val="000000"/>
                </a:solidFill>
                <a:latin typeface="Times New Roman" pitchFamily="18" charset="0"/>
                <a:cs typeface="Times New Roman" pitchFamily="18" charset="0"/>
              </a:rPr>
              <a:t>- Muộn quá rồi! Bác không làm được gì nữa đâu!</a:t>
            </a:r>
          </a:p>
          <a:p>
            <a:pPr algn="just"/>
            <a:r>
              <a:rPr lang="vi-VN" sz="3600" dirty="0">
                <a:solidFill>
                  <a:srgbClr val="000000"/>
                </a:solidFill>
                <a:latin typeface="Times New Roman" pitchFamily="18" charset="0"/>
                <a:cs typeface="Times New Roman" pitchFamily="18" charset="0"/>
              </a:rPr>
              <a:t>Nhưng với ai, ông cũng chỉ có một câu hỏi: “Bác có giúp tôi không?”, rồi tiếp tục đào bới. Nhiều người bắt đầu đào bới cùng ông.</a:t>
            </a:r>
          </a:p>
          <a:p>
            <a:pPr algn="just"/>
            <a:r>
              <a:rPr lang="vi-VN" sz="3600" dirty="0">
                <a:solidFill>
                  <a:srgbClr val="000000"/>
                </a:solidFill>
                <a:latin typeface="Times New Roman" pitchFamily="18" charset="0"/>
                <a:cs typeface="Times New Roman" pitchFamily="18"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algn="just"/>
            <a:r>
              <a:rPr lang="vi-VN" sz="3600" dirty="0">
                <a:solidFill>
                  <a:srgbClr val="000000"/>
                </a:solidFill>
                <a:latin typeface="Times New Roman" pitchFamily="18" charset="0"/>
                <a:cs typeface="Times New Roman" pitchFamily="18" charset="0"/>
              </a:rPr>
              <a:t>Bọn trẻ được cứu thoát. Cậu con trai ôm chầm lấy cha:</a:t>
            </a:r>
          </a:p>
          <a:p>
            <a:pPr algn="just"/>
            <a:r>
              <a:rPr lang="vi-VN" sz="3600" dirty="0">
                <a:solidFill>
                  <a:srgbClr val="000000"/>
                </a:solidFill>
                <a:latin typeface="Times New Roman" pitchFamily="18" charset="0"/>
                <a:cs typeface="Times New Roman" pitchFamily="18" charset="0"/>
              </a:rPr>
              <a:t>- Cha ơi! Con đã bảo các bạn là nhất định cha sẽ cứu con và các bạn mà! </a:t>
            </a:r>
          </a:p>
          <a:p>
            <a:pPr algn="r"/>
            <a:r>
              <a:rPr lang="vi-VN" sz="3600" dirty="0">
                <a:solidFill>
                  <a:srgbClr val="000000"/>
                </a:solidFill>
                <a:latin typeface="Times New Roman" pitchFamily="18" charset="0"/>
                <a:cs typeface="Times New Roman" pitchFamily="18" charset="0"/>
              </a:rPr>
              <a:t>Theo báo </a:t>
            </a:r>
            <a:r>
              <a:rPr lang="vi-VN" sz="3600" i="1" dirty="0">
                <a:solidFill>
                  <a:srgbClr val="000000"/>
                </a:solidFill>
                <a:latin typeface="Times New Roman" pitchFamily="18" charset="0"/>
                <a:cs typeface="Times New Roman" pitchFamily="18" charset="0"/>
              </a:rPr>
              <a:t>Tuổi trẻ</a:t>
            </a:r>
            <a:r>
              <a:rPr lang="vi-VN" sz="3600" dirty="0">
                <a:solidFill>
                  <a:srgbClr val="000000"/>
                </a:solidFill>
                <a:latin typeface="Times New Roman" pitchFamily="18" charset="0"/>
                <a:cs typeface="Times New Roman" pitchFamily="18" charset="0"/>
              </a:rPr>
              <a:t> (Thanh Giang dịch)</a:t>
            </a:r>
          </a:p>
          <a:p>
            <a:r>
              <a:rPr lang="vi-VN" sz="3600" dirty="0">
                <a:solidFill>
                  <a:srgbClr val="000000"/>
                </a:solidFill>
                <a:latin typeface="OpenSans"/>
              </a:rPr>
              <a:t/>
            </a:r>
            <a:br>
              <a:rPr lang="vi-VN" sz="3600"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solidFill>
                <a:prstClr val="black"/>
              </a:solidFill>
            </a:endParaRPr>
          </a:p>
        </p:txBody>
      </p:sp>
      <p:sp>
        <p:nvSpPr>
          <p:cNvPr id="4" name="Explosion 1 3"/>
          <p:cNvSpPr/>
          <p:nvPr/>
        </p:nvSpPr>
        <p:spPr>
          <a:xfrm>
            <a:off x="12877800" y="-811"/>
            <a:ext cx="4648200" cy="13716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Đọc nhóm</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09867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2501771" y="1378559"/>
            <a:ext cx="13053448"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891065" y="277433"/>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7737">
            <a:off x="13763336" y="1477697"/>
            <a:ext cx="3086833" cy="9877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41910">
            <a:off x="1774440" y="8261775"/>
            <a:ext cx="2003894" cy="1685775"/>
          </a:xfrm>
          <a:prstGeom prst="rect">
            <a:avLst/>
          </a:prstGeom>
        </p:spPr>
      </p:pic>
      <p:pic>
        <p:nvPicPr>
          <p:cNvPr id="13" name="Picture 5">
            <a:extLst>
              <a:ext uri="{FF2B5EF4-FFF2-40B4-BE49-F238E27FC236}">
                <a16:creationId xmlns="" xmlns:a16="http://schemas.microsoft.com/office/drawing/2014/main" id="{47BD2784-2AAE-543B-5DCF-D87C125C444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944600" y="4370135"/>
            <a:ext cx="4049212" cy="5653349"/>
          </a:xfrm>
          <a:prstGeom prst="rect">
            <a:avLst/>
          </a:prstGeom>
        </p:spPr>
      </p:pic>
      <p:sp>
        <p:nvSpPr>
          <p:cNvPr id="14" name="TextBox 13">
            <a:extLst>
              <a:ext uri="{FF2B5EF4-FFF2-40B4-BE49-F238E27FC236}">
                <a16:creationId xmlns="" xmlns:a16="http://schemas.microsoft.com/office/drawing/2014/main" id="{66251BE6-35EB-C4BA-322B-AAEF015B91C1}"/>
              </a:ext>
            </a:extLst>
          </p:cNvPr>
          <p:cNvSpPr txBox="1"/>
          <p:nvPr/>
        </p:nvSpPr>
        <p:spPr>
          <a:xfrm>
            <a:off x="3670437" y="3689608"/>
            <a:ext cx="10889975" cy="3217227"/>
          </a:xfrm>
          <a:prstGeom prst="rect">
            <a:avLst/>
          </a:prstGeom>
          <a:noFill/>
        </p:spPr>
        <p:txBody>
          <a:bodyPr wrap="square" rtlCol="0">
            <a:spAutoFit/>
          </a:bodyPr>
          <a:lstStyle/>
          <a:p>
            <a:pPr algn="ctr">
              <a:lnSpc>
                <a:spcPct val="150000"/>
              </a:lnSpc>
            </a:pPr>
            <a:r>
              <a:rPr lang="en-US" sz="7200" b="1" dirty="0" smtClean="0">
                <a:solidFill>
                  <a:prstClr val="black"/>
                </a:solidFill>
                <a:latin typeface="Times New Roman" pitchFamily="18" charset="0"/>
                <a:cs typeface="Times New Roman" pitchFamily="18" charset="0"/>
              </a:rPr>
              <a:t>THI ĐỌC </a:t>
            </a:r>
          </a:p>
          <a:p>
            <a:pPr algn="ctr">
              <a:lnSpc>
                <a:spcPct val="150000"/>
              </a:lnSpc>
            </a:pPr>
            <a:r>
              <a:rPr lang="en-US" sz="7200" b="1" dirty="0" smtClean="0">
                <a:solidFill>
                  <a:prstClr val="black"/>
                </a:solidFill>
                <a:latin typeface="Times New Roman" pitchFamily="18" charset="0"/>
                <a:cs typeface="Times New Roman" pitchFamily="18" charset="0"/>
              </a:rPr>
              <a:t>GIỮA CÁC NHÓM</a:t>
            </a:r>
            <a:endParaRPr lang="en-US" sz="7200" b="1" dirty="0">
              <a:solidFill>
                <a:prstClr val="black"/>
              </a:solidFill>
              <a:latin typeface="Times New Roman" pitchFamily="18" charset="0"/>
              <a:cs typeface="Times New Roman" pitchFamily="18" charset="0"/>
            </a:endParaRPr>
          </a:p>
        </p:txBody>
      </p:sp>
      <p:pic>
        <p:nvPicPr>
          <p:cNvPr id="15" name="Picture 7">
            <a:extLst>
              <a:ext uri="{FF2B5EF4-FFF2-40B4-BE49-F238E27FC236}">
                <a16:creationId xmlns="" xmlns:a16="http://schemas.microsoft.com/office/drawing/2014/main" id="{2A3FFF0A-1372-F9F6-5FBF-88649C644E22}"/>
              </a:ext>
            </a:extLst>
          </p:cNvPr>
          <p:cNvPicPr>
            <a:picLocks noChangeAspect="1"/>
          </p:cNvPicPr>
          <p:nvPr/>
        </p:nvPicPr>
        <p:blipFill>
          <a:blip r:embed="rId12"/>
          <a:srcRect/>
          <a:stretch>
            <a:fillRect/>
          </a:stretch>
        </p:blipFill>
        <p:spPr>
          <a:xfrm rot="18677011">
            <a:off x="-313609" y="3271798"/>
            <a:ext cx="4231593" cy="3312020"/>
          </a:xfrm>
          <a:prstGeom prst="rect">
            <a:avLst/>
          </a:prstGeom>
        </p:spPr>
      </p:pic>
      <p:pic>
        <p:nvPicPr>
          <p:cNvPr id="16" name="Picture 10">
            <a:extLst>
              <a:ext uri="{FF2B5EF4-FFF2-40B4-BE49-F238E27FC236}">
                <a16:creationId xmlns="" xmlns:a16="http://schemas.microsoft.com/office/drawing/2014/main" id="{D4DFA458-AD6E-CD9A-C330-1026C0BB87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758520" y="263516"/>
            <a:ext cx="2467519" cy="3334485"/>
          </a:xfrm>
          <a:prstGeom prst="rect">
            <a:avLst/>
          </a:prstGeom>
        </p:spPr>
      </p:pic>
    </p:spTree>
    <p:extLst>
      <p:ext uri="{BB962C8B-B14F-4D97-AF65-F5344CB8AC3E}">
        <p14:creationId xmlns:p14="http://schemas.microsoft.com/office/powerpoint/2010/main" val="2053903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379" y="266700"/>
            <a:ext cx="16230600" cy="11172289"/>
          </a:xfrm>
          <a:prstGeom prst="rect">
            <a:avLst/>
          </a:prstGeom>
        </p:spPr>
        <p:txBody>
          <a:bodyPr wrap="square">
            <a:spAutoFit/>
          </a:bodyPr>
          <a:lstStyle/>
          <a:p>
            <a:pPr algn="just"/>
            <a:r>
              <a:rPr lang="vi-VN" sz="3600" dirty="0">
                <a:solidFill>
                  <a:srgbClr val="000000"/>
                </a:solidFill>
                <a:latin typeface="Times New Roman" pitchFamily="18" charset="0"/>
                <a:cs typeface="Times New Roman" pitchFamily="18" charset="0"/>
              </a:rPr>
              <a:t>Bài đọc: </a:t>
            </a:r>
          </a:p>
          <a:p>
            <a:pPr algn="ctr"/>
            <a:r>
              <a:rPr lang="vi-VN" sz="3600" b="1" dirty="0">
                <a:solidFill>
                  <a:srgbClr val="000000"/>
                </a:solidFill>
                <a:latin typeface="Times New Roman" pitchFamily="18" charset="0"/>
                <a:cs typeface="Times New Roman" pitchFamily="18" charset="0"/>
              </a:rPr>
              <a:t>Cha sẽ luôn ở bên con</a:t>
            </a:r>
            <a:endParaRPr lang="vi-VN" sz="3600" dirty="0">
              <a:solidFill>
                <a:srgbClr val="000000"/>
              </a:solidFill>
              <a:latin typeface="Times New Roman" pitchFamily="18" charset="0"/>
              <a:cs typeface="Times New Roman" pitchFamily="18" charset="0"/>
            </a:endParaRPr>
          </a:p>
          <a:p>
            <a:pPr algn="just"/>
            <a:r>
              <a:rPr lang="vi-VN" sz="3600" dirty="0">
                <a:solidFill>
                  <a:srgbClr val="000000"/>
                </a:solidFill>
                <a:latin typeface="Times New Roman" pitchFamily="18" charset="0"/>
                <a:cs typeface="Times New Roman" pitchFamily="18"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a:p>
            <a:pPr algn="just"/>
            <a:r>
              <a:rPr lang="vi-VN" sz="3600" dirty="0">
                <a:solidFill>
                  <a:srgbClr val="000000"/>
                </a:solidFill>
                <a:latin typeface="Times New Roman" pitchFamily="18" charset="0"/>
                <a:cs typeface="Times New Roman" pitchFamily="18" charset="0"/>
              </a:rPr>
              <a:t>Ông cố nhớ lại vị trí lớp học của con, chạy đến đó và ra sức đào bới. Mọi người kéo ông ra và an ủi:</a:t>
            </a:r>
          </a:p>
          <a:p>
            <a:pPr algn="just"/>
            <a:r>
              <a:rPr lang="vi-VN" sz="3600" dirty="0">
                <a:solidFill>
                  <a:srgbClr val="000000"/>
                </a:solidFill>
                <a:latin typeface="Times New Roman" pitchFamily="18" charset="0"/>
                <a:cs typeface="Times New Roman" pitchFamily="18" charset="0"/>
              </a:rPr>
              <a:t>- Muộn quá rồi! Bác không làm được gì nữa đâu!</a:t>
            </a:r>
          </a:p>
          <a:p>
            <a:pPr algn="just"/>
            <a:r>
              <a:rPr lang="vi-VN" sz="3600" dirty="0">
                <a:solidFill>
                  <a:srgbClr val="000000"/>
                </a:solidFill>
                <a:latin typeface="Times New Roman" pitchFamily="18" charset="0"/>
                <a:cs typeface="Times New Roman" pitchFamily="18" charset="0"/>
              </a:rPr>
              <a:t>Nhưng với ai, ông cũng chỉ có một câu hỏi: “Bác có giúp tôi không?”, rồi tiếp tục đào bới. Nhiều người bắt đầu đào bới cùng ông.</a:t>
            </a:r>
          </a:p>
          <a:p>
            <a:pPr algn="just"/>
            <a:r>
              <a:rPr lang="vi-VN" sz="3600" dirty="0">
                <a:solidFill>
                  <a:srgbClr val="000000"/>
                </a:solidFill>
                <a:latin typeface="Times New Roman" pitchFamily="18" charset="0"/>
                <a:cs typeface="Times New Roman" pitchFamily="18"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algn="just"/>
            <a:r>
              <a:rPr lang="vi-VN" sz="3600" dirty="0">
                <a:solidFill>
                  <a:srgbClr val="000000"/>
                </a:solidFill>
                <a:latin typeface="Times New Roman" pitchFamily="18" charset="0"/>
                <a:cs typeface="Times New Roman" pitchFamily="18" charset="0"/>
              </a:rPr>
              <a:t>Bọn trẻ được cứu thoát. Cậu con trai ôm chầm lấy cha:</a:t>
            </a:r>
          </a:p>
          <a:p>
            <a:pPr algn="just"/>
            <a:r>
              <a:rPr lang="vi-VN" sz="3600" dirty="0">
                <a:solidFill>
                  <a:srgbClr val="000000"/>
                </a:solidFill>
                <a:latin typeface="Times New Roman" pitchFamily="18" charset="0"/>
                <a:cs typeface="Times New Roman" pitchFamily="18" charset="0"/>
              </a:rPr>
              <a:t>- Cha ơi! Con đã bảo các bạn là nhất định cha sẽ cứu con và các bạn mà! </a:t>
            </a:r>
          </a:p>
          <a:p>
            <a:pPr algn="r"/>
            <a:r>
              <a:rPr lang="vi-VN" sz="3600" dirty="0">
                <a:solidFill>
                  <a:srgbClr val="000000"/>
                </a:solidFill>
                <a:latin typeface="Times New Roman" pitchFamily="18" charset="0"/>
                <a:cs typeface="Times New Roman" pitchFamily="18" charset="0"/>
              </a:rPr>
              <a:t>Theo báo </a:t>
            </a:r>
            <a:r>
              <a:rPr lang="vi-VN" sz="3600" i="1" dirty="0">
                <a:solidFill>
                  <a:srgbClr val="000000"/>
                </a:solidFill>
                <a:latin typeface="Times New Roman" pitchFamily="18" charset="0"/>
                <a:cs typeface="Times New Roman" pitchFamily="18" charset="0"/>
              </a:rPr>
              <a:t>Tuổi trẻ</a:t>
            </a:r>
            <a:r>
              <a:rPr lang="vi-VN" sz="3600" dirty="0">
                <a:solidFill>
                  <a:srgbClr val="000000"/>
                </a:solidFill>
                <a:latin typeface="Times New Roman" pitchFamily="18" charset="0"/>
                <a:cs typeface="Times New Roman" pitchFamily="18" charset="0"/>
              </a:rPr>
              <a:t> (Thanh Giang dịch)</a:t>
            </a:r>
          </a:p>
          <a:p>
            <a:r>
              <a:rPr lang="vi-VN" sz="3600" dirty="0">
                <a:solidFill>
                  <a:srgbClr val="000000"/>
                </a:solidFill>
                <a:latin typeface="OpenSans"/>
              </a:rPr>
              <a:t/>
            </a:r>
            <a:br>
              <a:rPr lang="vi-VN" sz="3600"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solidFill>
                <a:prstClr val="black"/>
              </a:solidFill>
            </a:endParaRPr>
          </a:p>
        </p:txBody>
      </p:sp>
      <p:sp>
        <p:nvSpPr>
          <p:cNvPr id="4" name="Explosion 1 3"/>
          <p:cNvSpPr/>
          <p:nvPr/>
        </p:nvSpPr>
        <p:spPr>
          <a:xfrm>
            <a:off x="11125200" y="-811"/>
            <a:ext cx="7010400" cy="13716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prstClr val="black"/>
                </a:solidFill>
                <a:latin typeface="Times New Roman" pitchFamily="18" charset="0"/>
                <a:cs typeface="Times New Roman" pitchFamily="18" charset="0"/>
              </a:rPr>
              <a:t>Thi đọc nhóm</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90144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2501771" y="1378559"/>
            <a:ext cx="13053448"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891065" y="277433"/>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7737">
            <a:off x="13763336" y="1477697"/>
            <a:ext cx="3086833" cy="9877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41910">
            <a:off x="1774440" y="8261775"/>
            <a:ext cx="2003894" cy="1685775"/>
          </a:xfrm>
          <a:prstGeom prst="rect">
            <a:avLst/>
          </a:prstGeom>
        </p:spPr>
      </p:pic>
      <p:pic>
        <p:nvPicPr>
          <p:cNvPr id="13" name="Picture 5">
            <a:extLst>
              <a:ext uri="{FF2B5EF4-FFF2-40B4-BE49-F238E27FC236}">
                <a16:creationId xmlns="" xmlns:a16="http://schemas.microsoft.com/office/drawing/2014/main" id="{47BD2784-2AAE-543B-5DCF-D87C125C444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944600" y="4370135"/>
            <a:ext cx="4049212" cy="5653349"/>
          </a:xfrm>
          <a:prstGeom prst="rect">
            <a:avLst/>
          </a:prstGeom>
        </p:spPr>
      </p:pic>
      <p:sp>
        <p:nvSpPr>
          <p:cNvPr id="14" name="TextBox 13">
            <a:extLst>
              <a:ext uri="{FF2B5EF4-FFF2-40B4-BE49-F238E27FC236}">
                <a16:creationId xmlns="" xmlns:a16="http://schemas.microsoft.com/office/drawing/2014/main" id="{66251BE6-35EB-C4BA-322B-AAEF015B91C1}"/>
              </a:ext>
            </a:extLst>
          </p:cNvPr>
          <p:cNvSpPr txBox="1"/>
          <p:nvPr/>
        </p:nvSpPr>
        <p:spPr>
          <a:xfrm>
            <a:off x="3670437" y="3689608"/>
            <a:ext cx="10889975" cy="1555234"/>
          </a:xfrm>
          <a:prstGeom prst="rect">
            <a:avLst/>
          </a:prstGeom>
          <a:noFill/>
        </p:spPr>
        <p:txBody>
          <a:bodyPr wrap="square" rtlCol="0">
            <a:spAutoFit/>
          </a:bodyPr>
          <a:lstStyle/>
          <a:p>
            <a:pPr algn="ctr">
              <a:lnSpc>
                <a:spcPct val="150000"/>
              </a:lnSpc>
            </a:pPr>
            <a:r>
              <a:rPr lang="en-US" sz="7200" b="1" dirty="0" smtClean="0">
                <a:solidFill>
                  <a:prstClr val="black"/>
                </a:solidFill>
                <a:latin typeface="Times New Roman" pitchFamily="18" charset="0"/>
                <a:cs typeface="Times New Roman" pitchFamily="18" charset="0"/>
              </a:rPr>
              <a:t>ĐỌC ĐỒNG THANH</a:t>
            </a:r>
            <a:endParaRPr lang="en-US" sz="7200" b="1" dirty="0">
              <a:solidFill>
                <a:prstClr val="black"/>
              </a:solidFill>
              <a:latin typeface="Times New Roman" pitchFamily="18" charset="0"/>
              <a:cs typeface="Times New Roman" pitchFamily="18" charset="0"/>
            </a:endParaRPr>
          </a:p>
        </p:txBody>
      </p:sp>
      <p:pic>
        <p:nvPicPr>
          <p:cNvPr id="15" name="Picture 7">
            <a:extLst>
              <a:ext uri="{FF2B5EF4-FFF2-40B4-BE49-F238E27FC236}">
                <a16:creationId xmlns="" xmlns:a16="http://schemas.microsoft.com/office/drawing/2014/main" id="{2A3FFF0A-1372-F9F6-5FBF-88649C644E22}"/>
              </a:ext>
            </a:extLst>
          </p:cNvPr>
          <p:cNvPicPr>
            <a:picLocks noChangeAspect="1"/>
          </p:cNvPicPr>
          <p:nvPr/>
        </p:nvPicPr>
        <p:blipFill>
          <a:blip r:embed="rId12"/>
          <a:srcRect/>
          <a:stretch>
            <a:fillRect/>
          </a:stretch>
        </p:blipFill>
        <p:spPr>
          <a:xfrm rot="18677011">
            <a:off x="-313609" y="3271798"/>
            <a:ext cx="4231593" cy="3312020"/>
          </a:xfrm>
          <a:prstGeom prst="rect">
            <a:avLst/>
          </a:prstGeom>
        </p:spPr>
      </p:pic>
      <p:pic>
        <p:nvPicPr>
          <p:cNvPr id="16" name="Picture 10">
            <a:extLst>
              <a:ext uri="{FF2B5EF4-FFF2-40B4-BE49-F238E27FC236}">
                <a16:creationId xmlns="" xmlns:a16="http://schemas.microsoft.com/office/drawing/2014/main" id="{D4DFA458-AD6E-CD9A-C330-1026C0BB87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758520" y="263516"/>
            <a:ext cx="2467519" cy="3334485"/>
          </a:xfrm>
          <a:prstGeom prst="rect">
            <a:avLst/>
          </a:prstGeom>
        </p:spPr>
      </p:pic>
    </p:spTree>
    <p:extLst>
      <p:ext uri="{BB962C8B-B14F-4D97-AF65-F5344CB8AC3E}">
        <p14:creationId xmlns:p14="http://schemas.microsoft.com/office/powerpoint/2010/main" val="2053903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379" y="266700"/>
            <a:ext cx="16230600" cy="11172289"/>
          </a:xfrm>
          <a:prstGeom prst="rect">
            <a:avLst/>
          </a:prstGeom>
        </p:spPr>
        <p:txBody>
          <a:bodyPr wrap="square">
            <a:spAutoFit/>
          </a:bodyPr>
          <a:lstStyle/>
          <a:p>
            <a:pPr algn="just"/>
            <a:r>
              <a:rPr lang="vi-VN" sz="3600" dirty="0">
                <a:solidFill>
                  <a:srgbClr val="000000"/>
                </a:solidFill>
                <a:latin typeface="Times New Roman" pitchFamily="18" charset="0"/>
                <a:cs typeface="Times New Roman" pitchFamily="18" charset="0"/>
              </a:rPr>
              <a:t>Bài đọc: </a:t>
            </a:r>
          </a:p>
          <a:p>
            <a:pPr algn="ctr"/>
            <a:r>
              <a:rPr lang="vi-VN" sz="3600" b="1" dirty="0">
                <a:solidFill>
                  <a:srgbClr val="000000"/>
                </a:solidFill>
                <a:latin typeface="Times New Roman" pitchFamily="18" charset="0"/>
                <a:cs typeface="Times New Roman" pitchFamily="18" charset="0"/>
              </a:rPr>
              <a:t>Cha sẽ luôn ở bên con</a:t>
            </a:r>
            <a:endParaRPr lang="vi-VN" sz="3600" dirty="0">
              <a:solidFill>
                <a:srgbClr val="000000"/>
              </a:solidFill>
              <a:latin typeface="Times New Roman" pitchFamily="18" charset="0"/>
              <a:cs typeface="Times New Roman" pitchFamily="18" charset="0"/>
            </a:endParaRPr>
          </a:p>
          <a:p>
            <a:pPr algn="just"/>
            <a:r>
              <a:rPr lang="vi-VN" sz="3600" dirty="0">
                <a:solidFill>
                  <a:srgbClr val="000000"/>
                </a:solidFill>
                <a:latin typeface="Times New Roman" pitchFamily="18" charset="0"/>
                <a:cs typeface="Times New Roman" pitchFamily="18" charset="0"/>
              </a:rPr>
              <a:t>Một trận động đất lớn xảy ra. Chỉ trong vòng 4 phút, nó đã san bằng thành phố. Giữa cơn hỗn loạn đó, một người cha chạy vội đến trường học của con. Ông bàng hoàng, lặng đi vì ngôi trường chỉ còn là một đống gạch vụn. Rồi ông nhớ lại lời hứa với con: “Dù có chuyện gì xảy ra, cha cũng sẽ luôn ở bên con.”.</a:t>
            </a:r>
          </a:p>
          <a:p>
            <a:pPr algn="just"/>
            <a:r>
              <a:rPr lang="vi-VN" sz="3600" dirty="0">
                <a:solidFill>
                  <a:srgbClr val="000000"/>
                </a:solidFill>
                <a:latin typeface="Times New Roman" pitchFamily="18" charset="0"/>
                <a:cs typeface="Times New Roman" pitchFamily="18" charset="0"/>
              </a:rPr>
              <a:t>Ông cố nhớ lại vị trí lớp học của con, chạy đến đó và ra sức đào bới. Mọi người kéo ông ra và an ủi:</a:t>
            </a:r>
          </a:p>
          <a:p>
            <a:pPr algn="just"/>
            <a:r>
              <a:rPr lang="vi-VN" sz="3600" dirty="0">
                <a:solidFill>
                  <a:srgbClr val="000000"/>
                </a:solidFill>
                <a:latin typeface="Times New Roman" pitchFamily="18" charset="0"/>
                <a:cs typeface="Times New Roman" pitchFamily="18" charset="0"/>
              </a:rPr>
              <a:t>- Muộn quá rồi! Bác không làm được gì nữa đâu!</a:t>
            </a:r>
          </a:p>
          <a:p>
            <a:pPr algn="just"/>
            <a:r>
              <a:rPr lang="vi-VN" sz="3600" dirty="0">
                <a:solidFill>
                  <a:srgbClr val="000000"/>
                </a:solidFill>
                <a:latin typeface="Times New Roman" pitchFamily="18" charset="0"/>
                <a:cs typeface="Times New Roman" pitchFamily="18" charset="0"/>
              </a:rPr>
              <a:t>Nhưng với ai, ông cũng chỉ có một câu hỏi: “Bác có giúp tôi không?”, rồi tiếp tục đào bới. Nhiều người bắt đầu đào bới cùng ông.</a:t>
            </a:r>
          </a:p>
          <a:p>
            <a:pPr algn="just"/>
            <a:r>
              <a:rPr lang="vi-VN" sz="3600" dirty="0">
                <a:solidFill>
                  <a:srgbClr val="000000"/>
                </a:solidFill>
                <a:latin typeface="Times New Roman" pitchFamily="18" charset="0"/>
                <a:cs typeface="Times New Roman" pitchFamily="18" charset="0"/>
              </a:rPr>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pPr algn="just"/>
            <a:r>
              <a:rPr lang="vi-VN" sz="3600" dirty="0">
                <a:solidFill>
                  <a:srgbClr val="000000"/>
                </a:solidFill>
                <a:latin typeface="Times New Roman" pitchFamily="18" charset="0"/>
                <a:cs typeface="Times New Roman" pitchFamily="18" charset="0"/>
              </a:rPr>
              <a:t>Bọn trẻ được cứu thoát. Cậu con trai ôm chầm lấy cha:</a:t>
            </a:r>
          </a:p>
          <a:p>
            <a:pPr algn="just"/>
            <a:r>
              <a:rPr lang="vi-VN" sz="3600" dirty="0">
                <a:solidFill>
                  <a:srgbClr val="000000"/>
                </a:solidFill>
                <a:latin typeface="Times New Roman" pitchFamily="18" charset="0"/>
                <a:cs typeface="Times New Roman" pitchFamily="18" charset="0"/>
              </a:rPr>
              <a:t>- Cha ơi! Con đã bảo các bạn là nhất định cha sẽ cứu con và các bạn mà! </a:t>
            </a:r>
          </a:p>
          <a:p>
            <a:pPr algn="r"/>
            <a:r>
              <a:rPr lang="vi-VN" sz="3600" dirty="0">
                <a:solidFill>
                  <a:srgbClr val="000000"/>
                </a:solidFill>
                <a:latin typeface="Times New Roman" pitchFamily="18" charset="0"/>
                <a:cs typeface="Times New Roman" pitchFamily="18" charset="0"/>
              </a:rPr>
              <a:t>Theo báo </a:t>
            </a:r>
            <a:r>
              <a:rPr lang="vi-VN" sz="3600" i="1" dirty="0">
                <a:solidFill>
                  <a:srgbClr val="000000"/>
                </a:solidFill>
                <a:latin typeface="Times New Roman" pitchFamily="18" charset="0"/>
                <a:cs typeface="Times New Roman" pitchFamily="18" charset="0"/>
              </a:rPr>
              <a:t>Tuổi trẻ</a:t>
            </a:r>
            <a:r>
              <a:rPr lang="vi-VN" sz="3600" dirty="0">
                <a:solidFill>
                  <a:srgbClr val="000000"/>
                </a:solidFill>
                <a:latin typeface="Times New Roman" pitchFamily="18" charset="0"/>
                <a:cs typeface="Times New Roman" pitchFamily="18" charset="0"/>
              </a:rPr>
              <a:t> (Thanh Giang dịch)</a:t>
            </a:r>
          </a:p>
          <a:p>
            <a:r>
              <a:rPr lang="vi-VN" sz="3600" dirty="0">
                <a:solidFill>
                  <a:srgbClr val="000000"/>
                </a:solidFill>
                <a:latin typeface="OpenSans"/>
              </a:rPr>
              <a:t/>
            </a:r>
            <a:br>
              <a:rPr lang="vi-VN" sz="3600"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solidFill>
                <a:prstClr val="black"/>
              </a:solidFill>
            </a:endParaRPr>
          </a:p>
        </p:txBody>
      </p:sp>
      <p:sp>
        <p:nvSpPr>
          <p:cNvPr id="4" name="Explosion 1 3"/>
          <p:cNvSpPr/>
          <p:nvPr/>
        </p:nvSpPr>
        <p:spPr>
          <a:xfrm>
            <a:off x="11125200" y="-811"/>
            <a:ext cx="7010400" cy="13716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prstClr val="black"/>
                </a:solidFill>
                <a:latin typeface="Times New Roman" pitchFamily="18" charset="0"/>
                <a:cs typeface="Times New Roman" pitchFamily="18" charset="0"/>
              </a:rPr>
              <a:t>Đọc đồng thanh</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33082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1583750" y="1378559"/>
            <a:ext cx="15789850"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48815" y="318999"/>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7737">
            <a:off x="15093297" y="1950095"/>
            <a:ext cx="3086833" cy="987786"/>
          </a:xfrm>
          <a:prstGeom prst="rect">
            <a:avLst/>
          </a:prstGeom>
        </p:spPr>
      </p:pic>
      <p:sp>
        <p:nvSpPr>
          <p:cNvPr id="14" name="TextBox 13">
            <a:extLst>
              <a:ext uri="{FF2B5EF4-FFF2-40B4-BE49-F238E27FC236}">
                <a16:creationId xmlns="" xmlns:a16="http://schemas.microsoft.com/office/drawing/2014/main" id="{66251BE6-35EB-C4BA-322B-AAEF015B91C1}"/>
              </a:ext>
            </a:extLst>
          </p:cNvPr>
          <p:cNvSpPr txBox="1"/>
          <p:nvPr/>
        </p:nvSpPr>
        <p:spPr>
          <a:xfrm>
            <a:off x="4033687" y="1819444"/>
            <a:ext cx="10889975" cy="1205073"/>
          </a:xfrm>
          <a:prstGeom prst="rect">
            <a:avLst/>
          </a:prstGeom>
          <a:noFill/>
        </p:spPr>
        <p:txBody>
          <a:bodyPr wrap="square" rtlCol="0">
            <a:spAutoFit/>
          </a:bodyPr>
          <a:lstStyle/>
          <a:p>
            <a:pPr algn="ctr">
              <a:lnSpc>
                <a:spcPct val="150000"/>
              </a:lnSpc>
            </a:pPr>
            <a:r>
              <a:rPr lang="en-US" sz="5500" b="1">
                <a:solidFill>
                  <a:prstClr val="black"/>
                </a:solidFill>
                <a:latin typeface="Arial" panose="020B0604020202020204" pitchFamily="34" charset="0"/>
                <a:cs typeface="Arial" panose="020B0604020202020204" pitchFamily="34" charset="0"/>
              </a:rPr>
              <a:t>HƯỚNG DẪN VỀ NHÀ</a:t>
            </a:r>
          </a:p>
        </p:txBody>
      </p:sp>
      <p:sp>
        <p:nvSpPr>
          <p:cNvPr id="17" name="TextBox 16">
            <a:extLst>
              <a:ext uri="{FF2B5EF4-FFF2-40B4-BE49-F238E27FC236}">
                <a16:creationId xmlns="" xmlns:a16="http://schemas.microsoft.com/office/drawing/2014/main" id="{05F72672-A2D6-66BC-7CD7-C30C65ED4B7C}"/>
              </a:ext>
            </a:extLst>
          </p:cNvPr>
          <p:cNvSpPr txBox="1"/>
          <p:nvPr/>
        </p:nvSpPr>
        <p:spPr>
          <a:xfrm>
            <a:off x="4151377" y="4170932"/>
            <a:ext cx="10631423" cy="2041456"/>
          </a:xfrm>
          <a:prstGeom prst="rect">
            <a:avLst/>
          </a:prstGeom>
          <a:solidFill>
            <a:schemeClr val="accent1">
              <a:lumMod val="40000"/>
              <a:lumOff val="60000"/>
            </a:schemeClr>
          </a:solidFill>
        </p:spPr>
        <p:txBody>
          <a:bodyPr wrap="square" rtlCol="0">
            <a:spAutoFit/>
          </a:bodyPr>
          <a:lstStyle/>
          <a:p>
            <a:pPr algn="ctr">
              <a:lnSpc>
                <a:spcPct val="150000"/>
              </a:lnSpc>
            </a:pPr>
            <a:r>
              <a:rPr lang="en-US" sz="4500" dirty="0">
                <a:solidFill>
                  <a:prstClr val="black"/>
                </a:solidFill>
                <a:latin typeface="Arial" panose="020B0604020202020204" pitchFamily="34" charset="0"/>
                <a:cs typeface="Arial" panose="020B0604020202020204" pitchFamily="34" charset="0"/>
              </a:rPr>
              <a:t>Chuẩn bị, đọc trước bài học mới </a:t>
            </a:r>
            <a:endParaRPr lang="en-US" sz="4500" dirty="0" smtClean="0">
              <a:solidFill>
                <a:prstClr val="black"/>
              </a:solidFill>
              <a:latin typeface="Arial" panose="020B0604020202020204" pitchFamily="34" charset="0"/>
              <a:cs typeface="Arial" panose="020B0604020202020204" pitchFamily="34" charset="0"/>
            </a:endParaRPr>
          </a:p>
          <a:p>
            <a:pPr algn="ctr">
              <a:lnSpc>
                <a:spcPct val="150000"/>
              </a:lnSpc>
            </a:pPr>
            <a:r>
              <a:rPr lang="en-US" sz="4500" dirty="0" smtClean="0">
                <a:solidFill>
                  <a:prstClr val="black"/>
                </a:solidFill>
                <a:latin typeface="Arial" panose="020B0604020202020204" pitchFamily="34" charset="0"/>
                <a:cs typeface="Arial" panose="020B0604020202020204" pitchFamily="34" charset="0"/>
              </a:rPr>
              <a:t>Bài </a:t>
            </a:r>
            <a:r>
              <a:rPr lang="en-US" sz="4500" dirty="0">
                <a:solidFill>
                  <a:prstClr val="black"/>
                </a:solidFill>
                <a:latin typeface="Arial" panose="020B0604020202020204" pitchFamily="34" charset="0"/>
                <a:cs typeface="Arial" panose="020B0604020202020204" pitchFamily="34" charset="0"/>
              </a:rPr>
              <a:t>đọc 3: Quạt cho bà ngủ</a:t>
            </a:r>
          </a:p>
        </p:txBody>
      </p:sp>
      <p:pic>
        <p:nvPicPr>
          <p:cNvPr id="18" name="Picture 9">
            <a:extLst>
              <a:ext uri="{FF2B5EF4-FFF2-40B4-BE49-F238E27FC236}">
                <a16:creationId xmlns="" xmlns:a16="http://schemas.microsoft.com/office/drawing/2014/main" id="{ED0D44D2-A88D-BB61-AE3B-BE9F6382B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34540" y="6260668"/>
            <a:ext cx="4140679" cy="4114800"/>
          </a:xfrm>
          <a:prstGeom prst="rect">
            <a:avLst/>
          </a:prstGeom>
        </p:spPr>
      </p:pic>
      <p:pic>
        <p:nvPicPr>
          <p:cNvPr id="19" name="Picture 3">
            <a:extLst>
              <a:ext uri="{FF2B5EF4-FFF2-40B4-BE49-F238E27FC236}">
                <a16:creationId xmlns="" xmlns:a16="http://schemas.microsoft.com/office/drawing/2014/main" id="{B3842FB8-EF42-2E2B-B132-C919BAB621B8}"/>
              </a:ext>
            </a:extLst>
          </p:cNvPr>
          <p:cNvPicPr>
            <a:picLocks noChangeAspect="1"/>
          </p:cNvPicPr>
          <p:nvPr/>
        </p:nvPicPr>
        <p:blipFill>
          <a:blip r:embed="rId10" cstate="print"/>
          <a:srcRect/>
          <a:stretch>
            <a:fillRect/>
          </a:stretch>
        </p:blipFill>
        <p:spPr>
          <a:xfrm>
            <a:off x="285938" y="7251134"/>
            <a:ext cx="3865439" cy="3314614"/>
          </a:xfrm>
          <a:prstGeom prst="rect">
            <a:avLst/>
          </a:prstGeom>
        </p:spPr>
      </p:pic>
      <p:pic>
        <p:nvPicPr>
          <p:cNvPr id="21" name="Picture 5">
            <a:extLst>
              <a:ext uri="{FF2B5EF4-FFF2-40B4-BE49-F238E27FC236}">
                <a16:creationId xmlns="" xmlns:a16="http://schemas.microsoft.com/office/drawing/2014/main" id="{BBEAD70D-4462-D443-3592-76C025FD66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1328786" y="3160538"/>
            <a:ext cx="1745934" cy="1606259"/>
          </a:xfrm>
          <a:prstGeom prst="rect">
            <a:avLst/>
          </a:prstGeom>
        </p:spPr>
      </p:pic>
      <p:pic>
        <p:nvPicPr>
          <p:cNvPr id="22" name="Picture 5">
            <a:extLst>
              <a:ext uri="{FF2B5EF4-FFF2-40B4-BE49-F238E27FC236}">
                <a16:creationId xmlns="" xmlns:a16="http://schemas.microsoft.com/office/drawing/2014/main" id="{FBB68B83-7E85-DD6A-C06B-8DA5C6363E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72625">
            <a:off x="15662886" y="3426918"/>
            <a:ext cx="1745934" cy="1606259"/>
          </a:xfrm>
          <a:prstGeom prst="rect">
            <a:avLst/>
          </a:prstGeom>
        </p:spPr>
      </p:pic>
    </p:spTree>
    <p:extLst>
      <p:ext uri="{BB962C8B-B14F-4D97-AF65-F5344CB8AC3E}">
        <p14:creationId xmlns:p14="http://schemas.microsoft.com/office/powerpoint/2010/main" val="2838400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anim calcmode="lin" valueType="num">
                                      <p:cBhvr>
                                        <p:cTn id="1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4"/>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3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3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35106" y="0"/>
            <a:ext cx="10287000" cy="10287000"/>
          </a:xfrm>
          <a:prstGeom prst="rect">
            <a:avLst/>
          </a:prstGeom>
        </p:spPr>
      </p:pic>
      <p:grpSp>
        <p:nvGrpSpPr>
          <p:cNvPr id="3" name="Group 3"/>
          <p:cNvGrpSpPr/>
          <p:nvPr/>
        </p:nvGrpSpPr>
        <p:grpSpPr>
          <a:xfrm>
            <a:off x="990600" y="1526714"/>
            <a:ext cx="16230600" cy="7233571"/>
            <a:chOff x="0" y="0"/>
            <a:chExt cx="2596610" cy="1746278"/>
          </a:xfrm>
        </p:grpSpPr>
        <p:sp>
          <p:nvSpPr>
            <p:cNvPr id="4" name="Freeform 4"/>
            <p:cNvSpPr/>
            <p:nvPr/>
          </p:nvSpPr>
          <p:spPr>
            <a:xfrm>
              <a:off x="0" y="0"/>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27140" y="7253050"/>
            <a:ext cx="3240475" cy="2677442"/>
          </a:xfrm>
          <a:prstGeom prst="rect">
            <a:avLst/>
          </a:prstGeom>
        </p:spPr>
      </p:pic>
      <p:sp>
        <p:nvSpPr>
          <p:cNvPr id="11" name="TextBox 11"/>
          <p:cNvSpPr txBox="1"/>
          <p:nvPr/>
        </p:nvSpPr>
        <p:spPr>
          <a:xfrm>
            <a:off x="3288572" y="3301132"/>
            <a:ext cx="12144895" cy="3255122"/>
          </a:xfrm>
          <a:prstGeom prst="rect">
            <a:avLst/>
          </a:prstGeom>
        </p:spPr>
        <p:txBody>
          <a:bodyPr wrap="square" lIns="0" tIns="0" rIns="0" bIns="0" rtlCol="0" anchor="t">
            <a:spAutoFit/>
          </a:bodyPr>
          <a:lstStyle/>
          <a:p>
            <a:pPr algn="ctr">
              <a:lnSpc>
                <a:spcPct val="150000"/>
              </a:lnSpc>
            </a:pPr>
            <a:r>
              <a:rPr lang="en-US" sz="7500" b="1" spc="-261" dirty="0">
                <a:solidFill>
                  <a:prstClr val="black"/>
                </a:solidFill>
                <a:latin typeface="Times New Roman" pitchFamily="18" charset="0"/>
                <a:cs typeface="Times New Roman" pitchFamily="18" charset="0"/>
              </a:rPr>
              <a:t>CẢM ƠN </a:t>
            </a:r>
            <a:r>
              <a:rPr lang="en-US" sz="7500" b="1" spc="-261" dirty="0" smtClean="0">
                <a:solidFill>
                  <a:prstClr val="black"/>
                </a:solidFill>
                <a:latin typeface="Times New Roman" pitchFamily="18" charset="0"/>
                <a:cs typeface="Times New Roman" pitchFamily="18" charset="0"/>
              </a:rPr>
              <a:t>QUÝ THẦY CÔ. CHÚC CÁC EM HỌC TỐT</a:t>
            </a:r>
            <a:endParaRPr lang="en-US" sz="7500" b="1" spc="-261" dirty="0">
              <a:solidFill>
                <a:prstClr val="black"/>
              </a:solidFill>
              <a:latin typeface="Times New Roman" pitchFamily="18" charset="0"/>
              <a:cs typeface="Times New Roman" pitchFamily="18" charset="0"/>
            </a:endParaRPr>
          </a:p>
        </p:txBody>
      </p:sp>
      <p:pic>
        <p:nvPicPr>
          <p:cNvPr id="13" name="Picture 8">
            <a:extLst>
              <a:ext uri="{FF2B5EF4-FFF2-40B4-BE49-F238E27FC236}">
                <a16:creationId xmlns="" xmlns:a16="http://schemas.microsoft.com/office/drawing/2014/main" id="{0C63DCBA-CBD9-EB01-03B6-8A09CD35D2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04910" flipH="1">
            <a:off x="510395" y="7359415"/>
            <a:ext cx="2139511" cy="2801741"/>
          </a:xfrm>
          <a:prstGeom prst="rect">
            <a:avLst/>
          </a:prstGeom>
        </p:spPr>
      </p:pic>
      <p:pic>
        <p:nvPicPr>
          <p:cNvPr id="14" name="Picture 7">
            <a:extLst>
              <a:ext uri="{FF2B5EF4-FFF2-40B4-BE49-F238E27FC236}">
                <a16:creationId xmlns="" xmlns:a16="http://schemas.microsoft.com/office/drawing/2014/main" id="{510209C0-50F4-E724-16D4-46FBE36B47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184926" flipH="1">
            <a:off x="15334810" y="988575"/>
            <a:ext cx="2670850" cy="2907048"/>
          </a:xfrm>
          <a:prstGeom prst="rect">
            <a:avLst/>
          </a:prstGeom>
        </p:spPr>
      </p:pic>
      <p:pic>
        <p:nvPicPr>
          <p:cNvPr id="25" name="Picture 7">
            <a:extLst>
              <a:ext uri="{FF2B5EF4-FFF2-40B4-BE49-F238E27FC236}">
                <a16:creationId xmlns="" xmlns:a16="http://schemas.microsoft.com/office/drawing/2014/main" id="{4B8E6004-49F5-1668-6B66-9BFAF0A4A584}"/>
              </a:ext>
            </a:extLst>
          </p:cNvPr>
          <p:cNvPicPr>
            <a:picLocks noChangeAspect="1"/>
          </p:cNvPicPr>
          <p:nvPr/>
        </p:nvPicPr>
        <p:blipFill>
          <a:blip r:embed="rId10" cstate="print"/>
          <a:srcRect/>
          <a:stretch>
            <a:fillRect/>
          </a:stretch>
        </p:blipFill>
        <p:spPr>
          <a:xfrm rot="1674934">
            <a:off x="828867" y="57599"/>
            <a:ext cx="3193943" cy="4294378"/>
          </a:xfrm>
          <a:prstGeom prst="rect">
            <a:avLst/>
          </a:prstGeom>
        </p:spPr>
      </p:pic>
      <p:pic>
        <p:nvPicPr>
          <p:cNvPr id="27" name="Picture 26">
            <a:extLst>
              <a:ext uri="{FF2B5EF4-FFF2-40B4-BE49-F238E27FC236}">
                <a16:creationId xmlns="" xmlns:a16="http://schemas.microsoft.com/office/drawing/2014/main" id="{E8E0A483-5404-3A83-69F1-D45A185919CD}"/>
              </a:ext>
            </a:extLst>
          </p:cNvPr>
          <p:cNvPicPr>
            <a:picLocks noChangeAspect="1"/>
          </p:cNvPicPr>
          <p:nvPr/>
        </p:nvPicPr>
        <p:blipFill>
          <a:blip r:embed="rId11" cstate="print"/>
          <a:stretch>
            <a:fillRect/>
          </a:stretch>
        </p:blipFill>
        <p:spPr>
          <a:xfrm>
            <a:off x="5568058" y="940351"/>
            <a:ext cx="1234402" cy="1172725"/>
          </a:xfrm>
          <a:prstGeom prst="rect">
            <a:avLst/>
          </a:prstGeom>
        </p:spPr>
      </p:pic>
      <p:pic>
        <p:nvPicPr>
          <p:cNvPr id="28" name="Picture 27">
            <a:extLst>
              <a:ext uri="{FF2B5EF4-FFF2-40B4-BE49-F238E27FC236}">
                <a16:creationId xmlns="" xmlns:a16="http://schemas.microsoft.com/office/drawing/2014/main" id="{41AFF8D9-3515-CF2D-9816-9611C31D09D0}"/>
              </a:ext>
            </a:extLst>
          </p:cNvPr>
          <p:cNvPicPr>
            <a:picLocks noChangeAspect="1"/>
          </p:cNvPicPr>
          <p:nvPr/>
        </p:nvPicPr>
        <p:blipFill>
          <a:blip r:embed="rId11" cstate="print"/>
          <a:stretch>
            <a:fillRect/>
          </a:stretch>
        </p:blipFill>
        <p:spPr>
          <a:xfrm>
            <a:off x="16692641" y="5496480"/>
            <a:ext cx="1234402" cy="1172725"/>
          </a:xfrm>
          <a:prstGeom prst="rect">
            <a:avLst/>
          </a:prstGeom>
        </p:spPr>
      </p:pic>
      <p:pic>
        <p:nvPicPr>
          <p:cNvPr id="29" name="Picture 28">
            <a:extLst>
              <a:ext uri="{FF2B5EF4-FFF2-40B4-BE49-F238E27FC236}">
                <a16:creationId xmlns="" xmlns:a16="http://schemas.microsoft.com/office/drawing/2014/main" id="{CCB944DD-4E33-4E8C-BA40-BAD4E998752B}"/>
              </a:ext>
            </a:extLst>
          </p:cNvPr>
          <p:cNvPicPr>
            <a:picLocks noChangeAspect="1"/>
          </p:cNvPicPr>
          <p:nvPr/>
        </p:nvPicPr>
        <p:blipFill>
          <a:blip r:embed="rId11" cstate="print"/>
          <a:stretch>
            <a:fillRect/>
          </a:stretch>
        </p:blipFill>
        <p:spPr>
          <a:xfrm>
            <a:off x="4225033" y="8411217"/>
            <a:ext cx="1234402" cy="1172725"/>
          </a:xfrm>
          <a:prstGeom prst="rect">
            <a:avLst/>
          </a:prstGeom>
        </p:spPr>
      </p:pic>
    </p:spTree>
    <p:extLst>
      <p:ext uri="{BB962C8B-B14F-4D97-AF65-F5344CB8AC3E}">
        <p14:creationId xmlns:p14="http://schemas.microsoft.com/office/powerpoint/2010/main" val="246273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13971" y="1951158"/>
            <a:ext cx="9011456" cy="4709811"/>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1644997" y="2602123"/>
            <a:ext cx="7149405" cy="3407883"/>
          </a:xfrm>
          <a:prstGeom prst="roundRect">
            <a:avLst/>
          </a:prstGeom>
          <a:noFill/>
        </p:spPr>
        <p:txBody>
          <a:bodyPr wrap="square" rtlCol="0">
            <a:spAutoFit/>
          </a:bodyPr>
          <a:lstStyle/>
          <a:p>
            <a:pPr algn="ctr">
              <a:lnSpc>
                <a:spcPct val="150000"/>
              </a:lnSpc>
            </a:pPr>
            <a:r>
              <a:rPr lang="vi-VN" sz="4500">
                <a:latin typeface="Arial" panose="020B0604020202020204" pitchFamily="34" charset="0"/>
                <a:cs typeface="Arial" panose="020B0604020202020204" pitchFamily="34" charset="0"/>
              </a:rPr>
              <a:t>Chuyển gì xảy ra với ngôi trường của cậu con trai khi động đất?</a:t>
            </a:r>
            <a:endParaRPr lang="en-US" sz="4500">
              <a:latin typeface="Arial" panose="020B0604020202020204" pitchFamily="34" charset="0"/>
              <a:cs typeface="Arial" panose="020B0604020202020204" pitchFamily="34" charset="0"/>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4"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5"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933896" y="7545024"/>
            <a:ext cx="5019635" cy="2741976"/>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HĐ 2: ĐỌC HIỂU</a:t>
            </a:r>
          </a:p>
        </p:txBody>
      </p:sp>
      <p:sp>
        <p:nvSpPr>
          <p:cNvPr id="2" name="TextBox 1">
            <a:extLst>
              <a:ext uri="{FF2B5EF4-FFF2-40B4-BE49-F238E27FC236}">
                <a16:creationId xmlns="" xmlns:a16="http://schemas.microsoft.com/office/drawing/2014/main" id="{625F4580-C39A-0F0E-092D-C27F3A18DD41}"/>
              </a:ext>
            </a:extLst>
          </p:cNvPr>
          <p:cNvSpPr txBox="1"/>
          <p:nvPr/>
        </p:nvSpPr>
        <p:spPr>
          <a:xfrm>
            <a:off x="5695724" y="6407550"/>
            <a:ext cx="8644088" cy="3080202"/>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nl-NL" sz="4500">
                <a:solidFill>
                  <a:srgbClr val="000000"/>
                </a:solidFill>
                <a:effectLst/>
                <a:latin typeface="Arial" panose="020B0604020202020204" pitchFamily="34" charset="0"/>
                <a:ea typeface="Calibri" panose="020F0502020204030204" pitchFamily="34" charset="0"/>
                <a:cs typeface="Arial" panose="020B0604020202020204" pitchFamily="34" charset="0"/>
              </a:rPr>
              <a:t>Động đất khiến ngôi trường sụp đổ hoàn toàn và chỉ còn là một đống đổ nát. </a:t>
            </a:r>
            <a:endParaRPr lang="en-US" sz="450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00" y="6383304"/>
            <a:ext cx="3080203" cy="3080203"/>
          </a:xfrm>
          <a:prstGeom prst="rect">
            <a:avLst/>
          </a:prstGeom>
        </p:spPr>
      </p:pic>
      <p:pic>
        <p:nvPicPr>
          <p:cNvPr id="17" name="Picture 6">
            <a:extLst>
              <a:ext uri="{FF2B5EF4-FFF2-40B4-BE49-F238E27FC236}">
                <a16:creationId xmlns="" xmlns:a16="http://schemas.microsoft.com/office/drawing/2014/main" id="{97B14256-4390-EB37-E49F-5ED49F44DDC3}"/>
              </a:ext>
            </a:extLst>
          </p:cNvPr>
          <p:cNvPicPr>
            <a:picLocks noChangeAspect="1"/>
          </p:cNvPicPr>
          <p:nvPr/>
        </p:nvPicPr>
        <p:blipFill>
          <a:blip r:embed="rId11" cstate="print"/>
          <a:srcRect/>
          <a:stretch>
            <a:fillRect/>
          </a:stretch>
        </p:blipFill>
        <p:spPr>
          <a:xfrm>
            <a:off x="-176404" y="5330497"/>
            <a:ext cx="4397408" cy="2009982"/>
          </a:xfrm>
          <a:prstGeom prst="rect">
            <a:avLst/>
          </a:prstGeom>
        </p:spPr>
      </p:pic>
      <p:pic>
        <p:nvPicPr>
          <p:cNvPr id="19" name="Picture 7">
            <a:extLst>
              <a:ext uri="{FF2B5EF4-FFF2-40B4-BE49-F238E27FC236}">
                <a16:creationId xmlns="" xmlns:a16="http://schemas.microsoft.com/office/drawing/2014/main" id="{EFB99740-4CE0-5307-F292-2C724B803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8184926" flipH="1">
            <a:off x="-195757" y="8237719"/>
            <a:ext cx="2670850" cy="2907048"/>
          </a:xfrm>
          <a:prstGeom prst="rect">
            <a:avLst/>
          </a:prstGeom>
        </p:spPr>
      </p:pic>
    </p:spTree>
    <p:extLst>
      <p:ext uri="{BB962C8B-B14F-4D97-AF65-F5344CB8AC3E}">
        <p14:creationId xmlns:p14="http://schemas.microsoft.com/office/powerpoint/2010/main" val="29621952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2428875"/>
            <a:ext cx="10287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376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 xmlns:a16="http://schemas.microsoft.com/office/drawing/2014/main" id="{E11EBD86-A1CF-4C20-336B-CCD6C3FD8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8924" y="223405"/>
            <a:ext cx="12389553" cy="5075295"/>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719287" y="1046901"/>
            <a:ext cx="9909332" cy="3407883"/>
          </a:xfrm>
          <a:prstGeom prst="roundRect">
            <a:avLst/>
          </a:prstGeom>
          <a:noFill/>
        </p:spPr>
        <p:txBody>
          <a:bodyPr wrap="square" rtlCol="0">
            <a:spAutoFit/>
          </a:bodyPr>
          <a:lstStyle/>
          <a:p>
            <a:pPr algn="ctr">
              <a:lnSpc>
                <a:spcPct val="150000"/>
              </a:lnSpc>
            </a:pPr>
            <a:r>
              <a:rPr lang="vi-VN" sz="4500">
                <a:latin typeface="Arial" panose="020B0604020202020204" pitchFamily="34" charset="0"/>
                <a:cs typeface="Arial" panose="020B0604020202020204" pitchFamily="34" charset="0"/>
              </a:rPr>
              <a:t>Vì sao người cha vẫn quyết tâm đào bới đống đổ nát khi mọi người cho rằng không còn hi vọng?</a:t>
            </a:r>
            <a:endParaRPr lang="en-US" sz="4500">
              <a:latin typeface="Arial" panose="020B0604020202020204" pitchFamily="34" charset="0"/>
              <a:cs typeface="Arial" panose="020B0604020202020204" pitchFamily="34" charset="0"/>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4"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5"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4805566" y="5763314"/>
            <a:ext cx="11353800" cy="3080202"/>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nl-NL" sz="4500">
                <a:solidFill>
                  <a:srgbClr val="000000"/>
                </a:solidFill>
                <a:effectLst/>
                <a:latin typeface="Arial" panose="020B0604020202020204" pitchFamily="34" charset="0"/>
                <a:ea typeface="Calibri" panose="020F0502020204030204" pitchFamily="34" charset="0"/>
                <a:cs typeface="Arial" panose="020B0604020202020204" pitchFamily="34" charset="0"/>
              </a:rPr>
              <a:t>Vì ông yêu con trai của mình và ông nhớ đến lời hứa với con “Dù có chuyện gì xảy ra, cha cũng sẽ luôn ở bên con”. </a:t>
            </a:r>
            <a:endParaRPr lang="en-US" sz="450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9435" y="5396271"/>
            <a:ext cx="3080203" cy="3080203"/>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spTree>
    <p:extLst>
      <p:ext uri="{BB962C8B-B14F-4D97-AF65-F5344CB8AC3E}">
        <p14:creationId xmlns:p14="http://schemas.microsoft.com/office/powerpoint/2010/main" val="4349439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70512" y="1354282"/>
            <a:ext cx="10201524" cy="4114800"/>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748339" y="2352631"/>
            <a:ext cx="8653313" cy="2258632"/>
          </a:xfrm>
          <a:prstGeom prst="roundRect">
            <a:avLst/>
          </a:prstGeom>
          <a:noFill/>
        </p:spPr>
        <p:txBody>
          <a:bodyPr wrap="square" rtlCol="0">
            <a:spAutoFit/>
          </a:bodyPr>
          <a:lstStyle/>
          <a:p>
            <a:pPr algn="ctr">
              <a:lnSpc>
                <a:spcPct val="150000"/>
              </a:lnSpc>
            </a:pPr>
            <a:r>
              <a:rPr lang="vi-VN" sz="4500">
                <a:latin typeface="Arial" panose="020B0604020202020204" pitchFamily="34" charset="0"/>
                <a:cs typeface="Arial" panose="020B0604020202020204" pitchFamily="34" charset="0"/>
              </a:rPr>
              <a:t>Quyết tâm của người cha đem lại kết quả gì?</a:t>
            </a:r>
            <a:endParaRPr lang="en-US" sz="4500">
              <a:latin typeface="Arial" panose="020B0604020202020204" pitchFamily="34" charset="0"/>
              <a:cs typeface="Arial" panose="020B0604020202020204" pitchFamily="34" charset="0"/>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4"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5"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4805566" y="5763314"/>
            <a:ext cx="11353800" cy="3080202"/>
          </a:xfrm>
          <a:prstGeom prst="rect">
            <a:avLst/>
          </a:prstGeom>
          <a:solidFill>
            <a:schemeClr val="accent3">
              <a:lumMod val="60000"/>
              <a:lumOff val="40000"/>
            </a:schemeClr>
          </a:solidFill>
        </p:spPr>
        <p:txBody>
          <a:bodyPr wrap="square" rtlCol="0">
            <a:spAutoFit/>
          </a:bodyPr>
          <a:lstStyle/>
          <a:p>
            <a:pPr marL="685800" indent="-685800">
              <a:lnSpc>
                <a:spcPct val="150000"/>
              </a:lnSpc>
              <a:buFont typeface="Wingdings" panose="05000000000000000000" pitchFamily="2" charset="2"/>
              <a:buChar char="§"/>
            </a:pPr>
            <a:r>
              <a:rPr lang="vi-VN" sz="4500">
                <a:solidFill>
                  <a:srgbClr val="000000"/>
                </a:solidFill>
                <a:effectLst/>
                <a:latin typeface="Arial" panose="020B0604020202020204" pitchFamily="34" charset="0"/>
                <a:ea typeface="Calibri" panose="020F0502020204030204" pitchFamily="34" charset="0"/>
                <a:cs typeface="Arial" panose="020B0604020202020204" pitchFamily="34" charset="0"/>
              </a:rPr>
              <a:t>Sau nhiều lần đào bới, ông và mọi người đã tìm được con trai và các bạn của cậu, tất cả đều còn sống. </a:t>
            </a:r>
            <a:endParaRPr lang="en-US" sz="4500">
              <a:latin typeface="Arial" panose="020B0604020202020204" pitchFamily="34" charset="0"/>
              <a:cs typeface="Arial" panose="020B0604020202020204" pitchFamily="34" charset="0"/>
            </a:endParaRPr>
          </a:p>
        </p:txBody>
      </p:sp>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pic>
        <p:nvPicPr>
          <p:cNvPr id="12" name="Picture 8">
            <a:extLst>
              <a:ext uri="{FF2B5EF4-FFF2-40B4-BE49-F238E27FC236}">
                <a16:creationId xmlns="" xmlns:a16="http://schemas.microsoft.com/office/drawing/2014/main" id="{78A26E57-84F2-E4A7-7A65-A2FCD229F021}"/>
              </a:ext>
            </a:extLst>
          </p:cNvPr>
          <p:cNvPicPr>
            <a:picLocks noChangeAspect="1"/>
          </p:cNvPicPr>
          <p:nvPr/>
        </p:nvPicPr>
        <p:blipFill>
          <a:blip r:embed="rId10" cstate="print"/>
          <a:srcRect/>
          <a:stretch>
            <a:fillRect/>
          </a:stretch>
        </p:blipFill>
        <p:spPr>
          <a:xfrm>
            <a:off x="8067802" y="239800"/>
            <a:ext cx="2488236" cy="2407368"/>
          </a:xfrm>
          <a:prstGeom prst="rect">
            <a:avLst/>
          </a:prstGeom>
        </p:spPr>
      </p:pic>
      <p:pic>
        <p:nvPicPr>
          <p:cNvPr id="14" name="Picture 7">
            <a:extLst>
              <a:ext uri="{FF2B5EF4-FFF2-40B4-BE49-F238E27FC236}">
                <a16:creationId xmlns="" xmlns:a16="http://schemas.microsoft.com/office/drawing/2014/main" id="{C7BD5F0C-F20E-D0F4-7FBE-A2EEDFC94717}"/>
              </a:ext>
            </a:extLst>
          </p:cNvPr>
          <p:cNvPicPr>
            <a:picLocks noChangeAspect="1"/>
          </p:cNvPicPr>
          <p:nvPr/>
        </p:nvPicPr>
        <p:blipFill>
          <a:blip r:embed="rId11" cstate="print"/>
          <a:srcRect/>
          <a:stretch>
            <a:fillRect/>
          </a:stretch>
        </p:blipFill>
        <p:spPr>
          <a:xfrm>
            <a:off x="2461414" y="5786764"/>
            <a:ext cx="2585890" cy="3033302"/>
          </a:xfrm>
          <a:prstGeom prst="rect">
            <a:avLst/>
          </a:prstGeom>
        </p:spPr>
      </p:pic>
    </p:spTree>
    <p:extLst>
      <p:ext uri="{BB962C8B-B14F-4D97-AF65-F5344CB8AC3E}">
        <p14:creationId xmlns:p14="http://schemas.microsoft.com/office/powerpoint/2010/main" val="19204077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70512" y="1354282"/>
            <a:ext cx="10201524" cy="4114800"/>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658607" y="2092859"/>
            <a:ext cx="8653313" cy="2258632"/>
          </a:xfrm>
          <a:prstGeom prst="roundRect">
            <a:avLst/>
          </a:prstGeom>
          <a:noFill/>
        </p:spPr>
        <p:txBody>
          <a:bodyPr wrap="square" rtlCol="0">
            <a:spAutoFit/>
          </a:bodyPr>
          <a:lstStyle/>
          <a:p>
            <a:pPr algn="ctr">
              <a:lnSpc>
                <a:spcPct val="150000"/>
              </a:lnSpc>
            </a:pPr>
            <a:r>
              <a:rPr lang="vi-VN" sz="4500">
                <a:latin typeface="Arial" panose="020B0604020202020204" pitchFamily="34" charset="0"/>
                <a:cs typeface="Arial" panose="020B0604020202020204" pitchFamily="34" charset="0"/>
              </a:rPr>
              <a:t>Chi tiết nào cho thấy cậu con trai rất tin tưởng vào cha mình?</a:t>
            </a:r>
            <a:endParaRPr lang="en-US" sz="4500">
              <a:latin typeface="Arial" panose="020B0604020202020204" pitchFamily="34" charset="0"/>
              <a:cs typeface="Arial" panose="020B0604020202020204" pitchFamily="34" charset="0"/>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4"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5"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5542157" y="5775471"/>
            <a:ext cx="11353800" cy="3080202"/>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vi-VN" sz="4500">
                <a:solidFill>
                  <a:srgbClr val="000000"/>
                </a:solidFill>
                <a:effectLst/>
                <a:latin typeface="Arial" panose="020B0604020202020204" pitchFamily="34" charset="0"/>
                <a:ea typeface="Calibri" panose="020F0502020204030204" pitchFamily="34" charset="0"/>
                <a:cs typeface="Arial" panose="020B0604020202020204" pitchFamily="34" charset="0"/>
              </a:rPr>
              <a:t>Chi tiết cậu bé nói với cha “</a:t>
            </a:r>
            <a:r>
              <a:rPr lang="vi-VN" sz="4500">
                <a:solidFill>
                  <a:srgbClr val="FF0000"/>
                </a:solidFill>
                <a:effectLst/>
                <a:latin typeface="Arial" panose="020B0604020202020204" pitchFamily="34" charset="0"/>
                <a:ea typeface="Calibri" panose="020F0502020204030204" pitchFamily="34" charset="0"/>
                <a:cs typeface="Arial" panose="020B0604020202020204" pitchFamily="34" charset="0"/>
              </a:rPr>
              <a:t>Cha ơi, Con đã bảo các bạn là nhất định cha sẽ cứu con và các bạn mà”. </a:t>
            </a:r>
            <a:endParaRPr lang="en-US" sz="4500">
              <a:solidFill>
                <a:srgbClr val="FF0000"/>
              </a:solidFill>
              <a:latin typeface="Arial" panose="020B0604020202020204" pitchFamily="34" charset="0"/>
              <a:cs typeface="Arial" panose="020B0604020202020204" pitchFamily="34" charset="0"/>
            </a:endParaRPr>
          </a:p>
        </p:txBody>
      </p:sp>
      <p:pic>
        <p:nvPicPr>
          <p:cNvPr id="17" name="Picture 23">
            <a:extLst>
              <a:ext uri="{FF2B5EF4-FFF2-40B4-BE49-F238E27FC236}">
                <a16:creationId xmlns="" xmlns:a16="http://schemas.microsoft.com/office/drawing/2014/main" id="{7A896780-4ADF-4A1B-9B8F-A8FABDF31F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3567" y="4455117"/>
            <a:ext cx="3529833" cy="4011174"/>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pic>
        <p:nvPicPr>
          <p:cNvPr id="18" name="Picture 20">
            <a:extLst>
              <a:ext uri="{FF2B5EF4-FFF2-40B4-BE49-F238E27FC236}">
                <a16:creationId xmlns="" xmlns:a16="http://schemas.microsoft.com/office/drawing/2014/main" id="{EF02F139-AE9A-A450-07B4-198F49B85F4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305272">
            <a:off x="2226565" y="433099"/>
            <a:ext cx="1254032" cy="1987659"/>
          </a:xfrm>
          <a:prstGeom prst="rect">
            <a:avLst/>
          </a:prstGeom>
        </p:spPr>
      </p:pic>
      <p:pic>
        <p:nvPicPr>
          <p:cNvPr id="19" name="Picture 20">
            <a:extLst>
              <a:ext uri="{FF2B5EF4-FFF2-40B4-BE49-F238E27FC236}">
                <a16:creationId xmlns="" xmlns:a16="http://schemas.microsoft.com/office/drawing/2014/main" id="{3543EE36-66DF-9C05-7462-0B2613283E3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55933">
            <a:off x="4008468" y="307593"/>
            <a:ext cx="1254032" cy="1987659"/>
          </a:xfrm>
          <a:prstGeom prst="rect">
            <a:avLst/>
          </a:prstGeom>
        </p:spPr>
      </p:pic>
      <p:pic>
        <p:nvPicPr>
          <p:cNvPr id="20" name="Picture 20">
            <a:extLst>
              <a:ext uri="{FF2B5EF4-FFF2-40B4-BE49-F238E27FC236}">
                <a16:creationId xmlns="" xmlns:a16="http://schemas.microsoft.com/office/drawing/2014/main" id="{82B873E5-0E8B-0BC3-F587-15B1E29C54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261354">
            <a:off x="5443683" y="557962"/>
            <a:ext cx="1254032" cy="1987659"/>
          </a:xfrm>
          <a:prstGeom prst="rect">
            <a:avLst/>
          </a:prstGeom>
        </p:spPr>
      </p:pic>
    </p:spTree>
    <p:extLst>
      <p:ext uri="{BB962C8B-B14F-4D97-AF65-F5344CB8AC3E}">
        <p14:creationId xmlns:p14="http://schemas.microsoft.com/office/powerpoint/2010/main" val="30953210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 xmlns:a16="http://schemas.microsoft.com/office/drawing/2014/main"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989" y="-1267302"/>
            <a:ext cx="3316928" cy="4218668"/>
          </a:xfrm>
          <a:prstGeom prst="rect">
            <a:avLst/>
          </a:prstGeom>
        </p:spPr>
      </p:pic>
      <p:pic>
        <p:nvPicPr>
          <p:cNvPr id="30" name="Picture 26">
            <a:extLst>
              <a:ext uri="{FF2B5EF4-FFF2-40B4-BE49-F238E27FC236}">
                <a16:creationId xmlns="" xmlns:a16="http://schemas.microsoft.com/office/drawing/2014/main"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039497" y="-876300"/>
            <a:ext cx="3316928" cy="4218668"/>
          </a:xfrm>
          <a:prstGeom prst="rect">
            <a:avLst/>
          </a:prstGeom>
        </p:spPr>
      </p:pic>
      <p:pic>
        <p:nvPicPr>
          <p:cNvPr id="22" name="Picture 26">
            <a:extLst>
              <a:ext uri="{FF2B5EF4-FFF2-40B4-BE49-F238E27FC236}">
                <a16:creationId xmlns="" xmlns:a16="http://schemas.microsoft.com/office/drawing/2014/main"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783" y="5328087"/>
            <a:ext cx="3316928" cy="4218668"/>
          </a:xfrm>
          <a:prstGeom prst="rect">
            <a:avLst/>
          </a:prstGeom>
        </p:spPr>
      </p:pic>
      <p:pic>
        <p:nvPicPr>
          <p:cNvPr id="15" name="Picture 6">
            <a:extLst>
              <a:ext uri="{FF2B5EF4-FFF2-40B4-BE49-F238E27FC236}">
                <a16:creationId xmlns="" xmlns:a16="http://schemas.microsoft.com/office/drawing/2014/main"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88521" y="945677"/>
            <a:ext cx="10201524" cy="5366205"/>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2260105" y="1449732"/>
            <a:ext cx="8293695" cy="4142552"/>
          </a:xfrm>
          <a:prstGeom prst="roundRect">
            <a:avLst/>
          </a:prstGeom>
          <a:noFill/>
        </p:spPr>
        <p:txBody>
          <a:bodyPr wrap="square" rtlCol="0">
            <a:spAutoFit/>
          </a:bodyPr>
          <a:lstStyle/>
          <a:p>
            <a:pPr algn="ctr">
              <a:lnSpc>
                <a:spcPct val="150000"/>
              </a:lnSpc>
            </a:pPr>
            <a:r>
              <a:rPr lang="vi-VN" sz="5500">
                <a:solidFill>
                  <a:srgbClr val="FF0000"/>
                </a:solidFill>
                <a:latin typeface="Arial" panose="020B0604020202020204" pitchFamily="34" charset="0"/>
                <a:cs typeface="Arial" panose="020B0604020202020204" pitchFamily="34" charset="0"/>
              </a:rPr>
              <a:t>Qua bài đọc, em hiểu nội dung câu chuyện nói về điều gì?</a:t>
            </a:r>
            <a:endParaRPr lang="en-US" sz="550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625F4580-C39A-0F0E-092D-C27F3A18DD41}"/>
              </a:ext>
            </a:extLst>
          </p:cNvPr>
          <p:cNvSpPr txBox="1"/>
          <p:nvPr/>
        </p:nvSpPr>
        <p:spPr>
          <a:xfrm>
            <a:off x="8382000" y="5289987"/>
            <a:ext cx="9529250" cy="3080202"/>
          </a:xfrm>
          <a:prstGeom prst="rect">
            <a:avLst/>
          </a:prstGeom>
          <a:noFill/>
        </p:spPr>
        <p:txBody>
          <a:bodyPr wrap="square" rtlCol="0">
            <a:spAutoFit/>
          </a:bodyPr>
          <a:lstStyle/>
          <a:p>
            <a:pPr>
              <a:lnSpc>
                <a:spcPct val="150000"/>
              </a:lnSpc>
            </a:pPr>
            <a:r>
              <a:rPr lang="vi-VN" sz="450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câu chuyện là tình yêu của người cha danh cho con và sự tin tưởng của cậu bé đối với cha mình. </a:t>
            </a:r>
            <a:endParaRPr lang="en-US" sz="4500">
              <a:solidFill>
                <a:srgbClr val="FF0000"/>
              </a:solidFill>
              <a:latin typeface="Arial" panose="020B0604020202020204" pitchFamily="34" charset="0"/>
              <a:cs typeface="Arial" panose="020B0604020202020204" pitchFamily="34" charset="0"/>
            </a:endParaRPr>
          </a:p>
        </p:txBody>
      </p:sp>
      <p:pic>
        <p:nvPicPr>
          <p:cNvPr id="14" name="Picture 6">
            <a:extLst>
              <a:ext uri="{FF2B5EF4-FFF2-40B4-BE49-F238E27FC236}">
                <a16:creationId xmlns="" xmlns:a16="http://schemas.microsoft.com/office/drawing/2014/main" id="{85DB8D51-EC58-8E23-F1C6-52C362E0032D}"/>
              </a:ext>
            </a:extLst>
          </p:cNvPr>
          <p:cNvPicPr>
            <a:picLocks noChangeAspect="1"/>
          </p:cNvPicPr>
          <p:nvPr/>
        </p:nvPicPr>
        <p:blipFill>
          <a:blip r:embed="rId6"/>
          <a:srcRect/>
          <a:stretch>
            <a:fillRect/>
          </a:stretch>
        </p:blipFill>
        <p:spPr>
          <a:xfrm>
            <a:off x="-5486400" y="5143500"/>
            <a:ext cx="11285631" cy="7678931"/>
          </a:xfrm>
          <a:prstGeom prst="rect">
            <a:avLst/>
          </a:prstGeom>
        </p:spPr>
      </p:pic>
      <p:pic>
        <p:nvPicPr>
          <p:cNvPr id="21" name="Picture 20">
            <a:extLst>
              <a:ext uri="{FF2B5EF4-FFF2-40B4-BE49-F238E27FC236}">
                <a16:creationId xmlns="" xmlns:a16="http://schemas.microsoft.com/office/drawing/2014/main"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1914" y="5445562"/>
            <a:ext cx="3537403" cy="3537403"/>
          </a:xfrm>
          <a:prstGeom prst="rect">
            <a:avLst/>
          </a:prstGeom>
        </p:spPr>
      </p:pic>
      <p:pic>
        <p:nvPicPr>
          <p:cNvPr id="23" name="Picture 19">
            <a:extLst>
              <a:ext uri="{FF2B5EF4-FFF2-40B4-BE49-F238E27FC236}">
                <a16:creationId xmlns="" xmlns:a16="http://schemas.microsoft.com/office/drawing/2014/main"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08942" y="8272798"/>
            <a:ext cx="1379058" cy="2547913"/>
          </a:xfrm>
          <a:prstGeom prst="rect">
            <a:avLst/>
          </a:prstGeom>
        </p:spPr>
      </p:pic>
      <p:pic>
        <p:nvPicPr>
          <p:cNvPr id="24" name="Picture 19">
            <a:extLst>
              <a:ext uri="{FF2B5EF4-FFF2-40B4-BE49-F238E27FC236}">
                <a16:creationId xmlns="" xmlns:a16="http://schemas.microsoft.com/office/drawing/2014/main" id="{F53D0E4D-0E34-C01F-BFE2-EDF85ED64C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710512" y="8370189"/>
            <a:ext cx="1592742" cy="2547913"/>
          </a:xfrm>
          <a:prstGeom prst="rect">
            <a:avLst/>
          </a:prstGeom>
        </p:spPr>
      </p:pic>
      <p:pic>
        <p:nvPicPr>
          <p:cNvPr id="26" name="Picture 4">
            <a:extLst>
              <a:ext uri="{FF2B5EF4-FFF2-40B4-BE49-F238E27FC236}">
                <a16:creationId xmlns="" xmlns:a16="http://schemas.microsoft.com/office/drawing/2014/main" id="{699C46AC-7A59-ABE2-483F-117A3AC98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196129">
            <a:off x="12544179" y="1116592"/>
            <a:ext cx="1804103" cy="1014808"/>
          </a:xfrm>
          <a:prstGeom prst="rect">
            <a:avLst/>
          </a:prstGeom>
        </p:spPr>
      </p:pic>
      <p:pic>
        <p:nvPicPr>
          <p:cNvPr id="27" name="Picture 21">
            <a:extLst>
              <a:ext uri="{FF2B5EF4-FFF2-40B4-BE49-F238E27FC236}">
                <a16:creationId xmlns="" xmlns:a16="http://schemas.microsoft.com/office/drawing/2014/main" id="{7C407679-2C58-28A4-015E-4FE9C38813E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45228">
            <a:off x="8751474" y="8759373"/>
            <a:ext cx="1888043" cy="1156855"/>
          </a:xfrm>
          <a:prstGeom prst="rect">
            <a:avLst/>
          </a:prstGeom>
        </p:spPr>
      </p:pic>
      <p:pic>
        <p:nvPicPr>
          <p:cNvPr id="28" name="Picture 5">
            <a:extLst>
              <a:ext uri="{FF2B5EF4-FFF2-40B4-BE49-F238E27FC236}">
                <a16:creationId xmlns="" xmlns:a16="http://schemas.microsoft.com/office/drawing/2014/main" id="{CA5C2A2F-F34C-4CB4-2D2E-33E6D700D15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710512" y="3122729"/>
            <a:ext cx="1645913" cy="1351706"/>
          </a:xfrm>
          <a:prstGeom prst="rect">
            <a:avLst/>
          </a:prstGeom>
        </p:spPr>
      </p:pic>
      <p:pic>
        <p:nvPicPr>
          <p:cNvPr id="29" name="Picture 20">
            <a:extLst>
              <a:ext uri="{FF2B5EF4-FFF2-40B4-BE49-F238E27FC236}">
                <a16:creationId xmlns="" xmlns:a16="http://schemas.microsoft.com/office/drawing/2014/main" id="{F4D2A571-6DE5-DAB5-2C89-CD60B684B3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863839" y="8175155"/>
            <a:ext cx="3306803" cy="4114800"/>
          </a:xfrm>
          <a:prstGeom prst="rect">
            <a:avLst/>
          </a:prstGeom>
        </p:spPr>
      </p:pic>
    </p:spTree>
    <p:extLst>
      <p:ext uri="{BB962C8B-B14F-4D97-AF65-F5344CB8AC3E}">
        <p14:creationId xmlns:p14="http://schemas.microsoft.com/office/powerpoint/2010/main" val="32149259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EB10DC14-3968-881F-5C89-D0C77B47AA73}"/>
              </a:ext>
            </a:extLst>
          </p:cNvPr>
          <p:cNvSpPr/>
          <p:nvPr/>
        </p:nvSpPr>
        <p:spPr>
          <a:xfrm>
            <a:off x="914400" y="2155194"/>
            <a:ext cx="13923983" cy="40186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C0C08C0-924C-11E6-26F3-2B93CDFE3EBC}"/>
              </a:ext>
            </a:extLst>
          </p:cNvPr>
          <p:cNvSpPr txBox="1"/>
          <p:nvPr/>
        </p:nvSpPr>
        <p:spPr>
          <a:xfrm>
            <a:off x="1483916" y="477253"/>
            <a:ext cx="9909332" cy="1333273"/>
          </a:xfrm>
          <a:prstGeom prst="roundRect">
            <a:avLst/>
          </a:prstGeom>
          <a:noFill/>
        </p:spPr>
        <p:txBody>
          <a:bodyPr wrap="square" rtlCol="0">
            <a:spAutoFit/>
          </a:bodyPr>
          <a:lstStyle/>
          <a:p>
            <a:pPr>
              <a:lnSpc>
                <a:spcPct val="150000"/>
              </a:lnSpc>
            </a:pPr>
            <a:r>
              <a:rPr lang="en-US" sz="5500" b="1">
                <a:solidFill>
                  <a:srgbClr val="FF0000"/>
                </a:solidFill>
                <a:latin typeface="Arial" panose="020B0604020202020204" pitchFamily="34" charset="0"/>
                <a:cs typeface="Arial" panose="020B0604020202020204" pitchFamily="34" charset="0"/>
              </a:rPr>
              <a:t>LUYỆN TẬP </a:t>
            </a: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1483916" y="2237881"/>
            <a:ext cx="11353800" cy="1002710"/>
          </a:xfrm>
          <a:prstGeom prst="rect">
            <a:avLst/>
          </a:prstGeom>
          <a:noFill/>
        </p:spPr>
        <p:txBody>
          <a:bodyPr wrap="square" rtlCol="0">
            <a:spAutoFit/>
          </a:bodyPr>
          <a:lstStyle/>
          <a:p>
            <a:pPr marL="914400" indent="-914400">
              <a:lnSpc>
                <a:spcPct val="150000"/>
              </a:lnSpc>
              <a:buAutoNum type="arabicPeriod"/>
            </a:pPr>
            <a:r>
              <a:rPr lang="en-US" sz="4500" b="1">
                <a:latin typeface="Arial" panose="020B0604020202020204" pitchFamily="34" charset="0"/>
                <a:cs typeface="Arial" panose="020B0604020202020204" pitchFamily="34" charset="0"/>
              </a:rPr>
              <a:t>Tìm các câu hỏi trong bài và cho biết:</a:t>
            </a:r>
          </a:p>
        </p:txBody>
      </p:sp>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 xmlns:a16="http://schemas.microsoft.com/office/drawing/2014/main" id="{71C4EEE6-F849-1E8D-1A19-24069AC12D46}"/>
              </a:ext>
            </a:extLst>
          </p:cNvPr>
          <p:cNvSpPr txBox="1"/>
          <p:nvPr/>
        </p:nvSpPr>
        <p:spPr>
          <a:xfrm>
            <a:off x="1520521" y="3533720"/>
            <a:ext cx="13403921" cy="2041456"/>
          </a:xfrm>
          <a:prstGeom prst="rect">
            <a:avLst/>
          </a:prstGeom>
          <a:noFill/>
        </p:spPr>
        <p:txBody>
          <a:bodyPr wrap="square" rtlCol="0">
            <a:spAutoFit/>
          </a:bodyPr>
          <a:lstStyle/>
          <a:p>
            <a:pPr marL="914400" indent="-914400">
              <a:lnSpc>
                <a:spcPct val="150000"/>
              </a:lnSpc>
              <a:buAutoNum type="alphaLcPeriod"/>
            </a:pPr>
            <a:r>
              <a:rPr lang="en-US" sz="4500">
                <a:latin typeface="Arial" panose="020B0604020202020204" pitchFamily="34" charset="0"/>
                <a:cs typeface="Arial" panose="020B0604020202020204" pitchFamily="34" charset="0"/>
              </a:rPr>
              <a:t>Những từ ngữ nào cho em biết đó là câu hỏi?</a:t>
            </a:r>
          </a:p>
          <a:p>
            <a:pPr marL="914400" indent="-914400">
              <a:lnSpc>
                <a:spcPct val="150000"/>
              </a:lnSpc>
              <a:buAutoNum type="alphaLcPeriod"/>
            </a:pPr>
            <a:r>
              <a:rPr lang="en-US" sz="4500">
                <a:latin typeface="Arial" panose="020B0604020202020204" pitchFamily="34" charset="0"/>
                <a:cs typeface="Arial" panose="020B0604020202020204" pitchFamily="34" charset="0"/>
              </a:rPr>
              <a:t>Cuối câu hỏi có dấu gì?</a:t>
            </a:r>
          </a:p>
        </p:txBody>
      </p:sp>
      <p:pic>
        <p:nvPicPr>
          <p:cNvPr id="17" name="Picture 15">
            <a:extLst>
              <a:ext uri="{FF2B5EF4-FFF2-40B4-BE49-F238E27FC236}">
                <a16:creationId xmlns=""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10000" y="6463877"/>
            <a:ext cx="9893933" cy="4068880"/>
          </a:xfrm>
          <a:prstGeom prst="rect">
            <a:avLst/>
          </a:prstGeom>
        </p:spPr>
      </p:pic>
    </p:spTree>
    <p:extLst>
      <p:ext uri="{BB962C8B-B14F-4D97-AF65-F5344CB8AC3E}">
        <p14:creationId xmlns:p14="http://schemas.microsoft.com/office/powerpoint/2010/main" val="38002502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 xmlns:a16="http://schemas.microsoft.com/office/drawing/2014/main" id="{FEFF9C8F-F14A-0C75-2C1F-BD15E5D0E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4823" y="342900"/>
            <a:ext cx="10744200" cy="5529684"/>
          </a:xfrm>
          <a:prstGeom prst="rect">
            <a:avLst/>
          </a:prstGeom>
        </p:spPr>
      </p:pic>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4"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5"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 xmlns:a16="http://schemas.microsoft.com/office/drawing/2014/main" id="{71C4EEE6-F849-1E8D-1A19-24069AC12D46}"/>
              </a:ext>
            </a:extLst>
          </p:cNvPr>
          <p:cNvSpPr txBox="1"/>
          <p:nvPr/>
        </p:nvSpPr>
        <p:spPr>
          <a:xfrm>
            <a:off x="1520521" y="1955556"/>
            <a:ext cx="9833279" cy="2258054"/>
          </a:xfrm>
          <a:prstGeom prst="rect">
            <a:avLst/>
          </a:prstGeom>
          <a:noFill/>
        </p:spPr>
        <p:txBody>
          <a:bodyPr wrap="square" rtlCol="0">
            <a:spAutoFit/>
          </a:bodyPr>
          <a:lstStyle/>
          <a:p>
            <a:pPr>
              <a:lnSpc>
                <a:spcPct val="150000"/>
              </a:lnSpc>
            </a:pPr>
            <a:r>
              <a:rPr lang="en-US" sz="5000">
                <a:latin typeface="Arial" panose="020B0604020202020204" pitchFamily="34" charset="0"/>
                <a:cs typeface="Arial" panose="020B0604020202020204" pitchFamily="34" charset="0"/>
              </a:rPr>
              <a:t>Câu hỏi có trong bài là: </a:t>
            </a:r>
          </a:p>
          <a:p>
            <a:pPr>
              <a:lnSpc>
                <a:spcPct val="150000"/>
              </a:lnSpc>
            </a:pPr>
            <a:r>
              <a:rPr lang="en-US" sz="5000">
                <a:latin typeface="Arial" panose="020B0604020202020204" pitchFamily="34" charset="0"/>
                <a:cs typeface="Arial" panose="020B0604020202020204" pitchFamily="34" charset="0"/>
              </a:rPr>
              <a:t>“Bác có cần tôi giúp gì không?”</a:t>
            </a:r>
          </a:p>
        </p:txBody>
      </p:sp>
      <p:pic>
        <p:nvPicPr>
          <p:cNvPr id="4" name="Picture 3">
            <a:extLst>
              <a:ext uri="{FF2B5EF4-FFF2-40B4-BE49-F238E27FC236}">
                <a16:creationId xmlns="" xmlns:a16="http://schemas.microsoft.com/office/drawing/2014/main" id="{38AA2971-9040-D016-E4D3-1A356C72EBA1}"/>
              </a:ext>
            </a:extLst>
          </p:cNvPr>
          <p:cNvPicPr>
            <a:picLocks noChangeAspect="1"/>
          </p:cNvPicPr>
          <p:nvPr/>
        </p:nvPicPr>
        <p:blipFill rotWithShape="1">
          <a:blip r:embed="rId10">
            <a:extLst>
              <a:ext uri="{28A0092B-C50C-407E-A947-70E740481C1C}">
                <a14:useLocalDpi xmlns:a14="http://schemas.microsoft.com/office/drawing/2010/main" val="0"/>
              </a:ext>
            </a:extLst>
          </a:blip>
          <a:srcRect l="56386" t="40074" r="21807" b="37194"/>
          <a:stretch/>
        </p:blipFill>
        <p:spPr>
          <a:xfrm rot="6439609">
            <a:off x="5927640" y="6092336"/>
            <a:ext cx="2204122" cy="1507501"/>
          </a:xfrm>
          <a:prstGeom prst="rect">
            <a:avLst/>
          </a:prstGeom>
        </p:spPr>
      </p:pic>
      <p:pic>
        <p:nvPicPr>
          <p:cNvPr id="15" name="Picture 14">
            <a:extLst>
              <a:ext uri="{FF2B5EF4-FFF2-40B4-BE49-F238E27FC236}">
                <a16:creationId xmlns="" xmlns:a16="http://schemas.microsoft.com/office/drawing/2014/main" id="{2A3BDB9F-50D8-079C-A704-72E2A0B840A8}"/>
              </a:ext>
            </a:extLst>
          </p:cNvPr>
          <p:cNvPicPr>
            <a:picLocks noChangeAspect="1"/>
          </p:cNvPicPr>
          <p:nvPr/>
        </p:nvPicPr>
        <p:blipFill rotWithShape="1">
          <a:blip r:embed="rId10">
            <a:extLst>
              <a:ext uri="{28A0092B-C50C-407E-A947-70E740481C1C}">
                <a14:useLocalDpi xmlns:a14="http://schemas.microsoft.com/office/drawing/2010/main" val="0"/>
              </a:ext>
            </a:extLst>
          </a:blip>
          <a:srcRect l="56386" t="40074" r="21807" b="37194"/>
          <a:stretch/>
        </p:blipFill>
        <p:spPr>
          <a:xfrm rot="1418689">
            <a:off x="8041938" y="5257604"/>
            <a:ext cx="2204122" cy="1507501"/>
          </a:xfrm>
          <a:prstGeom prst="rect">
            <a:avLst/>
          </a:prstGeom>
        </p:spPr>
      </p:pic>
      <p:sp>
        <p:nvSpPr>
          <p:cNvPr id="18" name="TextBox 17">
            <a:extLst>
              <a:ext uri="{FF2B5EF4-FFF2-40B4-BE49-F238E27FC236}">
                <a16:creationId xmlns="" xmlns:a16="http://schemas.microsoft.com/office/drawing/2014/main" id="{69C5B335-8102-F435-2ABA-A41F673B069A}"/>
              </a:ext>
            </a:extLst>
          </p:cNvPr>
          <p:cNvSpPr txBox="1"/>
          <p:nvPr/>
        </p:nvSpPr>
        <p:spPr>
          <a:xfrm>
            <a:off x="10069626" y="6381348"/>
            <a:ext cx="6869906" cy="1103892"/>
          </a:xfrm>
          <a:prstGeom prst="rect">
            <a:avLst/>
          </a:prstGeom>
          <a:noFill/>
        </p:spPr>
        <p:txBody>
          <a:bodyPr wrap="square" rtlCol="0">
            <a:spAutoFit/>
          </a:bodyPr>
          <a:lstStyle/>
          <a:p>
            <a:pPr>
              <a:lnSpc>
                <a:spcPct val="150000"/>
              </a:lnSpc>
            </a:pPr>
            <a:r>
              <a:rPr lang="en-US" sz="5000">
                <a:solidFill>
                  <a:srgbClr val="FF0000"/>
                </a:solidFill>
                <a:latin typeface="Arial" panose="020B0604020202020204" pitchFamily="34" charset="0"/>
                <a:cs typeface="Arial" panose="020B0604020202020204" pitchFamily="34" charset="0"/>
              </a:rPr>
              <a:t>Từ nghi vấn</a:t>
            </a:r>
            <a:r>
              <a:rPr lang="en-US" sz="5000">
                <a:latin typeface="Arial" panose="020B0604020202020204" pitchFamily="34" charset="0"/>
                <a:cs typeface="Arial" panose="020B0604020202020204" pitchFamily="34" charset="0"/>
              </a:rPr>
              <a:t>: có, không</a:t>
            </a:r>
          </a:p>
        </p:txBody>
      </p:sp>
      <p:sp>
        <p:nvSpPr>
          <p:cNvPr id="19" name="TextBox 18">
            <a:extLst>
              <a:ext uri="{FF2B5EF4-FFF2-40B4-BE49-F238E27FC236}">
                <a16:creationId xmlns="" xmlns:a16="http://schemas.microsoft.com/office/drawing/2014/main" id="{729C450A-BE36-B4E8-CE6C-F87368C59C65}"/>
              </a:ext>
            </a:extLst>
          </p:cNvPr>
          <p:cNvSpPr txBox="1"/>
          <p:nvPr/>
        </p:nvSpPr>
        <p:spPr>
          <a:xfrm>
            <a:off x="4642513" y="8099979"/>
            <a:ext cx="4882487" cy="1205073"/>
          </a:xfrm>
          <a:prstGeom prst="rect">
            <a:avLst/>
          </a:prstGeom>
          <a:noFill/>
        </p:spPr>
        <p:txBody>
          <a:bodyPr wrap="square" rtlCol="0">
            <a:spAutoFit/>
          </a:bodyPr>
          <a:lstStyle/>
          <a:p>
            <a:pPr>
              <a:lnSpc>
                <a:spcPct val="150000"/>
              </a:lnSpc>
            </a:pPr>
            <a:r>
              <a:rPr lang="en-US" sz="5500">
                <a:solidFill>
                  <a:srgbClr val="FF0000"/>
                </a:solidFill>
                <a:latin typeface="Arial" panose="020B0604020202020204" pitchFamily="34" charset="0"/>
                <a:cs typeface="Arial" panose="020B0604020202020204" pitchFamily="34" charset="0"/>
              </a:rPr>
              <a:t>Dấu chấm hỏi</a:t>
            </a:r>
          </a:p>
        </p:txBody>
      </p:sp>
      <p:pic>
        <p:nvPicPr>
          <p:cNvPr id="20" name="Picture 3">
            <a:extLst>
              <a:ext uri="{FF2B5EF4-FFF2-40B4-BE49-F238E27FC236}">
                <a16:creationId xmlns="" xmlns:a16="http://schemas.microsoft.com/office/drawing/2014/main" id="{C313A8CB-2663-0ED4-F413-E6C2E00C116E}"/>
              </a:ext>
            </a:extLst>
          </p:cNvPr>
          <p:cNvPicPr>
            <a:picLocks noChangeAspect="1"/>
          </p:cNvPicPr>
          <p:nvPr/>
        </p:nvPicPr>
        <p:blipFill>
          <a:blip r:embed="rId11" cstate="print"/>
          <a:srcRect/>
          <a:stretch>
            <a:fillRect/>
          </a:stretch>
        </p:blipFill>
        <p:spPr>
          <a:xfrm>
            <a:off x="2089523" y="5225501"/>
            <a:ext cx="1733613" cy="2650109"/>
          </a:xfrm>
          <a:prstGeom prst="rect">
            <a:avLst/>
          </a:prstGeom>
        </p:spPr>
      </p:pic>
    </p:spTree>
    <p:extLst>
      <p:ext uri="{BB962C8B-B14F-4D97-AF65-F5344CB8AC3E}">
        <p14:creationId xmlns:p14="http://schemas.microsoft.com/office/powerpoint/2010/main" val="25671091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2F247FB0-0594-F1BF-D76A-2C496687F6F7}"/>
              </a:ext>
            </a:extLst>
          </p:cNvPr>
          <p:cNvSpPr/>
          <p:nvPr/>
        </p:nvSpPr>
        <p:spPr>
          <a:xfrm>
            <a:off x="1502229" y="571499"/>
            <a:ext cx="15849600" cy="327660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0695" y="8039100"/>
            <a:ext cx="4115148" cy="2247900"/>
          </a:xfrm>
          <a:prstGeom prst="rect">
            <a:avLst/>
          </a:prstGeom>
        </p:spPr>
      </p:pic>
      <p:sp>
        <p:nvSpPr>
          <p:cNvPr id="16" name="TextBox 15">
            <a:extLst>
              <a:ext uri="{FF2B5EF4-FFF2-40B4-BE49-F238E27FC236}">
                <a16:creationId xmlns="" xmlns:a16="http://schemas.microsoft.com/office/drawing/2014/main" id="{834275A4-64B1-5406-1A9D-6966114D8E5B}"/>
              </a:ext>
            </a:extLst>
          </p:cNvPr>
          <p:cNvSpPr txBox="1"/>
          <p:nvPr/>
        </p:nvSpPr>
        <p:spPr>
          <a:xfrm>
            <a:off x="2133600" y="1181100"/>
            <a:ext cx="15087600" cy="2057999"/>
          </a:xfrm>
          <a:prstGeom prst="rect">
            <a:avLst/>
          </a:prstGeom>
          <a:noFill/>
        </p:spPr>
        <p:txBody>
          <a:bodyPr wrap="square">
            <a:spAutoFit/>
          </a:bodyPr>
          <a:lstStyle/>
          <a:p>
            <a:pPr>
              <a:lnSpc>
                <a:spcPct val="150000"/>
              </a:lnSpc>
            </a:pPr>
            <a:r>
              <a:rPr lang="vi-VN" sz="4500"/>
              <a:t>Bài tập 2: Đặt một câu hỏi để hỏi về việc làm của người cha (hoặc những người đã can ngăn hay đã giúp đỡ ông). </a:t>
            </a:r>
            <a:endParaRPr lang="en-US" sz="4500"/>
          </a:p>
        </p:txBody>
      </p:sp>
      <p:pic>
        <p:nvPicPr>
          <p:cNvPr id="21" name="Picture 7">
            <a:extLst>
              <a:ext uri="{FF2B5EF4-FFF2-40B4-BE49-F238E27FC236}">
                <a16:creationId xmlns="" xmlns:a16="http://schemas.microsoft.com/office/drawing/2014/main" id="{6E349DD0-0AB8-19EE-20A8-8EB7819A6DC4}"/>
              </a:ext>
            </a:extLst>
          </p:cNvPr>
          <p:cNvPicPr>
            <a:picLocks noChangeAspect="1"/>
          </p:cNvPicPr>
          <p:nvPr/>
        </p:nvPicPr>
        <p:blipFill>
          <a:blip r:embed="rId4" cstate="print"/>
          <a:srcRect/>
          <a:stretch>
            <a:fillRect/>
          </a:stretch>
        </p:blipFill>
        <p:spPr>
          <a:xfrm rot="1035742">
            <a:off x="721019" y="204639"/>
            <a:ext cx="1562419" cy="1206969"/>
          </a:xfrm>
          <a:prstGeom prst="rect">
            <a:avLst/>
          </a:prstGeom>
        </p:spPr>
      </p:pic>
      <p:pic>
        <p:nvPicPr>
          <p:cNvPr id="22" name="Picture 2">
            <a:extLst>
              <a:ext uri="{FF2B5EF4-FFF2-40B4-BE49-F238E27FC236}">
                <a16:creationId xmlns="" xmlns:a16="http://schemas.microsoft.com/office/drawing/2014/main" id="{AD459B10-8CA5-9906-3548-3397D03BCC53}"/>
              </a:ext>
            </a:extLst>
          </p:cNvPr>
          <p:cNvPicPr>
            <a:picLocks noChangeAspect="1"/>
          </p:cNvPicPr>
          <p:nvPr/>
        </p:nvPicPr>
        <p:blipFill>
          <a:blip r:embed="rId5" cstate="print"/>
          <a:srcRect/>
          <a:stretch>
            <a:fillRect/>
          </a:stretch>
        </p:blipFill>
        <p:spPr>
          <a:xfrm rot="696707">
            <a:off x="16353259" y="3253893"/>
            <a:ext cx="1717964" cy="1717964"/>
          </a:xfrm>
          <a:prstGeom prst="rect">
            <a:avLst/>
          </a:prstGeom>
        </p:spPr>
      </p:pic>
      <p:sp>
        <p:nvSpPr>
          <p:cNvPr id="3" name="Oval 2">
            <a:extLst>
              <a:ext uri="{FF2B5EF4-FFF2-40B4-BE49-F238E27FC236}">
                <a16:creationId xmlns="" xmlns:a16="http://schemas.microsoft.com/office/drawing/2014/main" id="{808430B2-6463-A3DE-D82D-64FF89BE6439}"/>
              </a:ext>
            </a:extLst>
          </p:cNvPr>
          <p:cNvSpPr/>
          <p:nvPr/>
        </p:nvSpPr>
        <p:spPr>
          <a:xfrm>
            <a:off x="1773110" y="4786030"/>
            <a:ext cx="1491343" cy="1335425"/>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002060"/>
                </a:solidFill>
                <a:latin typeface="Arial" panose="020B0604020202020204" pitchFamily="34" charset="0"/>
                <a:cs typeface="Arial" panose="020B0604020202020204" pitchFamily="34" charset="0"/>
              </a:rPr>
              <a:t>M</a:t>
            </a:r>
          </a:p>
        </p:txBody>
      </p:sp>
      <p:sp>
        <p:nvSpPr>
          <p:cNvPr id="5" name="TextBox 4">
            <a:extLst>
              <a:ext uri="{FF2B5EF4-FFF2-40B4-BE49-F238E27FC236}">
                <a16:creationId xmlns="" xmlns:a16="http://schemas.microsoft.com/office/drawing/2014/main" id="{5EEC5F9D-625F-6A89-802E-E920C36F160D}"/>
              </a:ext>
            </a:extLst>
          </p:cNvPr>
          <p:cNvSpPr txBox="1"/>
          <p:nvPr/>
        </p:nvSpPr>
        <p:spPr>
          <a:xfrm>
            <a:off x="3924300" y="5022855"/>
            <a:ext cx="11506200" cy="861774"/>
          </a:xfrm>
          <a:prstGeom prst="rect">
            <a:avLst/>
          </a:prstGeom>
          <a:noFill/>
        </p:spPr>
        <p:txBody>
          <a:bodyPr wrap="square" rtlCol="0">
            <a:spAutoFit/>
          </a:bodyPr>
          <a:lstStyle/>
          <a:p>
            <a:r>
              <a:rPr lang="nl-NL" sz="50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cha đã làm gì sau trận động đất? </a:t>
            </a:r>
            <a:endParaRPr lang="en-US" sz="5000">
              <a:latin typeface="Arial" panose="020B0604020202020204" pitchFamily="34" charset="0"/>
              <a:cs typeface="Arial" panose="020B0604020202020204" pitchFamily="34" charset="0"/>
            </a:endParaRPr>
          </a:p>
        </p:txBody>
      </p:sp>
      <p:pic>
        <p:nvPicPr>
          <p:cNvPr id="23" name="Picture 15">
            <a:extLst>
              <a:ext uri="{FF2B5EF4-FFF2-40B4-BE49-F238E27FC236}">
                <a16:creationId xmlns="" xmlns:a16="http://schemas.microsoft.com/office/drawing/2014/main" id="{97F6CFD9-F524-3584-AE6F-736322AD5B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72348" y="6597271"/>
            <a:ext cx="9296400" cy="3823145"/>
          </a:xfrm>
          <a:prstGeom prst="rect">
            <a:avLst/>
          </a:prstGeom>
        </p:spPr>
      </p:pic>
    </p:spTree>
    <p:extLst>
      <p:ext uri="{BB962C8B-B14F-4D97-AF65-F5344CB8AC3E}">
        <p14:creationId xmlns:p14="http://schemas.microsoft.com/office/powerpoint/2010/main" val="35368600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 xmlns:a16="http://schemas.microsoft.com/office/drawing/2014/main" id="{23A851E8-E25F-1793-D6CB-2952DAD69C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81200" y="236365"/>
            <a:ext cx="12998349" cy="5604277"/>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sp>
        <p:nvSpPr>
          <p:cNvPr id="16" name="TextBox 15">
            <a:extLst>
              <a:ext uri="{FF2B5EF4-FFF2-40B4-BE49-F238E27FC236}">
                <a16:creationId xmlns="" xmlns:a16="http://schemas.microsoft.com/office/drawing/2014/main" id="{834275A4-64B1-5406-1A9D-6966114D8E5B}"/>
              </a:ext>
            </a:extLst>
          </p:cNvPr>
          <p:cNvSpPr txBox="1"/>
          <p:nvPr/>
        </p:nvSpPr>
        <p:spPr>
          <a:xfrm>
            <a:off x="3016149" y="1181100"/>
            <a:ext cx="11963400" cy="3080202"/>
          </a:xfrm>
          <a:prstGeom prst="rect">
            <a:avLst/>
          </a:prstGeom>
          <a:noFill/>
        </p:spPr>
        <p:txBody>
          <a:bodyPr wrap="square">
            <a:spAutoFit/>
          </a:bodyPr>
          <a:lstStyle/>
          <a:p>
            <a:pPr marL="685800" indent="-685800">
              <a:lnSpc>
                <a:spcPct val="150000"/>
              </a:lnSpc>
              <a:buFont typeface="Wingdings" panose="05000000000000000000" pitchFamily="2" charset="2"/>
              <a:buChar char="§"/>
            </a:pPr>
            <a:r>
              <a:rPr lang="vi-VN" sz="4500"/>
              <a:t>Câu hỏi dùng để làm gì?</a:t>
            </a:r>
          </a:p>
          <a:p>
            <a:pPr marL="685800" indent="-685800">
              <a:lnSpc>
                <a:spcPct val="150000"/>
              </a:lnSpc>
              <a:buFont typeface="Wingdings" panose="05000000000000000000" pitchFamily="2" charset="2"/>
              <a:buChar char="§"/>
            </a:pPr>
            <a:r>
              <a:rPr lang="vi-VN" sz="4500"/>
              <a:t>Trong câu hỏi thường có các từ ngữ nào?</a:t>
            </a:r>
          </a:p>
          <a:p>
            <a:pPr marL="685800" indent="-685800">
              <a:lnSpc>
                <a:spcPct val="150000"/>
              </a:lnSpc>
              <a:buFont typeface="Wingdings" panose="05000000000000000000" pitchFamily="2" charset="2"/>
              <a:buChar char="§"/>
            </a:pPr>
            <a:r>
              <a:rPr lang="vi-VN" sz="4500"/>
              <a:t>Cuối câu hỏi có dấu câu gì? </a:t>
            </a:r>
          </a:p>
        </p:txBody>
      </p:sp>
      <p:pic>
        <p:nvPicPr>
          <p:cNvPr id="21" name="Picture 7">
            <a:extLst>
              <a:ext uri="{FF2B5EF4-FFF2-40B4-BE49-F238E27FC236}">
                <a16:creationId xmlns="" xmlns:a16="http://schemas.microsoft.com/office/drawing/2014/main" id="{6E349DD0-0AB8-19EE-20A8-8EB7819A6DC4}"/>
              </a:ext>
            </a:extLst>
          </p:cNvPr>
          <p:cNvPicPr>
            <a:picLocks noChangeAspect="1"/>
          </p:cNvPicPr>
          <p:nvPr/>
        </p:nvPicPr>
        <p:blipFill>
          <a:blip r:embed="rId6" cstate="print"/>
          <a:srcRect/>
          <a:stretch>
            <a:fillRect/>
          </a:stretch>
        </p:blipFill>
        <p:spPr>
          <a:xfrm rot="1035742">
            <a:off x="829694" y="577616"/>
            <a:ext cx="1562419" cy="1206969"/>
          </a:xfrm>
          <a:prstGeom prst="rect">
            <a:avLst/>
          </a:prstGeom>
        </p:spPr>
      </p:pic>
      <p:pic>
        <p:nvPicPr>
          <p:cNvPr id="22" name="Picture 2">
            <a:extLst>
              <a:ext uri="{FF2B5EF4-FFF2-40B4-BE49-F238E27FC236}">
                <a16:creationId xmlns="" xmlns:a16="http://schemas.microsoft.com/office/drawing/2014/main" id="{AD459B10-8CA5-9906-3548-3397D03BCC53}"/>
              </a:ext>
            </a:extLst>
          </p:cNvPr>
          <p:cNvPicPr>
            <a:picLocks noChangeAspect="1"/>
          </p:cNvPicPr>
          <p:nvPr/>
        </p:nvPicPr>
        <p:blipFill>
          <a:blip r:embed="rId7" cstate="print"/>
          <a:srcRect/>
          <a:stretch>
            <a:fillRect/>
          </a:stretch>
        </p:blipFill>
        <p:spPr>
          <a:xfrm rot="696707">
            <a:off x="16382064" y="3262625"/>
            <a:ext cx="1717964" cy="1717964"/>
          </a:xfrm>
          <a:prstGeom prst="rect">
            <a:avLst/>
          </a:prstGeom>
        </p:spPr>
      </p:pic>
      <p:pic>
        <p:nvPicPr>
          <p:cNvPr id="25" name="Picture 24">
            <a:extLst>
              <a:ext uri="{FF2B5EF4-FFF2-40B4-BE49-F238E27FC236}">
                <a16:creationId xmlns="" xmlns:a16="http://schemas.microsoft.com/office/drawing/2014/main" id="{25F66AB3-60F6-9B78-D555-0AF7A5EC7B92}"/>
              </a:ext>
            </a:extLst>
          </p:cNvPr>
          <p:cNvPicPr>
            <a:picLocks noChangeAspect="1"/>
          </p:cNvPicPr>
          <p:nvPr/>
        </p:nvPicPr>
        <p:blipFill rotWithShape="1">
          <a:blip r:embed="rId8">
            <a:extLst>
              <a:ext uri="{28A0092B-C50C-407E-A947-70E740481C1C}">
                <a14:useLocalDpi xmlns:a14="http://schemas.microsoft.com/office/drawing/2010/main" val="0"/>
              </a:ext>
            </a:extLst>
          </a:blip>
          <a:srcRect t="20566" b="13835"/>
          <a:stretch/>
        </p:blipFill>
        <p:spPr>
          <a:xfrm>
            <a:off x="2534993" y="6309057"/>
            <a:ext cx="3537403" cy="2320523"/>
          </a:xfrm>
          <a:prstGeom prst="rect">
            <a:avLst/>
          </a:prstGeom>
        </p:spPr>
      </p:pic>
      <p:sp>
        <p:nvSpPr>
          <p:cNvPr id="26" name="TextBox 25">
            <a:extLst>
              <a:ext uri="{FF2B5EF4-FFF2-40B4-BE49-F238E27FC236}">
                <a16:creationId xmlns="" xmlns:a16="http://schemas.microsoft.com/office/drawing/2014/main" id="{CE5E4403-4150-086C-CB7F-CAC862051C28}"/>
              </a:ext>
            </a:extLst>
          </p:cNvPr>
          <p:cNvSpPr txBox="1"/>
          <p:nvPr/>
        </p:nvSpPr>
        <p:spPr>
          <a:xfrm>
            <a:off x="5081251" y="5211480"/>
            <a:ext cx="10233026" cy="4617674"/>
          </a:xfrm>
          <a:prstGeom prst="rect">
            <a:avLst/>
          </a:prstGeom>
          <a:noFill/>
        </p:spPr>
        <p:txBody>
          <a:bodyPr wrap="square">
            <a:spAutoFit/>
          </a:bodyPr>
          <a:lstStyle/>
          <a:p>
            <a:pPr marL="685800" marR="0" indent="-685800" algn="just">
              <a:lnSpc>
                <a:spcPct val="150000"/>
              </a:lnSpc>
              <a:spcBef>
                <a:spcPts val="100"/>
              </a:spcBef>
              <a:spcAft>
                <a:spcPts val="100"/>
              </a:spcAft>
              <a:buFont typeface="Wingdings" panose="05000000000000000000" pitchFamily="2" charset="2"/>
              <a:buChar char="ü"/>
            </a:pPr>
            <a:r>
              <a:rPr lang="nl-NL" sz="5000">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được dùng để hỏi về một điều chưa biết.</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685800" marR="0" indent="-685800" algn="just">
              <a:lnSpc>
                <a:spcPct val="150000"/>
              </a:lnSpc>
              <a:spcBef>
                <a:spcPts val="100"/>
              </a:spcBef>
              <a:spcAft>
                <a:spcPts val="100"/>
              </a:spcAft>
              <a:buFont typeface="Wingdings" panose="05000000000000000000" pitchFamily="2" charset="2"/>
              <a:buChar char="ü"/>
            </a:pPr>
            <a:r>
              <a:rPr lang="nl-NL" sz="5000">
                <a:solidFill>
                  <a:srgbClr val="000000"/>
                </a:solidFill>
                <a:effectLst/>
                <a:latin typeface="Arial" panose="020B0604020202020204" pitchFamily="34" charset="0"/>
                <a:ea typeface="Calibri" panose="020F0502020204030204" pitchFamily="34" charset="0"/>
                <a:cs typeface="Arial" panose="020B0604020202020204" pitchFamily="34" charset="0"/>
              </a:rPr>
              <a:t>Từ: có, không. </a:t>
            </a:r>
            <a:endParaRPr lang="en-US" sz="5000">
              <a:effectLst/>
              <a:latin typeface="Arial" panose="020B0604020202020204" pitchFamily="34" charset="0"/>
              <a:ea typeface="Calibri" panose="020F0502020204030204" pitchFamily="34" charset="0"/>
              <a:cs typeface="Arial" panose="020B0604020202020204" pitchFamily="34" charset="0"/>
            </a:endParaRPr>
          </a:p>
          <a:p>
            <a:pPr marL="685800" marR="0" indent="-685800" algn="just">
              <a:lnSpc>
                <a:spcPct val="150000"/>
              </a:lnSpc>
              <a:spcBef>
                <a:spcPts val="100"/>
              </a:spcBef>
              <a:spcAft>
                <a:spcPts val="100"/>
              </a:spcAft>
              <a:buFont typeface="Wingdings" panose="05000000000000000000" pitchFamily="2" charset="2"/>
              <a:buChar char="ü"/>
            </a:pPr>
            <a:r>
              <a:rPr lang="nl-NL" sz="5000">
                <a:solidFill>
                  <a:srgbClr val="000000"/>
                </a:solidFill>
                <a:effectLst/>
                <a:latin typeface="Arial" panose="020B0604020202020204" pitchFamily="34" charset="0"/>
                <a:ea typeface="Calibri" panose="020F0502020204030204" pitchFamily="34" charset="0"/>
                <a:cs typeface="Arial" panose="020B0604020202020204" pitchFamily="34" charset="0"/>
              </a:rPr>
              <a:t>Cuối câu hỏi có dấu hỏi chấm. </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82947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2501771" y="1378559"/>
            <a:ext cx="13053448"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891065" y="277433"/>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7737">
            <a:off x="13763336" y="1477697"/>
            <a:ext cx="3086833" cy="9877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41910">
            <a:off x="1774440" y="8261775"/>
            <a:ext cx="2003894" cy="1685775"/>
          </a:xfrm>
          <a:prstGeom prst="rect">
            <a:avLst/>
          </a:prstGeom>
        </p:spPr>
      </p:pic>
      <p:pic>
        <p:nvPicPr>
          <p:cNvPr id="13" name="Picture 5">
            <a:extLst>
              <a:ext uri="{FF2B5EF4-FFF2-40B4-BE49-F238E27FC236}">
                <a16:creationId xmlns="" xmlns:a16="http://schemas.microsoft.com/office/drawing/2014/main" id="{47BD2784-2AAE-543B-5DCF-D87C125C444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944600" y="4370135"/>
            <a:ext cx="4049212" cy="5653349"/>
          </a:xfrm>
          <a:prstGeom prst="rect">
            <a:avLst/>
          </a:prstGeom>
        </p:spPr>
      </p:pic>
      <p:sp>
        <p:nvSpPr>
          <p:cNvPr id="14" name="TextBox 13">
            <a:extLst>
              <a:ext uri="{FF2B5EF4-FFF2-40B4-BE49-F238E27FC236}">
                <a16:creationId xmlns="" xmlns:a16="http://schemas.microsoft.com/office/drawing/2014/main" id="{66251BE6-35EB-C4BA-322B-AAEF015B91C1}"/>
              </a:ext>
            </a:extLst>
          </p:cNvPr>
          <p:cNvSpPr txBox="1"/>
          <p:nvPr/>
        </p:nvSpPr>
        <p:spPr>
          <a:xfrm>
            <a:off x="3670437" y="3689608"/>
            <a:ext cx="10889975"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BÀI VIẾT 2 KỂ CHUYỆN:</a:t>
            </a:r>
          </a:p>
          <a:p>
            <a:pPr algn="ctr">
              <a:lnSpc>
                <a:spcPct val="150000"/>
              </a:lnSpc>
            </a:pPr>
            <a:r>
              <a:rPr lang="en-US" sz="6500" b="1">
                <a:latin typeface="Arial" panose="020B0604020202020204" pitchFamily="34" charset="0"/>
                <a:cs typeface="Arial" panose="020B0604020202020204" pitchFamily="34" charset="0"/>
              </a:rPr>
              <a:t>EM VÀ NGƯỜI THÂN</a:t>
            </a:r>
          </a:p>
        </p:txBody>
      </p:sp>
      <p:pic>
        <p:nvPicPr>
          <p:cNvPr id="15" name="Picture 7">
            <a:extLst>
              <a:ext uri="{FF2B5EF4-FFF2-40B4-BE49-F238E27FC236}">
                <a16:creationId xmlns="" xmlns:a16="http://schemas.microsoft.com/office/drawing/2014/main" id="{2A3FFF0A-1372-F9F6-5FBF-88649C644E22}"/>
              </a:ext>
            </a:extLst>
          </p:cNvPr>
          <p:cNvPicPr>
            <a:picLocks noChangeAspect="1"/>
          </p:cNvPicPr>
          <p:nvPr/>
        </p:nvPicPr>
        <p:blipFill>
          <a:blip r:embed="rId12"/>
          <a:srcRect/>
          <a:stretch>
            <a:fillRect/>
          </a:stretch>
        </p:blipFill>
        <p:spPr>
          <a:xfrm rot="18677011">
            <a:off x="-313609" y="3271798"/>
            <a:ext cx="4231593" cy="3312020"/>
          </a:xfrm>
          <a:prstGeom prst="rect">
            <a:avLst/>
          </a:prstGeom>
        </p:spPr>
      </p:pic>
      <p:pic>
        <p:nvPicPr>
          <p:cNvPr id="16" name="Picture 10">
            <a:extLst>
              <a:ext uri="{FF2B5EF4-FFF2-40B4-BE49-F238E27FC236}">
                <a16:creationId xmlns="" xmlns:a16="http://schemas.microsoft.com/office/drawing/2014/main" id="{D4DFA458-AD6E-CD9A-C330-1026C0BB87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758520" y="263516"/>
            <a:ext cx="2467519" cy="3334485"/>
          </a:xfrm>
          <a:prstGeom prst="rect">
            <a:avLst/>
          </a:prstGeom>
        </p:spPr>
      </p:pic>
    </p:spTree>
    <p:extLst>
      <p:ext uri="{BB962C8B-B14F-4D97-AF65-F5344CB8AC3E}">
        <p14:creationId xmlns:p14="http://schemas.microsoft.com/office/powerpoint/2010/main" val="76980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 xmlns:a16="http://schemas.microsoft.com/office/drawing/2014/main" id="{005C39C6-961A-6D7A-5B86-465D72F106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25553" y="-2552700"/>
            <a:ext cx="12892780" cy="7386587"/>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 xmlns:a16="http://schemas.microsoft.com/office/drawing/2014/main" id="{6E349DD0-0AB8-19EE-20A8-8EB7819A6DC4}"/>
              </a:ext>
            </a:extLst>
          </p:cNvPr>
          <p:cNvPicPr>
            <a:picLocks noChangeAspect="1"/>
          </p:cNvPicPr>
          <p:nvPr/>
        </p:nvPicPr>
        <p:blipFill>
          <a:blip r:embed="rId6" cstate="print"/>
          <a:srcRect/>
          <a:stretch>
            <a:fillRect/>
          </a:stretch>
        </p:blipFill>
        <p:spPr>
          <a:xfrm rot="1035742">
            <a:off x="13179508" y="801158"/>
            <a:ext cx="1562419" cy="1206969"/>
          </a:xfrm>
          <a:prstGeom prst="rect">
            <a:avLst/>
          </a:prstGeom>
        </p:spPr>
      </p:pic>
      <p:pic>
        <p:nvPicPr>
          <p:cNvPr id="22" name="Picture 2">
            <a:extLst>
              <a:ext uri="{FF2B5EF4-FFF2-40B4-BE49-F238E27FC236}">
                <a16:creationId xmlns="" xmlns:a16="http://schemas.microsoft.com/office/drawing/2014/main" id="{AD459B10-8CA5-9906-3548-3397D03BCC53}"/>
              </a:ext>
            </a:extLst>
          </p:cNvPr>
          <p:cNvPicPr>
            <a:picLocks noChangeAspect="1"/>
          </p:cNvPicPr>
          <p:nvPr/>
        </p:nvPicPr>
        <p:blipFill>
          <a:blip r:embed="rId7" cstate="print"/>
          <a:srcRect/>
          <a:stretch>
            <a:fillRect/>
          </a:stretch>
        </p:blipFill>
        <p:spPr>
          <a:xfrm rot="696707">
            <a:off x="15852515" y="1874125"/>
            <a:ext cx="1717964" cy="1717964"/>
          </a:xfrm>
          <a:prstGeom prst="rect">
            <a:avLst/>
          </a:prstGeom>
        </p:spPr>
      </p:pic>
      <p:sp>
        <p:nvSpPr>
          <p:cNvPr id="26" name="TextBox 25">
            <a:extLst>
              <a:ext uri="{FF2B5EF4-FFF2-40B4-BE49-F238E27FC236}">
                <a16:creationId xmlns="" xmlns:a16="http://schemas.microsoft.com/office/drawing/2014/main" id="{CE5E4403-4150-086C-CB7F-CAC862051C28}"/>
              </a:ext>
            </a:extLst>
          </p:cNvPr>
          <p:cNvSpPr txBox="1"/>
          <p:nvPr/>
        </p:nvSpPr>
        <p:spPr>
          <a:xfrm>
            <a:off x="1067937" y="506657"/>
            <a:ext cx="8305800" cy="3412216"/>
          </a:xfrm>
          <a:prstGeom prst="rect">
            <a:avLst/>
          </a:prstGeom>
          <a:noFill/>
        </p:spPr>
        <p:txBody>
          <a:bodyPr wrap="square">
            <a:spAutoFit/>
          </a:bodyPr>
          <a:lstStyle/>
          <a:p>
            <a:pPr marR="0" algn="ctr">
              <a:lnSpc>
                <a:spcPct val="150000"/>
              </a:lnSpc>
              <a:spcBef>
                <a:spcPts val="100"/>
              </a:spcBef>
              <a:spcAft>
                <a:spcPts val="100"/>
              </a:spcAft>
            </a:pPr>
            <a:r>
              <a:rPr lang="vi-VN" sz="5000">
                <a:solidFill>
                  <a:srgbClr val="FF0000"/>
                </a:solidFill>
                <a:effectLst/>
                <a:latin typeface="Arial" panose="020B0604020202020204" pitchFamily="34" charset="0"/>
                <a:ea typeface="Calibri" panose="020F0502020204030204" pitchFamily="34" charset="0"/>
                <a:cs typeface="Arial" panose="020B0604020202020204" pitchFamily="34" charset="0"/>
              </a:rPr>
              <a:t>Kể một câu chuyện về việc em giữ lời hứa với cha mẹ (người thân). </a:t>
            </a:r>
            <a:endParaRPr lang="en-US" sz="5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8DAE157C-438E-2F74-D955-9FA0309043EA}"/>
              </a:ext>
            </a:extLst>
          </p:cNvPr>
          <p:cNvSpPr txBox="1"/>
          <p:nvPr/>
        </p:nvSpPr>
        <p:spPr>
          <a:xfrm>
            <a:off x="4191000" y="5652696"/>
            <a:ext cx="12892780" cy="4062176"/>
          </a:xfrm>
          <a:prstGeom prst="roundRect">
            <a:avLst/>
          </a:prstGeom>
          <a:solidFill>
            <a:srgbClr val="FFCC63"/>
          </a:solidFill>
        </p:spPr>
        <p:txBody>
          <a:bodyPr wrap="square">
            <a:spAutoFit/>
          </a:bodyPr>
          <a:lstStyle/>
          <a:p>
            <a:pPr marL="571500" indent="-571500">
              <a:lnSpc>
                <a:spcPct val="150000"/>
              </a:lnSpc>
              <a:buFont typeface="Wingdings" panose="05000000000000000000" pitchFamily="2" charset="2"/>
              <a:buChar char="§"/>
            </a:pPr>
            <a:r>
              <a:rPr lang="vi-VN" sz="4000"/>
              <a:t>Câu chuyện xảy ra khi nào?</a:t>
            </a:r>
          </a:p>
          <a:p>
            <a:pPr marL="571500" indent="-571500">
              <a:lnSpc>
                <a:spcPct val="150000"/>
              </a:lnSpc>
              <a:buFont typeface="Wingdings" panose="05000000000000000000" pitchFamily="2" charset="2"/>
              <a:buChar char="§"/>
            </a:pPr>
            <a:r>
              <a:rPr lang="vi-VN" sz="4000"/>
              <a:t>Em đã hứa điều gì?</a:t>
            </a:r>
          </a:p>
          <a:p>
            <a:pPr marL="571500" indent="-571500">
              <a:lnSpc>
                <a:spcPct val="150000"/>
              </a:lnSpc>
              <a:buFont typeface="Wingdings" panose="05000000000000000000" pitchFamily="2" charset="2"/>
              <a:buChar char="§"/>
            </a:pPr>
            <a:r>
              <a:rPr lang="vi-VN" sz="4000"/>
              <a:t>Em đã cố gắng thực hiện lời hứa ấy thế nào?</a:t>
            </a:r>
          </a:p>
          <a:p>
            <a:pPr marL="571500" indent="-571500">
              <a:lnSpc>
                <a:spcPct val="150000"/>
              </a:lnSpc>
              <a:buFont typeface="Wingdings" panose="05000000000000000000" pitchFamily="2" charset="2"/>
              <a:buChar char="§"/>
            </a:pPr>
            <a:r>
              <a:rPr lang="vi-VN" sz="4000"/>
              <a:t>Sau việc đó, cha mẹ người thân khen em thế nào? </a:t>
            </a:r>
          </a:p>
        </p:txBody>
      </p:sp>
      <p:sp>
        <p:nvSpPr>
          <p:cNvPr id="2" name="Rectangle: Rounded Corners 1">
            <a:extLst>
              <a:ext uri="{FF2B5EF4-FFF2-40B4-BE49-F238E27FC236}">
                <a16:creationId xmlns="" xmlns:a16="http://schemas.microsoft.com/office/drawing/2014/main" id="{FADBA15D-2099-9C75-CE0F-F339E8FFA4DE}"/>
              </a:ext>
            </a:extLst>
          </p:cNvPr>
          <p:cNvSpPr/>
          <p:nvPr/>
        </p:nvSpPr>
        <p:spPr>
          <a:xfrm>
            <a:off x="4572000" y="4634304"/>
            <a:ext cx="3761197" cy="1217717"/>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latin typeface="Arial" panose="020B0604020202020204" pitchFamily="34" charset="0"/>
                <a:cs typeface="Arial" panose="020B0604020202020204" pitchFamily="34" charset="0"/>
              </a:rPr>
              <a:t>Gợi ý</a:t>
            </a:r>
          </a:p>
        </p:txBody>
      </p:sp>
    </p:spTree>
    <p:extLst>
      <p:ext uri="{BB962C8B-B14F-4D97-AF65-F5344CB8AC3E}">
        <p14:creationId xmlns:p14="http://schemas.microsoft.com/office/powerpoint/2010/main" val="3171635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1666875"/>
            <a:ext cx="10287000" cy="695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447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 xmlns:a16="http://schemas.microsoft.com/office/drawing/2014/main" id="{005C39C6-961A-6D7A-5B86-465D72F106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25553" y="-2552700"/>
            <a:ext cx="12892780" cy="7386587"/>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 xmlns:a16="http://schemas.microsoft.com/office/drawing/2014/main" id="{6E349DD0-0AB8-19EE-20A8-8EB7819A6DC4}"/>
              </a:ext>
            </a:extLst>
          </p:cNvPr>
          <p:cNvPicPr>
            <a:picLocks noChangeAspect="1"/>
          </p:cNvPicPr>
          <p:nvPr/>
        </p:nvPicPr>
        <p:blipFill>
          <a:blip r:embed="rId6" cstate="print"/>
          <a:srcRect/>
          <a:stretch>
            <a:fillRect/>
          </a:stretch>
        </p:blipFill>
        <p:spPr>
          <a:xfrm rot="1035742">
            <a:off x="13179508" y="801158"/>
            <a:ext cx="1562419" cy="1206969"/>
          </a:xfrm>
          <a:prstGeom prst="rect">
            <a:avLst/>
          </a:prstGeom>
        </p:spPr>
      </p:pic>
      <p:pic>
        <p:nvPicPr>
          <p:cNvPr id="22" name="Picture 2">
            <a:extLst>
              <a:ext uri="{FF2B5EF4-FFF2-40B4-BE49-F238E27FC236}">
                <a16:creationId xmlns="" xmlns:a16="http://schemas.microsoft.com/office/drawing/2014/main" id="{AD459B10-8CA5-9906-3548-3397D03BCC53}"/>
              </a:ext>
            </a:extLst>
          </p:cNvPr>
          <p:cNvPicPr>
            <a:picLocks noChangeAspect="1"/>
          </p:cNvPicPr>
          <p:nvPr/>
        </p:nvPicPr>
        <p:blipFill>
          <a:blip r:embed="rId7" cstate="print"/>
          <a:srcRect/>
          <a:stretch>
            <a:fillRect/>
          </a:stretch>
        </p:blipFill>
        <p:spPr>
          <a:xfrm rot="696707">
            <a:off x="15852515" y="1874125"/>
            <a:ext cx="1717964" cy="1717964"/>
          </a:xfrm>
          <a:prstGeom prst="rect">
            <a:avLst/>
          </a:prstGeom>
        </p:spPr>
      </p:pic>
      <p:sp>
        <p:nvSpPr>
          <p:cNvPr id="26" name="TextBox 25">
            <a:extLst>
              <a:ext uri="{FF2B5EF4-FFF2-40B4-BE49-F238E27FC236}">
                <a16:creationId xmlns="" xmlns:a16="http://schemas.microsoft.com/office/drawing/2014/main" id="{CE5E4403-4150-086C-CB7F-CAC862051C28}"/>
              </a:ext>
            </a:extLst>
          </p:cNvPr>
          <p:cNvSpPr txBox="1"/>
          <p:nvPr/>
        </p:nvSpPr>
        <p:spPr>
          <a:xfrm>
            <a:off x="1206879" y="207280"/>
            <a:ext cx="9295263" cy="3412216"/>
          </a:xfrm>
          <a:prstGeom prst="rect">
            <a:avLst/>
          </a:prstGeom>
          <a:noFill/>
        </p:spPr>
        <p:txBody>
          <a:bodyPr wrap="square">
            <a:spAutoFit/>
          </a:bodyPr>
          <a:lstStyle/>
          <a:p>
            <a:pPr marR="0" algn="ctr">
              <a:lnSpc>
                <a:spcPct val="150000"/>
              </a:lnSpc>
              <a:spcBef>
                <a:spcPts val="100"/>
              </a:spcBef>
              <a:spcAft>
                <a:spcPts val="100"/>
              </a:spcAft>
            </a:pPr>
            <a:r>
              <a:rPr lang="vi-VN" sz="5000">
                <a:solidFill>
                  <a:srgbClr val="FF0000"/>
                </a:solidFill>
                <a:effectLst/>
                <a:latin typeface="Arial" panose="020B0604020202020204" pitchFamily="34" charset="0"/>
                <a:ea typeface="Calibri" panose="020F0502020204030204" pitchFamily="34" charset="0"/>
                <a:cs typeface="Arial" panose="020B0604020202020204" pitchFamily="34" charset="0"/>
              </a:rPr>
              <a:t>Kể một câu chuyện về việc cha mẹ (người thân) khuyên bảo em những điều hay lẽ phải. </a:t>
            </a:r>
            <a:endParaRPr lang="en-US" sz="5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8DAE157C-438E-2F74-D955-9FA0309043EA}"/>
              </a:ext>
            </a:extLst>
          </p:cNvPr>
          <p:cNvSpPr txBox="1"/>
          <p:nvPr/>
        </p:nvSpPr>
        <p:spPr>
          <a:xfrm>
            <a:off x="4191000" y="5652696"/>
            <a:ext cx="12892780" cy="4062176"/>
          </a:xfrm>
          <a:prstGeom prst="roundRect">
            <a:avLst/>
          </a:prstGeom>
          <a:solidFill>
            <a:schemeClr val="accent6">
              <a:lumMod val="60000"/>
              <a:lumOff val="40000"/>
            </a:schemeClr>
          </a:solidFill>
        </p:spPr>
        <p:txBody>
          <a:bodyPr wrap="square">
            <a:spAutoFit/>
          </a:bodyPr>
          <a:lstStyle/>
          <a:p>
            <a:pPr marL="571500" indent="-571500">
              <a:lnSpc>
                <a:spcPct val="150000"/>
              </a:lnSpc>
              <a:buFont typeface="Wingdings" panose="05000000000000000000" pitchFamily="2" charset="2"/>
              <a:buChar char="§"/>
            </a:pPr>
            <a:r>
              <a:rPr lang="vi-VN" sz="4000"/>
              <a:t>Câu chuyện xảy ra khi nào?</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Cha mẹ đã khuyên em điều gì?</a:t>
            </a:r>
            <a:endParaRPr lang="vi-VN" sz="40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Em đã cố gắng thực hiện </a:t>
            </a:r>
            <a:r>
              <a:rPr lang="en-US" sz="4000">
                <a:latin typeface="Arial" panose="020B0604020202020204" pitchFamily="34" charset="0"/>
                <a:cs typeface="Arial" panose="020B0604020202020204" pitchFamily="34" charset="0"/>
              </a:rPr>
              <a:t>lời khuyên như </a:t>
            </a:r>
            <a:r>
              <a:rPr lang="vi-VN" sz="4000"/>
              <a:t>thế nào?</a:t>
            </a:r>
          </a:p>
          <a:p>
            <a:pPr marL="571500" indent="-571500">
              <a:lnSpc>
                <a:spcPct val="150000"/>
              </a:lnSpc>
              <a:buFont typeface="Wingdings" panose="05000000000000000000" pitchFamily="2" charset="2"/>
              <a:buChar char="§"/>
            </a:pPr>
            <a:r>
              <a:rPr lang="vi-VN" sz="4000"/>
              <a:t>Sau việc đó, cha mẹ người thân khen em thế nào? </a:t>
            </a:r>
          </a:p>
        </p:txBody>
      </p:sp>
      <p:sp>
        <p:nvSpPr>
          <p:cNvPr id="2" name="Rectangle: Rounded Corners 1">
            <a:extLst>
              <a:ext uri="{FF2B5EF4-FFF2-40B4-BE49-F238E27FC236}">
                <a16:creationId xmlns="" xmlns:a16="http://schemas.microsoft.com/office/drawing/2014/main" id="{FADBA15D-2099-9C75-CE0F-F339E8FFA4DE}"/>
              </a:ext>
            </a:extLst>
          </p:cNvPr>
          <p:cNvSpPr/>
          <p:nvPr/>
        </p:nvSpPr>
        <p:spPr>
          <a:xfrm>
            <a:off x="4201886" y="4634304"/>
            <a:ext cx="3761197" cy="1217717"/>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latin typeface="Arial" panose="020B0604020202020204" pitchFamily="34" charset="0"/>
                <a:cs typeface="Arial" panose="020B0604020202020204" pitchFamily="34" charset="0"/>
              </a:rPr>
              <a:t>Gợi ý</a:t>
            </a:r>
          </a:p>
        </p:txBody>
      </p:sp>
    </p:spTree>
    <p:extLst>
      <p:ext uri="{BB962C8B-B14F-4D97-AF65-F5344CB8AC3E}">
        <p14:creationId xmlns:p14="http://schemas.microsoft.com/office/powerpoint/2010/main" val="36155033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84B33486-6E2C-E3BA-6839-BEA9D1B778DA}"/>
              </a:ext>
            </a:extLst>
          </p:cNvPr>
          <p:cNvSpPr/>
          <p:nvPr/>
        </p:nvSpPr>
        <p:spPr>
          <a:xfrm>
            <a:off x="1295400" y="1871314"/>
            <a:ext cx="16535400" cy="355939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cstate="print"/>
          <a:srcRect/>
          <a:stretch>
            <a:fillRect/>
          </a:stretch>
        </p:blipFill>
        <p:spPr>
          <a:xfrm rot="696707">
            <a:off x="16351829" y="4404401"/>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cstate="print"/>
          <a:srcRect/>
          <a:stretch>
            <a:fillRect/>
          </a:stretch>
        </p:blipFill>
        <p:spPr>
          <a:xfrm rot="1035742">
            <a:off x="818990" y="1034815"/>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34996" y="-2476500"/>
            <a:ext cx="6084732" cy="4114800"/>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 xmlns:a16="http://schemas.microsoft.com/office/drawing/2014/main" id="{71C4EEE6-F849-1E8D-1A19-24069AC12D46}"/>
              </a:ext>
            </a:extLst>
          </p:cNvPr>
          <p:cNvSpPr txBox="1"/>
          <p:nvPr/>
        </p:nvSpPr>
        <p:spPr>
          <a:xfrm>
            <a:off x="1600200" y="2003427"/>
            <a:ext cx="15884678" cy="3080202"/>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Dựa vào những điều vừa nói, hãy viết một đoạn văn kể về việc mà em đã giữ lời hứa với cha mẹ ( người thân) hoặc cha mẹ( người thân) khuyên bảo em những điều hay lẽ phải.</a:t>
            </a:r>
          </a:p>
        </p:txBody>
      </p:sp>
      <p:pic>
        <p:nvPicPr>
          <p:cNvPr id="18" name="Picture 6">
            <a:extLst>
              <a:ext uri="{FF2B5EF4-FFF2-40B4-BE49-F238E27FC236}">
                <a16:creationId xmlns="" xmlns:a16="http://schemas.microsoft.com/office/drawing/2014/main" id="{9C3825C5-D7F8-EFEA-25A2-7EDD5172E6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80554" y="6727610"/>
            <a:ext cx="12326892" cy="3559390"/>
          </a:xfrm>
          <a:prstGeom prst="rect">
            <a:avLst/>
          </a:prstGeom>
        </p:spPr>
      </p:pic>
    </p:spTree>
    <p:extLst>
      <p:ext uri="{BB962C8B-B14F-4D97-AF65-F5344CB8AC3E}">
        <p14:creationId xmlns:p14="http://schemas.microsoft.com/office/powerpoint/2010/main" val="17581089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1583750" y="1378559"/>
            <a:ext cx="15789850"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48815" y="318999"/>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7737">
            <a:off x="15093297" y="1950095"/>
            <a:ext cx="3086833" cy="987786"/>
          </a:xfrm>
          <a:prstGeom prst="rect">
            <a:avLst/>
          </a:prstGeom>
        </p:spPr>
      </p:pic>
      <p:sp>
        <p:nvSpPr>
          <p:cNvPr id="14" name="TextBox 13">
            <a:extLst>
              <a:ext uri="{FF2B5EF4-FFF2-40B4-BE49-F238E27FC236}">
                <a16:creationId xmlns="" xmlns:a16="http://schemas.microsoft.com/office/drawing/2014/main" id="{66251BE6-35EB-C4BA-322B-AAEF015B91C1}"/>
              </a:ext>
            </a:extLst>
          </p:cNvPr>
          <p:cNvSpPr txBox="1"/>
          <p:nvPr/>
        </p:nvSpPr>
        <p:spPr>
          <a:xfrm>
            <a:off x="4033687" y="1819444"/>
            <a:ext cx="10889975" cy="1205073"/>
          </a:xfrm>
          <a:prstGeom prst="rect">
            <a:avLst/>
          </a:prstGeom>
          <a:noFill/>
        </p:spPr>
        <p:txBody>
          <a:bodyPr wrap="square" rtlCol="0">
            <a:spAutoFit/>
          </a:bodyPr>
          <a:lstStyle/>
          <a:p>
            <a:pPr algn="ctr">
              <a:lnSpc>
                <a:spcPct val="150000"/>
              </a:lnSpc>
            </a:pPr>
            <a:r>
              <a:rPr lang="en-US" sz="5500" b="1">
                <a:latin typeface="Arial" panose="020B0604020202020204" pitchFamily="34" charset="0"/>
                <a:cs typeface="Arial" panose="020B0604020202020204" pitchFamily="34" charset="0"/>
              </a:rPr>
              <a:t>HƯỚNG DẪN VỀ NHÀ</a:t>
            </a:r>
          </a:p>
        </p:txBody>
      </p:sp>
      <p:sp>
        <p:nvSpPr>
          <p:cNvPr id="6" name="TextBox 5">
            <a:extLst>
              <a:ext uri="{FF2B5EF4-FFF2-40B4-BE49-F238E27FC236}">
                <a16:creationId xmlns="" xmlns:a16="http://schemas.microsoft.com/office/drawing/2014/main" id="{CC98ADA1-04AB-95E3-D095-686A395CAF22}"/>
              </a:ext>
            </a:extLst>
          </p:cNvPr>
          <p:cNvSpPr txBox="1"/>
          <p:nvPr/>
        </p:nvSpPr>
        <p:spPr>
          <a:xfrm>
            <a:off x="2523629" y="4230047"/>
            <a:ext cx="6324601" cy="3080202"/>
          </a:xfrm>
          <a:prstGeom prst="rect">
            <a:avLst/>
          </a:prstGeom>
          <a:solidFill>
            <a:schemeClr val="accent1">
              <a:lumMod val="40000"/>
              <a:lumOff val="60000"/>
            </a:schemeClr>
          </a:solid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Hoàn thành bài văn viết về người thân, ôn tập nội dung bài học cũ</a:t>
            </a:r>
          </a:p>
        </p:txBody>
      </p:sp>
      <p:sp>
        <p:nvSpPr>
          <p:cNvPr id="17" name="TextBox 16">
            <a:extLst>
              <a:ext uri="{FF2B5EF4-FFF2-40B4-BE49-F238E27FC236}">
                <a16:creationId xmlns="" xmlns:a16="http://schemas.microsoft.com/office/drawing/2014/main" id="{05F72672-A2D6-66BC-7CD7-C30C65ED4B7C}"/>
              </a:ext>
            </a:extLst>
          </p:cNvPr>
          <p:cNvSpPr txBox="1"/>
          <p:nvPr/>
        </p:nvSpPr>
        <p:spPr>
          <a:xfrm>
            <a:off x="9788109" y="4182282"/>
            <a:ext cx="6324601" cy="3080202"/>
          </a:xfrm>
          <a:prstGeom prst="rect">
            <a:avLst/>
          </a:prstGeom>
          <a:solidFill>
            <a:schemeClr val="accent1">
              <a:lumMod val="40000"/>
              <a:lumOff val="60000"/>
            </a:schemeClr>
          </a:solid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Chuẩn bị, đọc trước bài học mới Bài đọc 3: Quạt cho bà ngủ</a:t>
            </a:r>
          </a:p>
        </p:txBody>
      </p:sp>
      <p:pic>
        <p:nvPicPr>
          <p:cNvPr id="18" name="Picture 9">
            <a:extLst>
              <a:ext uri="{FF2B5EF4-FFF2-40B4-BE49-F238E27FC236}">
                <a16:creationId xmlns="" xmlns:a16="http://schemas.microsoft.com/office/drawing/2014/main" id="{ED0D44D2-A88D-BB61-AE3B-BE9F6382B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34540" y="6260668"/>
            <a:ext cx="4140679" cy="4114800"/>
          </a:xfrm>
          <a:prstGeom prst="rect">
            <a:avLst/>
          </a:prstGeom>
        </p:spPr>
      </p:pic>
      <p:pic>
        <p:nvPicPr>
          <p:cNvPr id="19" name="Picture 3">
            <a:extLst>
              <a:ext uri="{FF2B5EF4-FFF2-40B4-BE49-F238E27FC236}">
                <a16:creationId xmlns="" xmlns:a16="http://schemas.microsoft.com/office/drawing/2014/main" id="{B3842FB8-EF42-2E2B-B132-C919BAB621B8}"/>
              </a:ext>
            </a:extLst>
          </p:cNvPr>
          <p:cNvPicPr>
            <a:picLocks noChangeAspect="1"/>
          </p:cNvPicPr>
          <p:nvPr/>
        </p:nvPicPr>
        <p:blipFill>
          <a:blip r:embed="rId10" cstate="print"/>
          <a:srcRect/>
          <a:stretch>
            <a:fillRect/>
          </a:stretch>
        </p:blipFill>
        <p:spPr>
          <a:xfrm>
            <a:off x="285938" y="7251134"/>
            <a:ext cx="3865439" cy="3314614"/>
          </a:xfrm>
          <a:prstGeom prst="rect">
            <a:avLst/>
          </a:prstGeom>
        </p:spPr>
      </p:pic>
      <p:pic>
        <p:nvPicPr>
          <p:cNvPr id="21" name="Picture 5">
            <a:extLst>
              <a:ext uri="{FF2B5EF4-FFF2-40B4-BE49-F238E27FC236}">
                <a16:creationId xmlns="" xmlns:a16="http://schemas.microsoft.com/office/drawing/2014/main" id="{BBEAD70D-4462-D443-3592-76C025FD66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1328786" y="3160538"/>
            <a:ext cx="1745934" cy="1606259"/>
          </a:xfrm>
          <a:prstGeom prst="rect">
            <a:avLst/>
          </a:prstGeom>
        </p:spPr>
      </p:pic>
      <p:pic>
        <p:nvPicPr>
          <p:cNvPr id="22" name="Picture 5">
            <a:extLst>
              <a:ext uri="{FF2B5EF4-FFF2-40B4-BE49-F238E27FC236}">
                <a16:creationId xmlns="" xmlns:a16="http://schemas.microsoft.com/office/drawing/2014/main" id="{FBB68B83-7E85-DD6A-C06B-8DA5C6363E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72625">
            <a:off x="15662886" y="3426918"/>
            <a:ext cx="1745934" cy="1606259"/>
          </a:xfrm>
          <a:prstGeom prst="rect">
            <a:avLst/>
          </a:prstGeom>
        </p:spPr>
      </p:pic>
    </p:spTree>
    <p:extLst>
      <p:ext uri="{BB962C8B-B14F-4D97-AF65-F5344CB8AC3E}">
        <p14:creationId xmlns:p14="http://schemas.microsoft.com/office/powerpoint/2010/main" val="36844028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anim calcmode="lin" valueType="num">
                                      <p:cBhvr>
                                        <p:cTn id="1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4"/>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3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3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35106" y="0"/>
            <a:ext cx="10287000" cy="10287000"/>
          </a:xfrm>
          <a:prstGeom prst="rect">
            <a:avLst/>
          </a:prstGeom>
        </p:spPr>
      </p:pic>
      <p:grpSp>
        <p:nvGrpSpPr>
          <p:cNvPr id="3" name="Group 3"/>
          <p:cNvGrpSpPr/>
          <p:nvPr/>
        </p:nvGrpSpPr>
        <p:grpSpPr>
          <a:xfrm>
            <a:off x="990600" y="1526714"/>
            <a:ext cx="16230600" cy="7233571"/>
            <a:chOff x="0" y="0"/>
            <a:chExt cx="2596610" cy="1746278"/>
          </a:xfrm>
        </p:grpSpPr>
        <p:sp>
          <p:nvSpPr>
            <p:cNvPr id="4" name="Freeform 4"/>
            <p:cNvSpPr/>
            <p:nvPr/>
          </p:nvSpPr>
          <p:spPr>
            <a:xfrm>
              <a:off x="0" y="0"/>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27140" y="7253050"/>
            <a:ext cx="3240475" cy="2677442"/>
          </a:xfrm>
          <a:prstGeom prst="rect">
            <a:avLst/>
          </a:prstGeom>
        </p:spPr>
      </p:pic>
      <p:sp>
        <p:nvSpPr>
          <p:cNvPr id="11" name="TextBox 11"/>
          <p:cNvSpPr txBox="1"/>
          <p:nvPr/>
        </p:nvSpPr>
        <p:spPr>
          <a:xfrm>
            <a:off x="3288572" y="3301132"/>
            <a:ext cx="12144895" cy="3248646"/>
          </a:xfrm>
          <a:prstGeom prst="rect">
            <a:avLst/>
          </a:prstGeom>
        </p:spPr>
        <p:txBody>
          <a:bodyPr wrap="square" lIns="0" tIns="0" rIns="0" bIns="0" rtlCol="0" anchor="t">
            <a:spAutoFit/>
          </a:bodyPr>
          <a:lstStyle/>
          <a:p>
            <a:pPr algn="ctr">
              <a:lnSpc>
                <a:spcPct val="150000"/>
              </a:lnSpc>
            </a:pPr>
            <a:r>
              <a:rPr lang="en-US" sz="7500" b="1" spc="-261">
                <a:latin typeface="Arial" panose="020B0604020202020204" pitchFamily="34" charset="0"/>
                <a:cs typeface="Arial" panose="020B0604020202020204" pitchFamily="34" charset="0"/>
              </a:rPr>
              <a:t>CẢM ƠN CÁC EM ĐÃ CHÚ Ý LẮNG NGHE BÀI GIẢNG!</a:t>
            </a:r>
          </a:p>
        </p:txBody>
      </p:sp>
      <p:pic>
        <p:nvPicPr>
          <p:cNvPr id="13" name="Picture 8">
            <a:extLst>
              <a:ext uri="{FF2B5EF4-FFF2-40B4-BE49-F238E27FC236}">
                <a16:creationId xmlns="" xmlns:a16="http://schemas.microsoft.com/office/drawing/2014/main" id="{0C63DCBA-CBD9-EB01-03B6-8A09CD35D2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04910" flipH="1">
            <a:off x="510395" y="7359415"/>
            <a:ext cx="2139511" cy="2801741"/>
          </a:xfrm>
          <a:prstGeom prst="rect">
            <a:avLst/>
          </a:prstGeom>
        </p:spPr>
      </p:pic>
      <p:pic>
        <p:nvPicPr>
          <p:cNvPr id="14" name="Picture 7">
            <a:extLst>
              <a:ext uri="{FF2B5EF4-FFF2-40B4-BE49-F238E27FC236}">
                <a16:creationId xmlns="" xmlns:a16="http://schemas.microsoft.com/office/drawing/2014/main" id="{510209C0-50F4-E724-16D4-46FBE36B47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184926" flipH="1">
            <a:off x="15334810" y="988575"/>
            <a:ext cx="2670850" cy="2907048"/>
          </a:xfrm>
          <a:prstGeom prst="rect">
            <a:avLst/>
          </a:prstGeom>
        </p:spPr>
      </p:pic>
      <p:pic>
        <p:nvPicPr>
          <p:cNvPr id="25" name="Picture 7">
            <a:extLst>
              <a:ext uri="{FF2B5EF4-FFF2-40B4-BE49-F238E27FC236}">
                <a16:creationId xmlns="" xmlns:a16="http://schemas.microsoft.com/office/drawing/2014/main" id="{4B8E6004-49F5-1668-6B66-9BFAF0A4A584}"/>
              </a:ext>
            </a:extLst>
          </p:cNvPr>
          <p:cNvPicPr>
            <a:picLocks noChangeAspect="1"/>
          </p:cNvPicPr>
          <p:nvPr/>
        </p:nvPicPr>
        <p:blipFill>
          <a:blip r:embed="rId10" cstate="print"/>
          <a:srcRect/>
          <a:stretch>
            <a:fillRect/>
          </a:stretch>
        </p:blipFill>
        <p:spPr>
          <a:xfrm rot="1674934">
            <a:off x="828867" y="57599"/>
            <a:ext cx="3193943" cy="4294378"/>
          </a:xfrm>
          <a:prstGeom prst="rect">
            <a:avLst/>
          </a:prstGeom>
        </p:spPr>
      </p:pic>
      <p:pic>
        <p:nvPicPr>
          <p:cNvPr id="27" name="Picture 26">
            <a:extLst>
              <a:ext uri="{FF2B5EF4-FFF2-40B4-BE49-F238E27FC236}">
                <a16:creationId xmlns="" xmlns:a16="http://schemas.microsoft.com/office/drawing/2014/main" id="{E8E0A483-5404-3A83-69F1-D45A185919CD}"/>
              </a:ext>
            </a:extLst>
          </p:cNvPr>
          <p:cNvPicPr>
            <a:picLocks noChangeAspect="1"/>
          </p:cNvPicPr>
          <p:nvPr/>
        </p:nvPicPr>
        <p:blipFill>
          <a:blip r:embed="rId11" cstate="print"/>
          <a:stretch>
            <a:fillRect/>
          </a:stretch>
        </p:blipFill>
        <p:spPr>
          <a:xfrm>
            <a:off x="5568058" y="940351"/>
            <a:ext cx="1234402" cy="1172725"/>
          </a:xfrm>
          <a:prstGeom prst="rect">
            <a:avLst/>
          </a:prstGeom>
        </p:spPr>
      </p:pic>
      <p:pic>
        <p:nvPicPr>
          <p:cNvPr id="28" name="Picture 27">
            <a:extLst>
              <a:ext uri="{FF2B5EF4-FFF2-40B4-BE49-F238E27FC236}">
                <a16:creationId xmlns="" xmlns:a16="http://schemas.microsoft.com/office/drawing/2014/main" id="{41AFF8D9-3515-CF2D-9816-9611C31D09D0}"/>
              </a:ext>
            </a:extLst>
          </p:cNvPr>
          <p:cNvPicPr>
            <a:picLocks noChangeAspect="1"/>
          </p:cNvPicPr>
          <p:nvPr/>
        </p:nvPicPr>
        <p:blipFill>
          <a:blip r:embed="rId11" cstate="print"/>
          <a:stretch>
            <a:fillRect/>
          </a:stretch>
        </p:blipFill>
        <p:spPr>
          <a:xfrm>
            <a:off x="16692641" y="5496480"/>
            <a:ext cx="1234402" cy="1172725"/>
          </a:xfrm>
          <a:prstGeom prst="rect">
            <a:avLst/>
          </a:prstGeom>
        </p:spPr>
      </p:pic>
      <p:pic>
        <p:nvPicPr>
          <p:cNvPr id="29" name="Picture 28">
            <a:extLst>
              <a:ext uri="{FF2B5EF4-FFF2-40B4-BE49-F238E27FC236}">
                <a16:creationId xmlns="" xmlns:a16="http://schemas.microsoft.com/office/drawing/2014/main" id="{CCB944DD-4E33-4E8C-BA40-BAD4E998752B}"/>
              </a:ext>
            </a:extLst>
          </p:cNvPr>
          <p:cNvPicPr>
            <a:picLocks noChangeAspect="1"/>
          </p:cNvPicPr>
          <p:nvPr/>
        </p:nvPicPr>
        <p:blipFill>
          <a:blip r:embed="rId11" cstate="print"/>
          <a:stretch>
            <a:fillRect/>
          </a:stretch>
        </p:blipFill>
        <p:spPr>
          <a:xfrm>
            <a:off x="4225033" y="8411217"/>
            <a:ext cx="1234402" cy="11727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a:extLst>
              <a:ext uri="{FF2B5EF4-FFF2-40B4-BE49-F238E27FC236}">
                <a16:creationId xmlns="" xmlns:a16="http://schemas.microsoft.com/office/drawing/2014/main" id="{DDC7E455-F176-A7CE-FF1C-FDE08E2939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269388" y="1148673"/>
            <a:ext cx="9220387" cy="6350542"/>
          </a:xfrm>
          <a:prstGeom prst="rect">
            <a:avLst/>
          </a:prstGeom>
        </p:spPr>
      </p:pic>
      <p:pic>
        <p:nvPicPr>
          <p:cNvPr id="7" name="Picture 7">
            <a:extLst>
              <a:ext uri="{FF2B5EF4-FFF2-40B4-BE49-F238E27FC236}">
                <a16:creationId xmlns="" xmlns:a16="http://schemas.microsoft.com/office/drawing/2014/main" id="{8FC565E8-9428-D86F-7484-30C4645981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972279" y="7441623"/>
            <a:ext cx="2961872" cy="2632364"/>
          </a:xfrm>
          <a:prstGeom prst="rect">
            <a:avLst/>
          </a:prstGeom>
        </p:spPr>
      </p:pic>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8" cstate="print"/>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9" cstate="print"/>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 xmlns:a16="http://schemas.microsoft.com/office/drawing/2014/main" id="{3442D674-1A60-E272-652B-9BD035AE9968}"/>
              </a:ext>
            </a:extLst>
          </p:cNvPr>
          <p:cNvSpPr txBox="1"/>
          <p:nvPr/>
        </p:nvSpPr>
        <p:spPr>
          <a:xfrm>
            <a:off x="1066800" y="876300"/>
            <a:ext cx="48006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KHỞI ĐỘNG</a:t>
            </a:r>
          </a:p>
        </p:txBody>
      </p:sp>
      <p:pic>
        <p:nvPicPr>
          <p:cNvPr id="13" name="BoLaTatCa-ThaoMy_tnt5">
            <a:hlinkClick r:id="" action="ppaction://media"/>
            <a:extLst>
              <a:ext uri="{FF2B5EF4-FFF2-40B4-BE49-F238E27FC236}">
                <a16:creationId xmlns="" xmlns:a16="http://schemas.microsoft.com/office/drawing/2014/main" id="{B308E294-AD5F-642E-4319-85B414EE44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03896" y="3924300"/>
            <a:ext cx="2028595" cy="2028595"/>
          </a:xfrm>
          <a:prstGeom prst="rect">
            <a:avLst/>
          </a:prstGeom>
        </p:spPr>
      </p:pic>
      <p:pic>
        <p:nvPicPr>
          <p:cNvPr id="1026" name="Picture 2" descr="Music ">
            <a:extLst>
              <a:ext uri="{FF2B5EF4-FFF2-40B4-BE49-F238E27FC236}">
                <a16:creationId xmlns="" xmlns:a16="http://schemas.microsoft.com/office/drawing/2014/main" id="{A3A9A7FD-973A-629D-DDEC-83DC509A04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592028">
            <a:off x="1284696" y="289391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845BD520-12AD-875E-F46F-815CF5389B20}"/>
              </a:ext>
            </a:extLst>
          </p:cNvPr>
          <p:cNvPicPr>
            <a:picLocks noChangeAspect="1"/>
          </p:cNvPicPr>
          <p:nvPr/>
        </p:nvPicPr>
        <p:blipFill>
          <a:blip r:embed="rId16"/>
          <a:stretch>
            <a:fillRect/>
          </a:stretch>
        </p:blipFill>
        <p:spPr>
          <a:xfrm rot="2548530">
            <a:off x="3515012" y="2485199"/>
            <a:ext cx="1524132" cy="1524132"/>
          </a:xfrm>
          <a:prstGeom prst="rect">
            <a:avLst/>
          </a:prstGeom>
        </p:spPr>
      </p:pic>
      <p:pic>
        <p:nvPicPr>
          <p:cNvPr id="17" name="Picture 3">
            <a:extLst>
              <a:ext uri="{FF2B5EF4-FFF2-40B4-BE49-F238E27FC236}">
                <a16:creationId xmlns="" xmlns:a16="http://schemas.microsoft.com/office/drawing/2014/main" id="{FEEAAD87-F67E-BBDD-08C5-97D2CEDCC1B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0457759" y="5469082"/>
            <a:ext cx="3836136" cy="4914777"/>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6732085" y="3247265"/>
            <a:ext cx="6294992" cy="2258054"/>
          </a:xfrm>
          <a:prstGeom prst="rect">
            <a:avLst/>
          </a:prstGeom>
          <a:noFill/>
        </p:spPr>
        <p:txBody>
          <a:bodyPr wrap="square" rtlCol="0">
            <a:spAutoFit/>
          </a:bodyPr>
          <a:lstStyle/>
          <a:p>
            <a:pPr algn="ctr">
              <a:lnSpc>
                <a:spcPct val="150000"/>
              </a:lnSpc>
            </a:pPr>
            <a:r>
              <a:rPr lang="en-US" sz="5000">
                <a:latin typeface="Arial" panose="020B0604020202020204" pitchFamily="34" charset="0"/>
                <a:cs typeface="Arial" panose="020B0604020202020204" pitchFamily="34" charset="0"/>
              </a:rPr>
              <a:t>Lắng nghe giai điệu bài hát “Bố là tất cả”</a:t>
            </a:r>
          </a:p>
        </p:txBody>
      </p:sp>
    </p:spTree>
    <p:extLst>
      <p:ext uri="{BB962C8B-B14F-4D97-AF65-F5344CB8AC3E}">
        <p14:creationId xmlns:p14="http://schemas.microsoft.com/office/powerpoint/2010/main" val="27223962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796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00100"/>
            <a:ext cx="16992600" cy="87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849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0" y="2247900"/>
            <a:ext cx="5867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84570" y="419100"/>
            <a:ext cx="9525000" cy="10064294"/>
          </a:xfrm>
          <a:prstGeom prst="rect">
            <a:avLst/>
          </a:prstGeom>
        </p:spPr>
        <p:txBody>
          <a:bodyPr wrap="square">
            <a:spAutoFit/>
          </a:bodyPr>
          <a:lstStyle/>
          <a:p>
            <a:pPr algn="just">
              <a:lnSpc>
                <a:spcPct val="115000"/>
              </a:lnSpc>
              <a:spcAft>
                <a:spcPts val="0"/>
              </a:spcAft>
            </a:pPr>
            <a:r>
              <a:rPr lang="en-US" sz="4800" dirty="0">
                <a:latin typeface="Times New Roman"/>
                <a:ea typeface="Calibri"/>
              </a:rPr>
              <a:t>Trong Bài đọc 1, chúng ta đã biết về tình cảm gắn bó của tác giả với gia đình kí ức về ngưỡng cửa. Chúng ta cũng biết gia đình chính là nơi chúng ta sinh ra và lớn lên, nơi ta được bố, mẹ, ông bà,... yêu thương, chăm sóc và bảo vệ. Hôm nay</a:t>
            </a:r>
          </a:p>
          <a:p>
            <a:pPr algn="just">
              <a:lnSpc>
                <a:spcPct val="115000"/>
              </a:lnSpc>
              <a:spcAft>
                <a:spcPts val="0"/>
              </a:spcAft>
            </a:pPr>
            <a:r>
              <a:rPr lang="en-US" sz="4800" dirty="0" smtClean="0">
                <a:latin typeface="Times New Roman"/>
                <a:ea typeface="Calibri"/>
              </a:rPr>
              <a:t>chúng </a:t>
            </a:r>
            <a:r>
              <a:rPr lang="en-US" sz="4800" dirty="0">
                <a:latin typeface="Times New Roman"/>
                <a:ea typeface="Calibri"/>
              </a:rPr>
              <a:t>ta sẽ tiếp tục tìm hiểu kĩ hơn về tình yêu thương không có giới hạn của một</a:t>
            </a:r>
          </a:p>
          <a:p>
            <a:r>
              <a:rPr lang="en-US" sz="4800" dirty="0">
                <a:latin typeface="Times New Roman"/>
                <a:ea typeface="Calibri"/>
              </a:rPr>
              <a:t>người cha dành cho con trong bài đọc </a:t>
            </a:r>
            <a:r>
              <a:rPr lang="en-US" sz="4800" b="1" dirty="0">
                <a:latin typeface="Times New Roman"/>
                <a:ea typeface="Calibri"/>
              </a:rPr>
              <a:t>Cha sẽ luôn ở bên con.</a:t>
            </a:r>
            <a:endParaRPr lang="en-US" sz="4800" dirty="0"/>
          </a:p>
        </p:txBody>
      </p:sp>
      <p:sp>
        <p:nvSpPr>
          <p:cNvPr id="4" name="Explosion 1 3"/>
          <p:cNvSpPr/>
          <p:nvPr/>
        </p:nvSpPr>
        <p:spPr>
          <a:xfrm>
            <a:off x="10909570" y="0"/>
            <a:ext cx="7073630" cy="20955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itchFamily="18" charset="0"/>
                <a:cs typeface="Times New Roman" pitchFamily="18" charset="0"/>
              </a:rPr>
              <a:t>Giới thiệu  bài</a:t>
            </a:r>
            <a:endParaRPr lang="en-US" sz="4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6127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2501771" y="1378559"/>
            <a:ext cx="13053448"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530515">
            <a:off x="891065" y="277433"/>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7737">
            <a:off x="13763336" y="1477697"/>
            <a:ext cx="3086833" cy="9877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41910">
            <a:off x="1774440" y="8261775"/>
            <a:ext cx="2003894" cy="1685775"/>
          </a:xfrm>
          <a:prstGeom prst="rect">
            <a:avLst/>
          </a:prstGeom>
        </p:spPr>
      </p:pic>
      <p:pic>
        <p:nvPicPr>
          <p:cNvPr id="13" name="Picture 5">
            <a:extLst>
              <a:ext uri="{FF2B5EF4-FFF2-40B4-BE49-F238E27FC236}">
                <a16:creationId xmlns="" xmlns:a16="http://schemas.microsoft.com/office/drawing/2014/main" id="{47BD2784-2AAE-543B-5DCF-D87C125C444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944600" y="4370135"/>
            <a:ext cx="4049212" cy="5653349"/>
          </a:xfrm>
          <a:prstGeom prst="rect">
            <a:avLst/>
          </a:prstGeom>
        </p:spPr>
      </p:pic>
      <p:sp>
        <p:nvSpPr>
          <p:cNvPr id="14" name="TextBox 13">
            <a:extLst>
              <a:ext uri="{FF2B5EF4-FFF2-40B4-BE49-F238E27FC236}">
                <a16:creationId xmlns="" xmlns:a16="http://schemas.microsoft.com/office/drawing/2014/main" id="{66251BE6-35EB-C4BA-322B-AAEF015B91C1}"/>
              </a:ext>
            </a:extLst>
          </p:cNvPr>
          <p:cNvSpPr txBox="1"/>
          <p:nvPr/>
        </p:nvSpPr>
        <p:spPr>
          <a:xfrm>
            <a:off x="3670437" y="3689608"/>
            <a:ext cx="10889975" cy="3416320"/>
          </a:xfrm>
          <a:prstGeom prst="rect">
            <a:avLst/>
          </a:prstGeom>
          <a:noFill/>
        </p:spPr>
        <p:txBody>
          <a:bodyPr wrap="square" rtlCol="0">
            <a:spAutoFit/>
          </a:bodyPr>
          <a:lstStyle/>
          <a:p>
            <a:pPr algn="ctr">
              <a:lnSpc>
                <a:spcPct val="150000"/>
              </a:lnSpc>
            </a:pPr>
            <a:r>
              <a:rPr lang="en-US" sz="7200" b="1" dirty="0">
                <a:latin typeface="Times New Roman" pitchFamily="18" charset="0"/>
                <a:cs typeface="Times New Roman" pitchFamily="18" charset="0"/>
              </a:rPr>
              <a:t>BÀI ĐỌC </a:t>
            </a:r>
            <a:r>
              <a:rPr lang="en-US" sz="7200" b="1" dirty="0" smtClean="0">
                <a:latin typeface="Times New Roman" pitchFamily="18" charset="0"/>
                <a:cs typeface="Times New Roman" pitchFamily="18" charset="0"/>
              </a:rPr>
              <a:t>1:</a:t>
            </a:r>
            <a:endParaRPr lang="en-US" sz="7200" b="1" dirty="0">
              <a:latin typeface="Times New Roman" pitchFamily="18" charset="0"/>
              <a:cs typeface="Times New Roman" pitchFamily="18" charset="0"/>
            </a:endParaRPr>
          </a:p>
          <a:p>
            <a:pPr algn="ctr">
              <a:lnSpc>
                <a:spcPct val="150000"/>
              </a:lnSpc>
            </a:pPr>
            <a:r>
              <a:rPr lang="en-US" sz="7200" b="1" dirty="0" err="1" smtClean="0">
                <a:latin typeface="Times New Roman" pitchFamily="18" charset="0"/>
                <a:cs typeface="Times New Roman" pitchFamily="18" charset="0"/>
              </a:rPr>
              <a:t>Ông</a:t>
            </a:r>
            <a:r>
              <a:rPr lang="en-US" sz="7200" b="1"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Trạng</a:t>
            </a:r>
            <a:r>
              <a:rPr lang="en-US" sz="7200" b="1"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giỏi</a:t>
            </a:r>
            <a:r>
              <a:rPr lang="en-US" sz="7200" b="1"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tính</a:t>
            </a:r>
            <a:r>
              <a:rPr lang="en-US" sz="7200" b="1"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toán</a:t>
            </a:r>
            <a:endParaRPr lang="en-US" sz="7200" b="1" dirty="0">
              <a:latin typeface="Times New Roman" pitchFamily="18" charset="0"/>
              <a:cs typeface="Times New Roman" pitchFamily="18" charset="0"/>
            </a:endParaRPr>
          </a:p>
        </p:txBody>
      </p:sp>
      <p:pic>
        <p:nvPicPr>
          <p:cNvPr id="15" name="Picture 7">
            <a:extLst>
              <a:ext uri="{FF2B5EF4-FFF2-40B4-BE49-F238E27FC236}">
                <a16:creationId xmlns="" xmlns:a16="http://schemas.microsoft.com/office/drawing/2014/main" id="{2A3FFF0A-1372-F9F6-5FBF-88649C644E22}"/>
              </a:ext>
            </a:extLst>
          </p:cNvPr>
          <p:cNvPicPr>
            <a:picLocks noChangeAspect="1"/>
          </p:cNvPicPr>
          <p:nvPr/>
        </p:nvPicPr>
        <p:blipFill>
          <a:blip r:embed="rId12"/>
          <a:srcRect/>
          <a:stretch>
            <a:fillRect/>
          </a:stretch>
        </p:blipFill>
        <p:spPr>
          <a:xfrm rot="18677011">
            <a:off x="-313609" y="3271798"/>
            <a:ext cx="4231593" cy="3312020"/>
          </a:xfrm>
          <a:prstGeom prst="rect">
            <a:avLst/>
          </a:prstGeom>
        </p:spPr>
      </p:pic>
      <p:pic>
        <p:nvPicPr>
          <p:cNvPr id="16" name="Picture 10">
            <a:extLst>
              <a:ext uri="{FF2B5EF4-FFF2-40B4-BE49-F238E27FC236}">
                <a16:creationId xmlns="" xmlns:a16="http://schemas.microsoft.com/office/drawing/2014/main" id="{D4DFA458-AD6E-CD9A-C330-1026C0BB87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758520" y="263516"/>
            <a:ext cx="2467519" cy="3334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379" y="266700"/>
            <a:ext cx="16230600" cy="10618291"/>
          </a:xfrm>
          <a:prstGeom prst="rect">
            <a:avLst/>
          </a:prstGeom>
        </p:spPr>
        <p:txBody>
          <a:bodyPr wrap="square">
            <a:spAutoFit/>
          </a:bodyPr>
          <a:lstStyle/>
          <a:p>
            <a:pPr algn="just"/>
            <a:r>
              <a:rPr lang="vi-VN" sz="3600" dirty="0">
                <a:solidFill>
                  <a:srgbClr val="000000"/>
                </a:solidFill>
                <a:latin typeface="Times New Roman" pitchFamily="18" charset="0"/>
                <a:cs typeface="Times New Roman" pitchFamily="18" charset="0"/>
              </a:rPr>
              <a:t>Bài đọc: </a:t>
            </a:r>
          </a:p>
          <a:p>
            <a:pPr algn="ctr"/>
            <a:r>
              <a:rPr lang="en-US" sz="3600" b="1" dirty="0" err="1" smtClean="0">
                <a:solidFill>
                  <a:srgbClr val="000000"/>
                </a:solidFill>
                <a:latin typeface="Times New Roman" pitchFamily="18" charset="0"/>
                <a:cs typeface="Times New Roman" pitchFamily="18" charset="0"/>
              </a:rPr>
              <a:t>Ông</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Trạng</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giỏi</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tính</a:t>
            </a:r>
            <a:r>
              <a:rPr lang="en-US" sz="3600" b="1" dirty="0" smtClean="0">
                <a:solidFill>
                  <a:srgbClr val="000000"/>
                </a:solidFill>
                <a:latin typeface="Times New Roman" pitchFamily="18" charset="0"/>
                <a:cs typeface="Times New Roman" pitchFamily="18" charset="0"/>
              </a:rPr>
              <a:t> </a:t>
            </a:r>
            <a:r>
              <a:rPr lang="en-US" sz="3600" b="1" dirty="0" err="1" smtClean="0">
                <a:solidFill>
                  <a:srgbClr val="000000"/>
                </a:solidFill>
                <a:latin typeface="Times New Roman" pitchFamily="18" charset="0"/>
                <a:cs typeface="Times New Roman" pitchFamily="18" charset="0"/>
              </a:rPr>
              <a:t>toán</a:t>
            </a:r>
            <a:endParaRPr lang="vi-VN" sz="3600" dirty="0" smtClean="0">
              <a:solidFill>
                <a:srgbClr val="000000"/>
              </a:solidFill>
              <a:latin typeface="Times New Roman" pitchFamily="18" charset="0"/>
              <a:cs typeface="Times New Roman" pitchFamily="18" charset="0"/>
            </a:endParaRP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nguyên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năm</a:t>
            </a:r>
            <a:r>
              <a:rPr lang="en-US" sz="3600" dirty="0" smtClean="0">
                <a:solidFill>
                  <a:srgbClr val="000000"/>
                </a:solidFill>
                <a:latin typeface="Times New Roman" pitchFamily="18" charset="0"/>
                <a:cs typeface="Times New Roman" pitchFamily="18" charset="0"/>
              </a:rPr>
              <a:t> 21 </a:t>
            </a:r>
            <a:r>
              <a:rPr lang="en-US" sz="3600" dirty="0" err="1" smtClean="0">
                <a:solidFill>
                  <a:srgbClr val="000000"/>
                </a:solidFill>
                <a:latin typeface="Times New Roman" pitchFamily="18" charset="0"/>
                <a:cs typeface="Times New Roman" pitchFamily="18" charset="0"/>
              </a:rPr>
              <a:t>tuổi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mọi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người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phục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vì</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vừa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học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rộng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vừa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kiến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trong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sống</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Trung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Hoa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giúp</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con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dắt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xuống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dấu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xếp</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Khi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thuyền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đến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đã</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dấu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cân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voi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nặng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bao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nhiêu</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lại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mỏng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nhờ</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xem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độ</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dày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bao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nhiêu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lấy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thước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rồi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chia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số</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độ</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dày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mỗi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hết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sức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khâm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phục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Trang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nguyên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nước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Lương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Thế</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đã</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tìm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quy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viết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thành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Mỗi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quy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tóm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tắt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một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thơ</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cho</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dễ</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nhớ</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Đó</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cuốn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toán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tiên</a:t>
            </a:r>
            <a:r>
              <a:rPr lang="en-US" sz="3600" dirty="0" smtClean="0">
                <a:solidFill>
                  <a:srgbClr val="000000"/>
                </a:solidFill>
                <a:latin typeface="Times New Roman" pitchFamily="18" charset="0"/>
                <a:cs typeface="Times New Roman" pitchFamily="18" charset="0"/>
              </a:rPr>
              <a:t> ở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của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được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dạy</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trong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trường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gần</a:t>
            </a:r>
            <a:r>
              <a:rPr lang="en-US" sz="3600" dirty="0" smtClean="0">
                <a:solidFill>
                  <a:srgbClr val="000000"/>
                </a:solidFill>
                <a:latin typeface="Times New Roman" pitchFamily="18" charset="0"/>
                <a:cs typeface="Times New Roman" pitchFamily="18" charset="0"/>
              </a:rPr>
              <a:t> 400 </a:t>
            </a:r>
            <a:r>
              <a:rPr lang="en-US" sz="3600" dirty="0" err="1" smtClean="0">
                <a:solidFill>
                  <a:srgbClr val="000000"/>
                </a:solidFill>
                <a:latin typeface="Times New Roman" pitchFamily="18" charset="0"/>
                <a:cs typeface="Times New Roman" pitchFamily="18" charset="0"/>
              </a:rPr>
              <a:t>năm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Ông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cũng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người</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tiên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ra</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Bàn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tính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lúc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đầu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về</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sau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làm</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bằng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gỗ</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và</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trúc</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sơn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nhiều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màu</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rất</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dễ</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sử</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dụng</a:t>
            </a:r>
            <a:r>
              <a:rPr lang="en-US" sz="3600" dirty="0" smtClean="0">
                <a:solidFill>
                  <a:srgbClr val="000000"/>
                </a:solidFill>
                <a:latin typeface="Times New Roman" pitchFamily="18" charset="0"/>
                <a:cs typeface="Times New Roman" pitchFamily="18" charset="0"/>
              </a:rPr>
              <a:t>.</a:t>
            </a:r>
          </a:p>
          <a:p>
            <a:pPr algn="just"/>
            <a:r>
              <a:rPr lang="en-US" sz="3600" dirty="0" smtClean="0">
                <a:solidFill>
                  <a:srgbClr val="000000"/>
                </a:solidFill>
                <a:latin typeface="Times New Roman" pitchFamily="18" charset="0"/>
                <a:cs typeface="Times New Roman" pitchFamily="18" charset="0"/>
              </a:rPr>
              <a:t>                                                                 Theo </a:t>
            </a:r>
            <a:r>
              <a:rPr lang="en-US" sz="3600" dirty="0" err="1" smtClean="0">
                <a:solidFill>
                  <a:srgbClr val="000000"/>
                </a:solidFill>
                <a:latin typeface="Times New Roman" pitchFamily="18" charset="0"/>
                <a:cs typeface="Times New Roman" pitchFamily="18" charset="0"/>
              </a:rPr>
              <a:t>sách</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Kể</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chuyện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thần</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đồng</a:t>
            </a:r>
            <a:r>
              <a:rPr lang="en-US" sz="3600" dirty="0" smtClean="0">
                <a:solidFill>
                  <a:srgbClr val="000000"/>
                </a:solidFill>
                <a:latin typeface="Times New Roman" pitchFamily="18" charset="0"/>
                <a:cs typeface="Times New Roman" pitchFamily="18" charset="0"/>
              </a:rPr>
              <a:t> </a:t>
            </a:r>
            <a:r>
              <a:rPr lang="en-US" sz="3600" dirty="0" err="1" smtClean="0">
                <a:solidFill>
                  <a:srgbClr val="000000"/>
                </a:solidFill>
                <a:latin typeface="Times New Roman" pitchFamily="18" charset="0"/>
                <a:cs typeface="Times New Roman" pitchFamily="18" charset="0"/>
              </a:rPr>
              <a:t>Việt</a:t>
            </a:r>
            <a:r>
              <a:rPr lang="en-US" sz="3600" dirty="0" smtClean="0">
                <a:solidFill>
                  <a:srgbClr val="000000"/>
                </a:solidFill>
                <a:latin typeface="Times New Roman" pitchFamily="18" charset="0"/>
                <a:cs typeface="Times New Roman" pitchFamily="18" charset="0"/>
              </a:rPr>
              <a:t> Nam</a:t>
            </a:r>
          </a:p>
          <a:p>
            <a:r>
              <a:rPr lang="vi-VN" sz="3600" dirty="0">
                <a:solidFill>
                  <a:srgbClr val="000000"/>
                </a:solidFill>
                <a:latin typeface="OpenSans"/>
              </a:rPr>
              <a:t/>
            </a:r>
            <a:br>
              <a:rPr lang="vi-VN" sz="3600"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Tree>
    <p:extLst>
      <p:ext uri="{BB962C8B-B14F-4D97-AF65-F5344CB8AC3E}">
        <p14:creationId xmlns:p14="http://schemas.microsoft.com/office/powerpoint/2010/main" val="3210002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TotalTime>
  <Words>1737</Words>
  <Application>Microsoft Office PowerPoint</Application>
  <PresentationFormat>Custom</PresentationFormat>
  <Paragraphs>156</Paragraphs>
  <Slides>43</Slides>
  <Notes>0</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43</vt:i4>
      </vt:variant>
    </vt:vector>
  </HeadingPairs>
  <TitlesOfParts>
    <vt:vector size="55" baseType="lpstr">
      <vt:lpstr>Arial</vt:lpstr>
      <vt:lpstr>OpenSans</vt:lpstr>
      <vt:lpstr>Calibri</vt:lpstr>
      <vt:lpstr>Times New Roman</vt:lpstr>
      <vt:lpstr>Wingdings</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Colorful Creative Fun Quiz Presentation</dc:title>
  <dc:creator>pc</dc:creator>
  <cp:lastModifiedBy>pc</cp:lastModifiedBy>
  <cp:revision>44</cp:revision>
  <dcterms:created xsi:type="dcterms:W3CDTF">2006-08-16T00:00:00Z</dcterms:created>
  <dcterms:modified xsi:type="dcterms:W3CDTF">2022-10-26T22:31:11Z</dcterms:modified>
  <dc:identifier>DAFHfONnmPM</dc:identifier>
</cp:coreProperties>
</file>