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338" r:id="rId2"/>
    <p:sldId id="310" r:id="rId3"/>
    <p:sldId id="297" r:id="rId4"/>
    <p:sldId id="330" r:id="rId5"/>
    <p:sldId id="336" r:id="rId6"/>
    <p:sldId id="340" r:id="rId7"/>
    <p:sldId id="342" r:id="rId8"/>
    <p:sldId id="344" r:id="rId9"/>
    <p:sldId id="346" r:id="rId10"/>
    <p:sldId id="348" r:id="rId11"/>
    <p:sldId id="350" r:id="rId12"/>
    <p:sldId id="351" r:id="rId13"/>
    <p:sldId id="285" r:id="rId14"/>
  </p:sldIdLst>
  <p:sldSz cx="12190413" cy="6858000"/>
  <p:notesSz cx="9144000" cy="6858000"/>
  <p:defaultTextStyle>
    <a:defPPr>
      <a:defRPr lang="en-US"/>
    </a:defPPr>
    <a:lvl1pPr marL="0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39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078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617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156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695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234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773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312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BAD7"/>
    <a:srgbClr val="9957B2"/>
    <a:srgbClr val="B5EAD6"/>
    <a:srgbClr val="E2F0CC"/>
    <a:srgbClr val="FF9AA2"/>
    <a:srgbClr val="E8BABD"/>
    <a:srgbClr val="00FF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7" autoAdjust="0"/>
    <p:restoredTop sz="94660"/>
  </p:normalViewPr>
  <p:slideViewPr>
    <p:cSldViewPr>
      <p:cViewPr varScale="1">
        <p:scale>
          <a:sx n="70" d="100"/>
          <a:sy n="70" d="100"/>
        </p:scale>
        <p:origin x="73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C2302-E23B-4184-B52B-7B590A8BA435}" type="datetimeFigureOut">
              <a:rPr lang="en-US" smtClean="0"/>
              <a:t>02/24/2022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D2AD9-1CA8-4354-AA63-B0B448917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79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39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078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617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156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695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234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773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312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E734-AFA3-482F-A5CE-88DF2FFC3F67}" type="datetimeFigureOut">
              <a:rPr lang="en-US" smtClean="0"/>
              <a:t>02/24/2022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6C65-C78D-4645-87C9-3E869753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99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E734-AFA3-482F-A5CE-88DF2FFC3F67}" type="datetimeFigureOut">
              <a:rPr lang="en-US" smtClean="0"/>
              <a:t>02/24/2022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6C65-C78D-4645-87C9-3E869753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02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4" y="365125"/>
            <a:ext cx="2628558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1" y="365125"/>
            <a:ext cx="7733293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E734-AFA3-482F-A5CE-88DF2FFC3F67}" type="datetimeFigureOut">
              <a:rPr lang="en-US" smtClean="0"/>
              <a:t>02/24/2022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6C65-C78D-4645-87C9-3E869753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8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E734-AFA3-482F-A5CE-88DF2FFC3F67}" type="datetimeFigureOut">
              <a:rPr lang="en-US" smtClean="0"/>
              <a:t>02/24/2022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6C65-C78D-4645-87C9-3E869753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2" y="1709739"/>
            <a:ext cx="10514231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2" y="4589464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E734-AFA3-482F-A5CE-88DF2FFC3F67}" type="datetimeFigureOut">
              <a:rPr lang="en-US" smtClean="0"/>
              <a:t>02/24/2022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6C65-C78D-4645-87C9-3E869753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14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E734-AFA3-482F-A5CE-88DF2FFC3F67}" type="datetimeFigureOut">
              <a:rPr lang="en-US" smtClean="0"/>
              <a:t>02/24/2022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6C65-C78D-4645-87C9-3E869753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6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365126"/>
            <a:ext cx="1051423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79" y="1681163"/>
            <a:ext cx="51571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79" y="2505075"/>
            <a:ext cx="51571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7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7" y="2505075"/>
            <a:ext cx="5182513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E734-AFA3-482F-A5CE-88DF2FFC3F67}" type="datetimeFigureOut">
              <a:rPr lang="en-US" smtClean="0"/>
              <a:t>02/24/2022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6C65-C78D-4645-87C9-3E869753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0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E734-AFA3-482F-A5CE-88DF2FFC3F67}" type="datetimeFigureOut">
              <a:rPr lang="en-US" smtClean="0"/>
              <a:t>02/24/2022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6C65-C78D-4645-87C9-3E869753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41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E734-AFA3-482F-A5CE-88DF2FFC3F67}" type="datetimeFigureOut">
              <a:rPr lang="en-US" smtClean="0"/>
              <a:t>02/24/2022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6C65-C78D-4645-87C9-3E869753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8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426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E734-AFA3-482F-A5CE-88DF2FFC3F67}" type="datetimeFigureOut">
              <a:rPr lang="en-US" smtClean="0"/>
              <a:t>02/24/2022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6C65-C78D-4645-87C9-3E869753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02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2513" y="987426"/>
            <a:ext cx="617139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E734-AFA3-482F-A5CE-88DF2FFC3F67}" type="datetimeFigureOut">
              <a:rPr lang="en-US" smtClean="0"/>
              <a:t>02/24/2022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6C65-C78D-4645-87C9-3E869753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6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4E734-AFA3-482F-A5CE-88DF2FFC3F67}" type="datetimeFigureOut">
              <a:rPr lang="en-US" smtClean="0"/>
              <a:t>02/24/2022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B6C65-C78D-4645-87C9-3E869753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9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" y="-37649"/>
            <a:ext cx="12190413" cy="6895202"/>
            <a:chOff x="0" y="-24"/>
            <a:chExt cx="5760" cy="4368"/>
          </a:xfrm>
        </p:grpSpPr>
        <p:grpSp>
          <p:nvGrpSpPr>
            <p:cNvPr id="4103" name="Group 3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4113" name="Picture 4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4" name="Picture 5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5" name="Picture 6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6" name="Picture 7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04" name="Group 8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4105" name="Picture 9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6" name="Picture 10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7" name="Picture 11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8" name="Picture 12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9" name="Picture 13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0" name="Picture 14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1" name="Picture 15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2" name="Picture 16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099" name="WordArt 17" descr="BIRTHDAY 25"/>
          <p:cNvSpPr>
            <a:spLocks noChangeArrowheads="1" noChangeShapeType="1" noTextEdit="1"/>
          </p:cNvSpPr>
          <p:nvPr/>
        </p:nvSpPr>
        <p:spPr bwMode="auto">
          <a:xfrm>
            <a:off x="1142851" y="1179806"/>
            <a:ext cx="10285661" cy="621107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ArchUpPour">
              <a:avLst>
                <a:gd name="adj1" fmla="val 12241295"/>
                <a:gd name="adj2" fmla="val 62861"/>
              </a:avLst>
            </a:prstTxWarp>
          </a:bodyPr>
          <a:lstStyle/>
          <a:p>
            <a:pPr algn="ctr"/>
            <a:r>
              <a:rPr lang="en-US" sz="7199" kern="10">
                <a:blipFill dpi="0" rotWithShape="0">
                  <a:blip r:embed="rId5"/>
                  <a:srcRect/>
                  <a:stretch>
                    <a:fillRect/>
                  </a:stretch>
                </a:blipFill>
                <a:latin typeface="VNI-Times" pitchFamily="2" charset="0"/>
              </a:rPr>
              <a:t>Chaøo möøng quyù thaày coâ veà döï giôø </a:t>
            </a:r>
          </a:p>
        </p:txBody>
      </p:sp>
      <p:sp>
        <p:nvSpPr>
          <p:cNvPr id="4100" name="WordArt 19"/>
          <p:cNvSpPr>
            <a:spLocks noChangeArrowheads="1" noChangeShapeType="1" noTextEdit="1"/>
          </p:cNvSpPr>
          <p:nvPr/>
        </p:nvSpPr>
        <p:spPr bwMode="auto">
          <a:xfrm>
            <a:off x="3561886" y="3298842"/>
            <a:ext cx="5104735" cy="8476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</a:rPr>
              <a:t>Lớp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</a:rPr>
              <a:t> 2/2</a:t>
            </a:r>
          </a:p>
        </p:txBody>
      </p:sp>
      <p:sp>
        <p:nvSpPr>
          <p:cNvPr id="4101" name="Text Box 20"/>
          <p:cNvSpPr txBox="1">
            <a:spLocks noChangeArrowheads="1"/>
          </p:cNvSpPr>
          <p:nvPr/>
        </p:nvSpPr>
        <p:spPr bwMode="auto">
          <a:xfrm>
            <a:off x="1693642" y="4786136"/>
            <a:ext cx="8533289" cy="64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0000FF"/>
                </a:solidFill>
                <a:latin typeface=".VnTime" panose="020B7200000000000000" pitchFamily="34" charset="0"/>
              </a:rPr>
              <a:t>     Gi¸o viªn thùc hiÖn: </a:t>
            </a:r>
            <a:r>
              <a:rPr lang="en-US" sz="3600" b="1" i="1">
                <a:solidFill>
                  <a:srgbClr val="0000FF"/>
                </a:solidFill>
                <a:latin typeface="Times" panose="02020603050405020304" pitchFamily="18" charset="0"/>
              </a:rPr>
              <a:t>Phạm Văn Mừng</a:t>
            </a:r>
            <a:endParaRPr lang="en-US" sz="3600" b="1" i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4102" name="Text Box 20"/>
          <p:cNvSpPr txBox="1">
            <a:spLocks noChangeArrowheads="1"/>
          </p:cNvSpPr>
          <p:nvPr/>
        </p:nvSpPr>
        <p:spPr bwMode="auto">
          <a:xfrm>
            <a:off x="1880943" y="686158"/>
            <a:ext cx="8533289" cy="52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TRƯỜNG TIỂU HỌC BÌNH THẠNH</a:t>
            </a:r>
          </a:p>
        </p:txBody>
      </p:sp>
    </p:spTree>
    <p:extLst>
      <p:ext uri="{BB962C8B-B14F-4D97-AF65-F5344CB8AC3E}">
        <p14:creationId xmlns:p14="http://schemas.microsoft.com/office/powerpoint/2010/main" val="63457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6"/>
          <p:cNvSpPr>
            <a:spLocks noChangeShapeType="1"/>
          </p:cNvSpPr>
          <p:nvPr/>
        </p:nvSpPr>
        <p:spPr bwMode="auto">
          <a:xfrm>
            <a:off x="7085677" y="2362339"/>
            <a:ext cx="0" cy="4266644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2057132" y="2235355"/>
            <a:ext cx="2742843" cy="5841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u="sng">
                <a:solidFill>
                  <a:srgbClr val="0000CC"/>
                </a:solidFill>
                <a:latin typeface="Times New Roman" panose="02020603050405020304" pitchFamily="18" charset="0"/>
              </a:rPr>
              <a:t>Luyên đọc</a:t>
            </a:r>
          </a:p>
        </p:txBody>
      </p:sp>
      <p:sp>
        <p:nvSpPr>
          <p:cNvPr id="18436" name="Text Box 40"/>
          <p:cNvSpPr txBox="1">
            <a:spLocks noChangeArrowheads="1"/>
          </p:cNvSpPr>
          <p:nvPr/>
        </p:nvSpPr>
        <p:spPr bwMode="auto">
          <a:xfrm>
            <a:off x="8380908" y="2343291"/>
            <a:ext cx="2742843" cy="5841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u="sng">
                <a:solidFill>
                  <a:srgbClr val="0000CC"/>
                </a:solidFill>
                <a:latin typeface="Times New Roman" panose="02020603050405020304" pitchFamily="18" charset="0"/>
              </a:rPr>
              <a:t>Từ ngữ</a:t>
            </a:r>
          </a:p>
        </p:txBody>
      </p:sp>
      <p:pic>
        <p:nvPicPr>
          <p:cNvPr id="18437" name="Picture 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"/>
            <a:ext cx="1104756" cy="109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61111" y="5785337"/>
            <a:ext cx="1104756" cy="109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72165" y="34573"/>
            <a:ext cx="1104756" cy="109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069783" y="5811528"/>
            <a:ext cx="1104756" cy="109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Box 33"/>
          <p:cNvSpPr txBox="1">
            <a:spLocks noChangeArrowheads="1"/>
          </p:cNvSpPr>
          <p:nvPr/>
        </p:nvSpPr>
        <p:spPr bwMode="auto">
          <a:xfrm>
            <a:off x="4647406" y="1065452"/>
            <a:ext cx="3115419" cy="76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SG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SG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trường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2" name="Text Box 4"/>
          <p:cNvSpPr txBox="1">
            <a:spLocks noChangeArrowheads="1"/>
          </p:cNvSpPr>
          <p:nvPr/>
        </p:nvSpPr>
        <p:spPr bwMode="auto">
          <a:xfrm>
            <a:off x="1518578" y="172568"/>
            <a:ext cx="8914239" cy="53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3200" b="1" dirty="0">
                <a:latin typeface="Times New Roman" panose="02020603050405020304" pitchFamily="18" charset="0"/>
              </a:rPr>
              <a:t>Thứ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sáu</a:t>
            </a:r>
            <a:r>
              <a:rPr lang="vi-VN" altLang="en-US" sz="3200" b="1" dirty="0" smtClean="0">
                <a:latin typeface="Times New Roman" panose="02020603050405020304" pitchFamily="18" charset="0"/>
              </a:rPr>
              <a:t>, </a:t>
            </a:r>
            <a:r>
              <a:rPr lang="vi-VN" altLang="en-US" sz="3200" b="1" dirty="0">
                <a:latin typeface="Times New Roman" panose="02020603050405020304" pitchFamily="18" charset="0"/>
              </a:rPr>
              <a:t>ngày 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25</a:t>
            </a:r>
            <a:r>
              <a:rPr lang="vi-VN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vi-VN" altLang="en-US" sz="3200" b="1" dirty="0">
                <a:latin typeface="Times New Roman" panose="02020603050405020304" pitchFamily="18" charset="0"/>
              </a:rPr>
              <a:t>tháng </a:t>
            </a:r>
            <a:r>
              <a:rPr lang="en-US" altLang="en-US" sz="3200" b="1" dirty="0">
                <a:latin typeface="Times New Roman" panose="02020603050405020304" pitchFamily="18" charset="0"/>
              </a:rPr>
              <a:t>2</a:t>
            </a:r>
            <a:r>
              <a:rPr lang="vi-VN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vi-VN" altLang="en-US" sz="3200" b="1" dirty="0">
                <a:latin typeface="Times New Roman" panose="02020603050405020304" pitchFamily="18" charset="0"/>
              </a:rPr>
              <a:t>năm 20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22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18443" name="TextBox 35"/>
          <p:cNvSpPr txBox="1">
            <a:spLocks noChangeArrowheads="1"/>
          </p:cNvSpPr>
          <p:nvPr/>
        </p:nvSpPr>
        <p:spPr bwMode="auto">
          <a:xfrm>
            <a:off x="5104735" y="597200"/>
            <a:ext cx="1980942" cy="58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 err="1" smtClean="0">
                <a:latin typeface="Times New Roman" panose="02020603050405020304" pitchFamily="18" charset="0"/>
              </a:rPr>
              <a:t>Tiếng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Việt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4" name="Text Box 40"/>
          <p:cNvSpPr txBox="1">
            <a:spLocks noChangeArrowheads="1"/>
          </p:cNvSpPr>
          <p:nvPr/>
        </p:nvSpPr>
        <p:spPr bwMode="auto">
          <a:xfrm>
            <a:off x="7660289" y="3191699"/>
            <a:ext cx="1711091" cy="5841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 err="1">
                <a:latin typeface="Times New Roman" panose="02020603050405020304" pitchFamily="18" charset="0"/>
              </a:rPr>
              <a:t>h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í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húi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17" name="Rectangle 29"/>
          <p:cNvSpPr>
            <a:spLocks noChangeArrowheads="1"/>
          </p:cNvSpPr>
          <p:nvPr/>
        </p:nvSpPr>
        <p:spPr bwMode="auto">
          <a:xfrm>
            <a:off x="308753" y="4310498"/>
            <a:ext cx="6801552" cy="185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   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-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Có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gì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đâu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!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//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Các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cháu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thấy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học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vui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/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thì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thích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học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ngay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thôi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mà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.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//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66665" y="2144880"/>
            <a:ext cx="6836473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         </a:t>
            </a:r>
            <a:endParaRPr lang="en-US" altLang="en-US" sz="2400" dirty="0"/>
          </a:p>
          <a:p>
            <a:pPr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    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Có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một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cậu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bé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sắp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vào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lớp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1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nhưng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chưa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thích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đi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học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.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//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Mẹ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cậu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bèn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dẫn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cậu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đến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trường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.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2052799068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4"/>
          <p:cNvSpPr txBox="1">
            <a:spLocks noChangeArrowheads="1"/>
          </p:cNvSpPr>
          <p:nvPr/>
        </p:nvSpPr>
        <p:spPr bwMode="auto">
          <a:xfrm>
            <a:off x="4876006" y="1017902"/>
            <a:ext cx="2955580" cy="70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SG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SG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trường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523801" y="-32887"/>
            <a:ext cx="8914239" cy="53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3200" b="1" dirty="0">
                <a:latin typeface="Times New Roman" panose="02020603050405020304" pitchFamily="18" charset="0"/>
              </a:rPr>
              <a:t>Thứ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sáu</a:t>
            </a:r>
            <a:r>
              <a:rPr lang="vi-VN" altLang="en-US" sz="3200" b="1" dirty="0" smtClean="0">
                <a:latin typeface="Times New Roman" panose="02020603050405020304" pitchFamily="18" charset="0"/>
              </a:rPr>
              <a:t>, </a:t>
            </a:r>
            <a:r>
              <a:rPr lang="vi-VN" altLang="en-US" sz="3200" b="1" dirty="0">
                <a:latin typeface="Times New Roman" panose="02020603050405020304" pitchFamily="18" charset="0"/>
              </a:rPr>
              <a:t>ngày 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25</a:t>
            </a:r>
            <a:r>
              <a:rPr lang="vi-VN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vi-VN" altLang="en-US" sz="3200" b="1" dirty="0">
                <a:latin typeface="Times New Roman" panose="02020603050405020304" pitchFamily="18" charset="0"/>
              </a:rPr>
              <a:t>tháng </a:t>
            </a:r>
            <a:r>
              <a:rPr lang="en-US" altLang="en-US" sz="3200" b="1" dirty="0">
                <a:latin typeface="Times New Roman" panose="02020603050405020304" pitchFamily="18" charset="0"/>
              </a:rPr>
              <a:t>2</a:t>
            </a:r>
            <a:r>
              <a:rPr lang="vi-VN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vi-VN" altLang="en-US" sz="3200" b="1" dirty="0">
                <a:latin typeface="Times New Roman" panose="02020603050405020304" pitchFamily="18" charset="0"/>
              </a:rPr>
              <a:t>năm 20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22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19460" name="TextBox 16"/>
          <p:cNvSpPr txBox="1">
            <a:spLocks noChangeArrowheads="1"/>
          </p:cNvSpPr>
          <p:nvPr/>
        </p:nvSpPr>
        <p:spPr bwMode="auto">
          <a:xfrm>
            <a:off x="5104735" y="482984"/>
            <a:ext cx="1980942" cy="58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 err="1" smtClean="0">
                <a:latin typeface="Times New Roman" panose="02020603050405020304" pitchFamily="18" charset="0"/>
              </a:rPr>
              <a:t>Tiếng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v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iệt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1" name="AutoShape 13"/>
          <p:cNvSpPr>
            <a:spLocks noChangeArrowheads="1"/>
          </p:cNvSpPr>
          <p:nvPr/>
        </p:nvSpPr>
        <p:spPr bwMode="auto">
          <a:xfrm>
            <a:off x="1371421" y="1981388"/>
            <a:ext cx="8761859" cy="2742843"/>
          </a:xfrm>
          <a:prstGeom prst="cloudCallout">
            <a:avLst>
              <a:gd name="adj1" fmla="val -28370"/>
              <a:gd name="adj2" fmla="val 119829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Times New Roman" panose="02020603050405020304" pitchFamily="18" charset="0"/>
              </a:rPr>
              <a:t>Đọc đồng thanh</a:t>
            </a:r>
          </a:p>
        </p:txBody>
      </p:sp>
      <p:pic>
        <p:nvPicPr>
          <p:cNvPr id="19462" name="Picture 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"/>
            <a:ext cx="1104756" cy="109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61111" y="5785337"/>
            <a:ext cx="1104756" cy="109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72165" y="34573"/>
            <a:ext cx="1104756" cy="109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069783" y="5811528"/>
            <a:ext cx="1104756" cy="109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80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86519" y="2751224"/>
            <a:ext cx="4982513" cy="58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</a:rPr>
              <a:t>*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Liên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hệ</a:t>
            </a:r>
            <a:r>
              <a:rPr lang="en-US" altLang="en-US" sz="3200" b="1" dirty="0">
                <a:latin typeface="Times New Roman" panose="02020603050405020304" pitchFamily="18" charset="0"/>
              </a:rPr>
              <a:t> -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Giáo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dục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20483" name="TextBox 14"/>
          <p:cNvSpPr txBox="1">
            <a:spLocks noChangeArrowheads="1"/>
          </p:cNvSpPr>
          <p:nvPr/>
        </p:nvSpPr>
        <p:spPr bwMode="auto">
          <a:xfrm>
            <a:off x="4603919" y="1136948"/>
            <a:ext cx="2971463" cy="70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SG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SG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trường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523206" y="169495"/>
            <a:ext cx="8914239" cy="53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3200" b="1" dirty="0">
                <a:latin typeface="Times New Roman" panose="02020603050405020304" pitchFamily="18" charset="0"/>
              </a:rPr>
              <a:t>Thứ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sáu</a:t>
            </a:r>
            <a:r>
              <a:rPr lang="vi-VN" altLang="en-US" sz="3200" b="1" dirty="0" smtClean="0">
                <a:latin typeface="Times New Roman" panose="02020603050405020304" pitchFamily="18" charset="0"/>
              </a:rPr>
              <a:t>, </a:t>
            </a:r>
            <a:r>
              <a:rPr lang="vi-VN" altLang="en-US" sz="3200" b="1" dirty="0">
                <a:latin typeface="Times New Roman" panose="02020603050405020304" pitchFamily="18" charset="0"/>
              </a:rPr>
              <a:t>ngày 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25</a:t>
            </a:r>
            <a:r>
              <a:rPr lang="vi-VN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vi-VN" altLang="en-US" sz="3200" b="1" dirty="0">
                <a:latin typeface="Times New Roman" panose="02020603050405020304" pitchFamily="18" charset="0"/>
              </a:rPr>
              <a:t>tháng </a:t>
            </a:r>
            <a:r>
              <a:rPr lang="en-US" altLang="en-US" sz="3200" b="1" dirty="0">
                <a:latin typeface="Times New Roman" panose="02020603050405020304" pitchFamily="18" charset="0"/>
              </a:rPr>
              <a:t>2</a:t>
            </a:r>
            <a:r>
              <a:rPr lang="vi-VN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vi-VN" altLang="en-US" sz="3200" b="1" dirty="0">
                <a:latin typeface="Times New Roman" panose="02020603050405020304" pitchFamily="18" charset="0"/>
              </a:rPr>
              <a:t>năm 20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22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20485" name="TextBox 16"/>
          <p:cNvSpPr txBox="1">
            <a:spLocks noChangeArrowheads="1"/>
          </p:cNvSpPr>
          <p:nvPr/>
        </p:nvSpPr>
        <p:spPr bwMode="auto">
          <a:xfrm>
            <a:off x="5099180" y="622710"/>
            <a:ext cx="1980942" cy="58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 err="1" smtClean="0">
                <a:latin typeface="Times New Roman" panose="02020603050405020304" pitchFamily="18" charset="0"/>
              </a:rPr>
              <a:t>Tiếng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việt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486" name="Picture 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"/>
            <a:ext cx="1104756" cy="109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61111" y="5785337"/>
            <a:ext cx="1104756" cy="109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72165" y="34573"/>
            <a:ext cx="1104756" cy="109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069783" y="5811528"/>
            <a:ext cx="1104756" cy="109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06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0446" y="2514600"/>
            <a:ext cx="8847148" cy="1830526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Trái tim ảnh gif - Website của Nguyễn Thị Tươ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4" y="-228600"/>
            <a:ext cx="1676400" cy="178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rái tim ảnh gif - Website của Nguyễn Thị Tươ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406" y="-381000"/>
            <a:ext cx="1676400" cy="178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rái tim ảnh gif - Website của Nguyễn Thị Tươ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806" y="3124200"/>
            <a:ext cx="1676400" cy="178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203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1" b="11626"/>
          <a:stretch/>
        </p:blipFill>
        <p:spPr>
          <a:xfrm>
            <a:off x="-239787" y="4770104"/>
            <a:ext cx="1715956" cy="20765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03" y="2952403"/>
            <a:ext cx="7391401" cy="389081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686594" y="1793681"/>
            <a:ext cx="1234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            </a:t>
            </a:r>
            <a:r>
              <a:rPr lang="en-US" sz="60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Bài</a:t>
            </a:r>
            <a:r>
              <a:rPr lang="en-US" sz="6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đǌ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2: </a:t>
            </a:r>
            <a:r>
              <a:rPr lang="en-US" sz="60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Đến</a:t>
            </a:r>
            <a:r>
              <a:rPr lang="en-US" sz="6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trường</a:t>
            </a:r>
            <a:endParaRPr lang="en-US" sz="6000" b="1" dirty="0"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80389" y="493534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Kh</a:t>
            </a:r>
            <a:r>
              <a:rPr lang="en-US" sz="54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▫ </a:t>
            </a:r>
            <a:r>
              <a:rPr lang="en-US" sz="5400" b="1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động</a:t>
            </a:r>
            <a:endParaRPr lang="en-US" sz="54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Rectangle 6" descr="White marble"/>
          <p:cNvSpPr>
            <a:spLocks noChangeArrowheads="1"/>
          </p:cNvSpPr>
          <p:nvPr/>
        </p:nvSpPr>
        <p:spPr bwMode="auto">
          <a:xfrm>
            <a:off x="2285206" y="168703"/>
            <a:ext cx="83029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>
                <a:latin typeface="HP001 4H" panose="020B0603050302020204" pitchFamily="34" charset="0"/>
              </a:rPr>
              <a:t>Thứ</a:t>
            </a:r>
            <a:r>
              <a:rPr lang="en-US" sz="3600" b="1" dirty="0">
                <a:latin typeface="HP001 4H" panose="020B0603050302020204" pitchFamily="34" charset="0"/>
              </a:rPr>
              <a:t> </a:t>
            </a:r>
            <a:r>
              <a:rPr lang="en-US" sz="3600" b="1" dirty="0" err="1" smtClean="0">
                <a:latin typeface="HP001 4H" panose="020B0603050302020204" pitchFamily="34" charset="0"/>
              </a:rPr>
              <a:t>Ȥáu</a:t>
            </a:r>
            <a:r>
              <a:rPr lang="en-US" sz="3600" b="1" dirty="0" smtClean="0">
                <a:latin typeface="HP001 4H" panose="020B0603050302020204" pitchFamily="34" charset="0"/>
              </a:rPr>
              <a:t>, </a:t>
            </a:r>
            <a:r>
              <a:rPr lang="en-US" sz="3600" b="1" dirty="0" err="1">
                <a:latin typeface="HP001 4H" panose="020B0603050302020204" pitchFamily="34" charset="0"/>
              </a:rPr>
              <a:t>ng</a:t>
            </a:r>
            <a:r>
              <a:rPr lang="en-US" sz="3600" b="1" dirty="0" err="1">
                <a:latin typeface="HP001 4 hàng" panose="020B0603050302020204" pitchFamily="34" charset="0"/>
              </a:rPr>
              <a:t>à</a:t>
            </a:r>
            <a:r>
              <a:rPr lang="en-US" sz="3600" b="1" dirty="0" err="1">
                <a:latin typeface="HP001 4H" panose="020B0603050302020204" pitchFamily="34" charset="0"/>
              </a:rPr>
              <a:t>y</a:t>
            </a:r>
            <a:r>
              <a:rPr lang="en-US" sz="3600" b="1" dirty="0">
                <a:latin typeface="HP001 4H" panose="020B0603050302020204" pitchFamily="34" charset="0"/>
              </a:rPr>
              <a:t> </a:t>
            </a:r>
            <a:r>
              <a:rPr lang="en-US" sz="3600" b="1" dirty="0" smtClean="0">
                <a:latin typeface="HP001 4H" panose="020B0603050302020204" pitchFamily="34" charset="0"/>
              </a:rPr>
              <a:t>25 </a:t>
            </a:r>
            <a:r>
              <a:rPr lang="en-US" sz="3600" b="1" dirty="0" err="1">
                <a:latin typeface="HP001 4H" panose="020B0603050302020204" pitchFamily="34" charset="0"/>
              </a:rPr>
              <a:t>th</a:t>
            </a:r>
            <a:r>
              <a:rPr lang="en-US" sz="3600" b="1" dirty="0" err="1">
                <a:latin typeface="HP001 4 hàng" panose="020B0603050302020204" pitchFamily="34" charset="0"/>
              </a:rPr>
              <a:t>á</a:t>
            </a:r>
            <a:r>
              <a:rPr lang="en-US" sz="3600" b="1" dirty="0" err="1">
                <a:latin typeface="HP001 4H" panose="020B0603050302020204" pitchFamily="34" charset="0"/>
              </a:rPr>
              <a:t>ng</a:t>
            </a:r>
            <a:r>
              <a:rPr lang="en-US" sz="3600" b="1" dirty="0">
                <a:latin typeface="HP001 4H" panose="020B0603050302020204" pitchFamily="34" charset="0"/>
              </a:rPr>
              <a:t> </a:t>
            </a:r>
            <a:r>
              <a:rPr lang="en-US" sz="3600" b="1" dirty="0" smtClean="0">
                <a:latin typeface="HP001 4H" panose="020B0603050302020204" pitchFamily="34" charset="0"/>
              </a:rPr>
              <a:t>2 </a:t>
            </a:r>
            <a:r>
              <a:rPr lang="en-US" sz="3600" b="1" dirty="0" err="1">
                <a:latin typeface="HP001 4H" panose="020B0603050302020204" pitchFamily="34" charset="0"/>
              </a:rPr>
              <a:t>năm</a:t>
            </a:r>
            <a:r>
              <a:rPr lang="en-US" sz="3600" b="1" dirty="0">
                <a:latin typeface="HP001 4H" panose="020B0603050302020204" pitchFamily="34" charset="0"/>
              </a:rPr>
              <a:t> </a:t>
            </a:r>
            <a:r>
              <a:rPr lang="en-US" sz="3600" b="1" dirty="0" smtClean="0">
                <a:latin typeface="HP001 4H" panose="020B0603050302020204" pitchFamily="34" charset="0"/>
              </a:rPr>
              <a:t>2022</a:t>
            </a:r>
            <a:endParaRPr lang="en-US" sz="3600" b="1" dirty="0">
              <a:latin typeface="HP001 4H" panose="020B0603050302020204" pitchFamily="34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5051989" y="1057198"/>
            <a:ext cx="243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3600" b="1" dirty="0" err="1" smtClean="0">
                <a:latin typeface="HP001 4H" panose="020B0603050302020204" pitchFamily="34" charset="0"/>
              </a:rPr>
              <a:t>Tiếng</a:t>
            </a:r>
            <a:r>
              <a:rPr lang="en-US" sz="3600" b="1" dirty="0" smtClean="0">
                <a:latin typeface="HP001 4H" panose="020B0603050302020204" pitchFamily="34" charset="0"/>
              </a:rPr>
              <a:t> </a:t>
            </a:r>
            <a:r>
              <a:rPr lang="en-US" sz="3600" b="1" dirty="0" err="1" smtClean="0">
                <a:latin typeface="HP001 4H" panose="020B0603050302020204" pitchFamily="34" charset="0"/>
              </a:rPr>
              <a:t>Việt</a:t>
            </a:r>
            <a:endParaRPr lang="vi-VN" sz="3600" b="1" dirty="0">
              <a:latin typeface="HP001 4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7322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89" y="2797491"/>
            <a:ext cx="9296400" cy="461581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47206" y="510540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HĲt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1: </a:t>
            </a:r>
            <a:r>
              <a:rPr lang="en-US" sz="5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Đǌ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6" descr="White marble"/>
          <p:cNvSpPr>
            <a:spLocks noChangeArrowheads="1"/>
          </p:cNvSpPr>
          <p:nvPr/>
        </p:nvSpPr>
        <p:spPr bwMode="auto">
          <a:xfrm>
            <a:off x="2285206" y="168703"/>
            <a:ext cx="83029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>
                <a:latin typeface="HP001 4H" panose="020B0603050302020204" pitchFamily="34" charset="0"/>
              </a:rPr>
              <a:t>Thứ</a:t>
            </a:r>
            <a:r>
              <a:rPr lang="en-US" sz="3600" b="1" dirty="0">
                <a:latin typeface="HP001 4H" panose="020B0603050302020204" pitchFamily="34" charset="0"/>
              </a:rPr>
              <a:t> </a:t>
            </a:r>
            <a:r>
              <a:rPr lang="en-US" sz="3600" b="1" dirty="0" err="1" smtClean="0">
                <a:latin typeface="HP001 4H" panose="020B0603050302020204" pitchFamily="34" charset="0"/>
              </a:rPr>
              <a:t>Ȥáu</a:t>
            </a:r>
            <a:r>
              <a:rPr lang="en-US" sz="3600" b="1" dirty="0" smtClean="0">
                <a:latin typeface="HP001 4H" panose="020B0603050302020204" pitchFamily="34" charset="0"/>
              </a:rPr>
              <a:t>, </a:t>
            </a:r>
            <a:r>
              <a:rPr lang="en-US" sz="3600" b="1" dirty="0" err="1">
                <a:latin typeface="HP001 4H" panose="020B0603050302020204" pitchFamily="34" charset="0"/>
              </a:rPr>
              <a:t>ng</a:t>
            </a:r>
            <a:r>
              <a:rPr lang="en-US" sz="3600" b="1" dirty="0" err="1">
                <a:latin typeface="HP001 4 hàng" panose="020B0603050302020204" pitchFamily="34" charset="0"/>
              </a:rPr>
              <a:t>à</a:t>
            </a:r>
            <a:r>
              <a:rPr lang="en-US" sz="3600" b="1" dirty="0" err="1">
                <a:latin typeface="HP001 4H" panose="020B0603050302020204" pitchFamily="34" charset="0"/>
              </a:rPr>
              <a:t>y</a:t>
            </a:r>
            <a:r>
              <a:rPr lang="en-US" sz="3600" b="1" dirty="0">
                <a:latin typeface="HP001 4H" panose="020B0603050302020204" pitchFamily="34" charset="0"/>
              </a:rPr>
              <a:t> </a:t>
            </a:r>
            <a:r>
              <a:rPr lang="en-US" sz="3600" b="1" dirty="0" smtClean="0">
                <a:latin typeface="HP001 4H" panose="020B0603050302020204" pitchFamily="34" charset="0"/>
              </a:rPr>
              <a:t>25 </a:t>
            </a:r>
            <a:r>
              <a:rPr lang="en-US" sz="3600" b="1" dirty="0" err="1">
                <a:latin typeface="HP001 4H" panose="020B0603050302020204" pitchFamily="34" charset="0"/>
              </a:rPr>
              <a:t>th</a:t>
            </a:r>
            <a:r>
              <a:rPr lang="en-US" sz="3600" b="1" dirty="0" err="1">
                <a:latin typeface="HP001 4 hàng" panose="020B0603050302020204" pitchFamily="34" charset="0"/>
              </a:rPr>
              <a:t>á</a:t>
            </a:r>
            <a:r>
              <a:rPr lang="en-US" sz="3600" b="1" dirty="0" err="1">
                <a:latin typeface="HP001 4H" panose="020B0603050302020204" pitchFamily="34" charset="0"/>
              </a:rPr>
              <a:t>ng</a:t>
            </a:r>
            <a:r>
              <a:rPr lang="en-US" sz="3600" b="1" dirty="0">
                <a:latin typeface="HP001 4H" panose="020B0603050302020204" pitchFamily="34" charset="0"/>
              </a:rPr>
              <a:t> </a:t>
            </a:r>
            <a:r>
              <a:rPr lang="en-US" sz="3600" b="1" dirty="0" smtClean="0">
                <a:latin typeface="HP001 4H" panose="020B0603050302020204" pitchFamily="34" charset="0"/>
              </a:rPr>
              <a:t>2 </a:t>
            </a:r>
            <a:r>
              <a:rPr lang="en-US" sz="3600" b="1" dirty="0" err="1">
                <a:latin typeface="HP001 4H" panose="020B0603050302020204" pitchFamily="34" charset="0"/>
              </a:rPr>
              <a:t>năm</a:t>
            </a:r>
            <a:r>
              <a:rPr lang="en-US" sz="3600" b="1" dirty="0">
                <a:latin typeface="HP001 4H" panose="020B0603050302020204" pitchFamily="34" charset="0"/>
              </a:rPr>
              <a:t> </a:t>
            </a:r>
            <a:r>
              <a:rPr lang="en-US" sz="3600" b="1" dirty="0" smtClean="0">
                <a:latin typeface="HP001 4H" panose="020B0603050302020204" pitchFamily="34" charset="0"/>
              </a:rPr>
              <a:t>2022</a:t>
            </a:r>
            <a:endParaRPr lang="en-US" sz="3600" b="1" dirty="0">
              <a:latin typeface="HP001 4H" panose="020B0603050302020204" pitchFamily="34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5051989" y="1057198"/>
            <a:ext cx="243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3600" b="1" dirty="0" err="1" smtClean="0">
                <a:latin typeface="HP001 4H" panose="020B0603050302020204" pitchFamily="34" charset="0"/>
              </a:rPr>
              <a:t>Tiếng</a:t>
            </a:r>
            <a:r>
              <a:rPr lang="en-US" sz="3600" b="1" dirty="0" smtClean="0">
                <a:latin typeface="HP001 4H" panose="020B0603050302020204" pitchFamily="34" charset="0"/>
              </a:rPr>
              <a:t> </a:t>
            </a:r>
            <a:r>
              <a:rPr lang="en-US" sz="3600" b="1" dirty="0" err="1" smtClean="0">
                <a:latin typeface="HP001 4H" panose="020B0603050302020204" pitchFamily="34" charset="0"/>
              </a:rPr>
              <a:t>Việt</a:t>
            </a:r>
            <a:endParaRPr lang="vi-VN" sz="3600" b="1" dirty="0">
              <a:latin typeface="HP001 4H" panose="020B06030503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753394" y="1945693"/>
            <a:ext cx="1196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            </a:t>
            </a:r>
            <a:r>
              <a:rPr lang="en-US" sz="60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Bài</a:t>
            </a:r>
            <a:r>
              <a:rPr lang="en-US" sz="6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đǌ</a:t>
            </a:r>
            <a:r>
              <a:rPr lang="en-US" sz="6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2: </a:t>
            </a:r>
            <a:r>
              <a:rPr lang="en-US" sz="60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Đến</a:t>
            </a:r>
            <a:r>
              <a:rPr lang="en-US" sz="6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trường</a:t>
            </a:r>
            <a:endParaRPr lang="en-US" sz="6000" b="1" dirty="0">
              <a:latin typeface="HP001 4 hàng" panose="020B06030503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49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-13647"/>
            <a:ext cx="121904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ạ ?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-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3581400"/>
            <a:ext cx="120380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húi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4.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ạ.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168 </a:t>
            </a:r>
            <a:r>
              <a:rPr lang="en-US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08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6"/>
          <p:cNvSpPr>
            <a:spLocks noChangeShapeType="1"/>
          </p:cNvSpPr>
          <p:nvPr/>
        </p:nvSpPr>
        <p:spPr bwMode="auto">
          <a:xfrm>
            <a:off x="5942826" y="2997256"/>
            <a:ext cx="0" cy="3631727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2057132" y="2813130"/>
            <a:ext cx="2742843" cy="5841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u="sng">
                <a:latin typeface="Times New Roman" panose="02020603050405020304" pitchFamily="18" charset="0"/>
              </a:rPr>
              <a:t>Luyên đọc:</a:t>
            </a:r>
          </a:p>
        </p:txBody>
      </p:sp>
      <p:sp>
        <p:nvSpPr>
          <p:cNvPr id="12292" name="Text Box 40"/>
          <p:cNvSpPr txBox="1">
            <a:spLocks noChangeArrowheads="1"/>
          </p:cNvSpPr>
          <p:nvPr/>
        </p:nvSpPr>
        <p:spPr bwMode="auto">
          <a:xfrm>
            <a:off x="7466627" y="2921066"/>
            <a:ext cx="2742843" cy="5841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u="sng">
                <a:latin typeface="Times New Roman" panose="02020603050405020304" pitchFamily="18" charset="0"/>
              </a:rPr>
              <a:t>Từ ngữ</a:t>
            </a:r>
          </a:p>
        </p:txBody>
      </p:sp>
      <p:sp>
        <p:nvSpPr>
          <p:cNvPr id="12293" name="TextBox 15"/>
          <p:cNvSpPr txBox="1">
            <a:spLocks noChangeArrowheads="1"/>
          </p:cNvSpPr>
          <p:nvPr/>
        </p:nvSpPr>
        <p:spPr bwMode="auto">
          <a:xfrm>
            <a:off x="4647406" y="1040460"/>
            <a:ext cx="2927038" cy="70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SG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SG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trường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1523801" y="446"/>
            <a:ext cx="8914239" cy="113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3200" b="1" dirty="0">
                <a:latin typeface="Times New Roman" panose="02020603050405020304" pitchFamily="18" charset="0"/>
              </a:rPr>
              <a:t>Thứ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sáu</a:t>
            </a:r>
            <a:r>
              <a:rPr lang="vi-VN" altLang="en-US" sz="3200" b="1" dirty="0" smtClean="0">
                <a:latin typeface="Times New Roman" panose="02020603050405020304" pitchFamily="18" charset="0"/>
              </a:rPr>
              <a:t>, </a:t>
            </a:r>
            <a:r>
              <a:rPr lang="vi-VN" altLang="en-US" sz="3200" b="1" dirty="0">
                <a:latin typeface="Times New Roman" panose="02020603050405020304" pitchFamily="18" charset="0"/>
              </a:rPr>
              <a:t>ngày 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25</a:t>
            </a:r>
            <a:r>
              <a:rPr lang="vi-VN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vi-VN" altLang="en-US" sz="3200" b="1" dirty="0">
                <a:latin typeface="Times New Roman" panose="02020603050405020304" pitchFamily="18" charset="0"/>
              </a:rPr>
              <a:t>tháng </a:t>
            </a:r>
            <a:r>
              <a:rPr lang="en-US" altLang="en-US" sz="3200" b="1" dirty="0">
                <a:latin typeface="Times New Roman" panose="02020603050405020304" pitchFamily="18" charset="0"/>
              </a:rPr>
              <a:t>2</a:t>
            </a:r>
            <a:r>
              <a:rPr lang="vi-VN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vi-VN" altLang="en-US" sz="3200" b="1" dirty="0">
                <a:latin typeface="Times New Roman" panose="02020603050405020304" pitchFamily="18" charset="0"/>
              </a:rPr>
              <a:t>năm 20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22</a:t>
            </a:r>
            <a:endParaRPr lang="en-US" altLang="en-US" sz="3200" b="1" dirty="0"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 err="1" smtClean="0">
                <a:latin typeface="Times New Roman" panose="02020603050405020304" pitchFamily="18" charset="0"/>
              </a:rPr>
              <a:t>Tiếng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Việt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pic>
        <p:nvPicPr>
          <p:cNvPr id="12295" name="Picture 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586"/>
            <a:ext cx="1104756" cy="109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61111" y="5739305"/>
            <a:ext cx="1104756" cy="109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72165" y="34573"/>
            <a:ext cx="1104756" cy="109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069783" y="5811528"/>
            <a:ext cx="1104756" cy="109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Hình ả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5000"/>
          <a:stretch>
            <a:fillRect/>
          </a:stretch>
        </p:blipFill>
        <p:spPr bwMode="auto">
          <a:xfrm>
            <a:off x="1260311" y="686157"/>
            <a:ext cx="1804753" cy="85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Hộp Văn bản 2"/>
          <p:cNvSpPr txBox="1">
            <a:spLocks noChangeArrowheads="1"/>
          </p:cNvSpPr>
          <p:nvPr/>
        </p:nvSpPr>
        <p:spPr bwMode="auto">
          <a:xfrm>
            <a:off x="1523801" y="743300"/>
            <a:ext cx="1544437" cy="52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S      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82</a:t>
            </a:r>
            <a:endParaRPr lang="en-US" altLang="en-US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11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769833" y="2151230"/>
            <a:ext cx="3317443" cy="558727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rgbClr val="FF66FF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srgbClr val="006600"/>
                </a:solidFill>
              </a:rPr>
              <a:t>* </a:t>
            </a:r>
            <a:r>
              <a:rPr lang="en-US" sz="3000" b="1" dirty="0" err="1">
                <a:solidFill>
                  <a:srgbClr val="006600"/>
                </a:solidFill>
              </a:rPr>
              <a:t>Đọc</a:t>
            </a:r>
            <a:r>
              <a:rPr lang="en-US" sz="3000" b="1" dirty="0">
                <a:solidFill>
                  <a:srgbClr val="006600"/>
                </a:solidFill>
              </a:rPr>
              <a:t> </a:t>
            </a:r>
            <a:r>
              <a:rPr lang="en-US" sz="3000" b="1" dirty="0" err="1">
                <a:solidFill>
                  <a:srgbClr val="006600"/>
                </a:solidFill>
              </a:rPr>
              <a:t>nối</a:t>
            </a:r>
            <a:r>
              <a:rPr lang="en-US" sz="3000" b="1" dirty="0">
                <a:solidFill>
                  <a:srgbClr val="006600"/>
                </a:solidFill>
              </a:rPr>
              <a:t> </a:t>
            </a:r>
            <a:r>
              <a:rPr lang="en-US" sz="3000" b="1" dirty="0" err="1">
                <a:solidFill>
                  <a:srgbClr val="006600"/>
                </a:solidFill>
              </a:rPr>
              <a:t>tiếp</a:t>
            </a:r>
            <a:r>
              <a:rPr lang="en-US" sz="3000" b="1" dirty="0">
                <a:solidFill>
                  <a:srgbClr val="006600"/>
                </a:solidFill>
              </a:rPr>
              <a:t> </a:t>
            </a:r>
            <a:r>
              <a:rPr lang="en-US" sz="3000" b="1" dirty="0" err="1">
                <a:solidFill>
                  <a:srgbClr val="006600"/>
                </a:solidFill>
              </a:rPr>
              <a:t>câu</a:t>
            </a:r>
            <a:r>
              <a:rPr lang="en-US" sz="3000" b="1" dirty="0">
                <a:solidFill>
                  <a:srgbClr val="006600"/>
                </a:solidFill>
              </a:rPr>
              <a:t> :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053259" y="3450787"/>
            <a:ext cx="2877573" cy="584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iệu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trưởng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031735" y="4018980"/>
            <a:ext cx="2115862" cy="5841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sét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025576" y="4603104"/>
            <a:ext cx="2393450" cy="584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gạc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nhiên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765053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-13647"/>
            <a:ext cx="121904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ạ ?</a:t>
            </a:r>
          </a:p>
          <a:p>
            <a:r>
              <a:rPr lang="en-US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Con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 - Ở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3581400"/>
            <a:ext cx="120380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Ở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sét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hí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húi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ráp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Ở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4.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gật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mầu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ạ.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Theo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168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61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6"/>
          <p:cNvSpPr>
            <a:spLocks noChangeShapeType="1"/>
          </p:cNvSpPr>
          <p:nvPr/>
        </p:nvSpPr>
        <p:spPr bwMode="auto">
          <a:xfrm>
            <a:off x="7085677" y="2362339"/>
            <a:ext cx="0" cy="4266644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2057132" y="2235355"/>
            <a:ext cx="2742843" cy="5841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u="sng">
                <a:solidFill>
                  <a:srgbClr val="0000CC"/>
                </a:solidFill>
                <a:latin typeface="Times New Roman" panose="02020603050405020304" pitchFamily="18" charset="0"/>
              </a:rPr>
              <a:t>Luyên đọc</a:t>
            </a:r>
          </a:p>
        </p:txBody>
      </p:sp>
      <p:sp>
        <p:nvSpPr>
          <p:cNvPr id="14340" name="Text Box 40"/>
          <p:cNvSpPr txBox="1">
            <a:spLocks noChangeArrowheads="1"/>
          </p:cNvSpPr>
          <p:nvPr/>
        </p:nvSpPr>
        <p:spPr bwMode="auto">
          <a:xfrm>
            <a:off x="8380908" y="2343291"/>
            <a:ext cx="2742843" cy="5841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ngữ</a:t>
            </a:r>
            <a:endParaRPr lang="en-US" altLang="en-US" sz="3200" b="1" u="sng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1" name="Picture 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"/>
            <a:ext cx="1104756" cy="109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61111" y="5785337"/>
            <a:ext cx="1104756" cy="109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72165" y="34573"/>
            <a:ext cx="1104756" cy="109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069783" y="5811528"/>
            <a:ext cx="1104756" cy="109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Box 33"/>
          <p:cNvSpPr txBox="1">
            <a:spLocks noChangeArrowheads="1"/>
          </p:cNvSpPr>
          <p:nvPr/>
        </p:nvSpPr>
        <p:spPr bwMode="auto">
          <a:xfrm>
            <a:off x="4562111" y="857890"/>
            <a:ext cx="3309507" cy="76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SG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SG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trường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6" name="Text Box 4"/>
          <p:cNvSpPr txBox="1">
            <a:spLocks noChangeArrowheads="1"/>
          </p:cNvSpPr>
          <p:nvPr/>
        </p:nvSpPr>
        <p:spPr bwMode="auto">
          <a:xfrm>
            <a:off x="1523801" y="-32887"/>
            <a:ext cx="8914239" cy="53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3200" b="1" dirty="0" smtClean="0">
                <a:latin typeface="Times New Roman" panose="02020603050405020304" pitchFamily="18" charset="0"/>
              </a:rPr>
              <a:t>Thứ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sáu</a:t>
            </a:r>
            <a:r>
              <a:rPr lang="vi-VN" altLang="en-US" sz="3200" b="1" dirty="0" smtClean="0">
                <a:latin typeface="Times New Roman" panose="02020603050405020304" pitchFamily="18" charset="0"/>
              </a:rPr>
              <a:t>, </a:t>
            </a:r>
            <a:r>
              <a:rPr lang="vi-VN" altLang="en-US" sz="3200" b="1" dirty="0">
                <a:latin typeface="Times New Roman" panose="02020603050405020304" pitchFamily="18" charset="0"/>
              </a:rPr>
              <a:t>ngày 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25</a:t>
            </a:r>
            <a:r>
              <a:rPr lang="vi-VN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vi-VN" altLang="en-US" sz="3200" b="1" dirty="0">
                <a:latin typeface="Times New Roman" panose="02020603050405020304" pitchFamily="18" charset="0"/>
              </a:rPr>
              <a:t>tháng </a:t>
            </a:r>
            <a:r>
              <a:rPr lang="en-US" altLang="en-US" sz="3200" b="1" dirty="0">
                <a:latin typeface="Times New Roman" panose="02020603050405020304" pitchFamily="18" charset="0"/>
              </a:rPr>
              <a:t>2</a:t>
            </a:r>
            <a:r>
              <a:rPr lang="vi-VN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vi-VN" altLang="en-US" sz="3200" b="1" dirty="0">
                <a:latin typeface="Times New Roman" panose="02020603050405020304" pitchFamily="18" charset="0"/>
              </a:rPr>
              <a:t>năm 20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2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14347" name="TextBox 35"/>
          <p:cNvSpPr txBox="1">
            <a:spLocks noChangeArrowheads="1"/>
          </p:cNvSpPr>
          <p:nvPr/>
        </p:nvSpPr>
        <p:spPr bwMode="auto">
          <a:xfrm>
            <a:off x="5104735" y="406794"/>
            <a:ext cx="1980942" cy="58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 err="1" smtClean="0">
                <a:latin typeface="Times New Roman" panose="02020603050405020304" pitchFamily="18" charset="0"/>
              </a:rPr>
              <a:t>Tiếng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Việt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85" name="Text Box 40"/>
          <p:cNvSpPr txBox="1">
            <a:spLocks noChangeArrowheads="1"/>
          </p:cNvSpPr>
          <p:nvPr/>
        </p:nvSpPr>
        <p:spPr bwMode="auto">
          <a:xfrm>
            <a:off x="7821079" y="3175337"/>
            <a:ext cx="1524188" cy="5841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 err="1" smtClean="0">
                <a:latin typeface="Times New Roman" panose="02020603050405020304" pitchFamily="18" charset="0"/>
              </a:rPr>
              <a:t>Hí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húi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14349" name="Text Box 10"/>
          <p:cNvSpPr txBox="1">
            <a:spLocks noChangeArrowheads="1"/>
          </p:cNvSpPr>
          <p:nvPr/>
        </p:nvSpPr>
        <p:spPr bwMode="auto">
          <a:xfrm>
            <a:off x="990471" y="1549645"/>
            <a:ext cx="3534903" cy="584124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</a:rPr>
              <a:t>* Luyện đọc đoạn :</a:t>
            </a:r>
          </a:p>
        </p:txBody>
      </p: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308753" y="4310498"/>
            <a:ext cx="6801552" cy="185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   </a:t>
            </a:r>
            <a:r>
              <a:rPr lang="en-US" altLang="en-US" sz="3200" smtClean="0">
                <a:latin typeface="Times New Roman" panose="02020603050405020304" pitchFamily="18" charset="0"/>
              </a:rPr>
              <a:t>-Có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gì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đâu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!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//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Các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cháu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thấy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học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vui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/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thì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thích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học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ngay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thôi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mà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.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//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266665" y="2144880"/>
            <a:ext cx="6836473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         </a:t>
            </a:r>
            <a:endParaRPr lang="en-US" altLang="en-US" sz="2400" dirty="0"/>
          </a:p>
          <a:p>
            <a:pPr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    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Có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một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cậu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bé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sắp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vào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lớp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1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nhưng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chưa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thích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đi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học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.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//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Mẹ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cậu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bèn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dẫn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cậu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đến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trường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.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3128717687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4"/>
          <p:cNvSpPr>
            <a:spLocks noChangeArrowheads="1"/>
          </p:cNvSpPr>
          <p:nvPr/>
        </p:nvSpPr>
        <p:spPr bwMode="auto">
          <a:xfrm>
            <a:off x="1517452" y="3516302"/>
            <a:ext cx="9142809" cy="903169"/>
          </a:xfrm>
          <a:prstGeom prst="ribbon">
            <a:avLst>
              <a:gd name="adj1" fmla="val 31944"/>
              <a:gd name="adj2" fmla="val 62278"/>
            </a:avLst>
          </a:prstGeom>
          <a:solidFill>
            <a:srgbClr val="FAEEA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3600">
              <a:latin typeface="Times New Roman" panose="02020603050405020304" pitchFamily="18" charset="0"/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4376168" y="3743284"/>
            <a:ext cx="4188867" cy="70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6600FF"/>
                </a:solidFill>
                <a:latin typeface="Times New Roman" panose="02020603050405020304" pitchFamily="18" charset="0"/>
              </a:rPr>
              <a:t>Đọc trong nhóm</a:t>
            </a:r>
          </a:p>
        </p:txBody>
      </p:sp>
      <p:pic>
        <p:nvPicPr>
          <p:cNvPr id="16388" name="Picture 11" descr="club%20mee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801" y="4800421"/>
            <a:ext cx="3047603" cy="205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2" descr="club%20mee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818" y="1524249"/>
            <a:ext cx="3047603" cy="161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3" descr="club%20mee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627" y="1524249"/>
            <a:ext cx="3047603" cy="161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4" descr="club%20mee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008" y="4800421"/>
            <a:ext cx="3047603" cy="205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15"/>
          <p:cNvSpPr txBox="1">
            <a:spLocks noChangeArrowheads="1"/>
          </p:cNvSpPr>
          <p:nvPr/>
        </p:nvSpPr>
        <p:spPr bwMode="auto">
          <a:xfrm>
            <a:off x="4825327" y="855205"/>
            <a:ext cx="3290547" cy="76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SG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SG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trường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3" name="Text Box 4"/>
          <p:cNvSpPr txBox="1">
            <a:spLocks noChangeArrowheads="1"/>
          </p:cNvSpPr>
          <p:nvPr/>
        </p:nvSpPr>
        <p:spPr bwMode="auto">
          <a:xfrm>
            <a:off x="1523801" y="-32887"/>
            <a:ext cx="8914239" cy="53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3200" b="1" dirty="0">
                <a:latin typeface="Times New Roman" panose="02020603050405020304" pitchFamily="18" charset="0"/>
              </a:rPr>
              <a:t>Thứ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sáu</a:t>
            </a:r>
            <a:r>
              <a:rPr lang="vi-VN" altLang="en-US" sz="3200" b="1" dirty="0" smtClean="0">
                <a:latin typeface="Times New Roman" panose="02020603050405020304" pitchFamily="18" charset="0"/>
              </a:rPr>
              <a:t>, </a:t>
            </a:r>
            <a:r>
              <a:rPr lang="vi-VN" altLang="en-US" sz="3200" b="1" dirty="0">
                <a:latin typeface="Times New Roman" panose="02020603050405020304" pitchFamily="18" charset="0"/>
              </a:rPr>
              <a:t>ngày 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25</a:t>
            </a:r>
            <a:r>
              <a:rPr lang="vi-VN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vi-VN" altLang="en-US" sz="3200" b="1" dirty="0">
                <a:latin typeface="Times New Roman" panose="02020603050405020304" pitchFamily="18" charset="0"/>
              </a:rPr>
              <a:t>tháng </a:t>
            </a:r>
            <a:r>
              <a:rPr lang="en-US" altLang="en-US" sz="3200" b="1" dirty="0">
                <a:latin typeface="Times New Roman" panose="02020603050405020304" pitchFamily="18" charset="0"/>
              </a:rPr>
              <a:t>2</a:t>
            </a:r>
            <a:r>
              <a:rPr lang="vi-VN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vi-VN" altLang="en-US" sz="3200" b="1" dirty="0">
                <a:latin typeface="Times New Roman" panose="02020603050405020304" pitchFamily="18" charset="0"/>
              </a:rPr>
              <a:t>năm 20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22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16394" name="TextBox 17"/>
          <p:cNvSpPr txBox="1">
            <a:spLocks noChangeArrowheads="1"/>
          </p:cNvSpPr>
          <p:nvPr/>
        </p:nvSpPr>
        <p:spPr bwMode="auto">
          <a:xfrm>
            <a:off x="5104735" y="406794"/>
            <a:ext cx="1980942" cy="58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 err="1" smtClean="0">
                <a:latin typeface="Times New Roman" panose="02020603050405020304" pitchFamily="18" charset="0"/>
              </a:rPr>
              <a:t>Tiếng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Việt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96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3"/>
          <p:cNvSpPr>
            <a:spLocks noGrp="1" noChangeArrowheads="1"/>
          </p:cNvSpPr>
          <p:nvPr>
            <p:ph idx="1"/>
          </p:nvPr>
        </p:nvSpPr>
        <p:spPr>
          <a:xfrm>
            <a:off x="2574590" y="3270271"/>
            <a:ext cx="7009487" cy="1479357"/>
          </a:xfrm>
          <a:prstGeom prst="cloudCallout">
            <a:avLst>
              <a:gd name="adj1" fmla="val 20245"/>
              <a:gd name="adj2" fmla="val 95139"/>
            </a:avLst>
          </a:prstGeom>
          <a:solidFill>
            <a:srgbClr val="66CCFF"/>
          </a:solidFill>
          <a:ln>
            <a:solidFill>
              <a:srgbClr val="D60093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400" b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nhóm thi đọc</a:t>
            </a:r>
          </a:p>
          <a:p>
            <a:pPr eaLnBrk="1" hangingPunct="1">
              <a:buFontTx/>
              <a:buNone/>
            </a:pPr>
            <a:endParaRPr lang="en-US" altLang="en-US" sz="4400" b="1">
              <a:solidFill>
                <a:srgbClr val="FF6600"/>
              </a:solidFill>
            </a:endParaRPr>
          </a:p>
        </p:txBody>
      </p:sp>
      <p:pic>
        <p:nvPicPr>
          <p:cNvPr id="17411" name="Picture 4" descr="club%20mee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81" y="4622645"/>
            <a:ext cx="3733314" cy="217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club%20mee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040" y="4876612"/>
            <a:ext cx="3733314" cy="202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club%20mee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00" y="886156"/>
            <a:ext cx="3733314" cy="195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7" descr="club%20mee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884" y="997267"/>
            <a:ext cx="3733314" cy="199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Oval 8"/>
          <p:cNvSpPr>
            <a:spLocks noChangeArrowheads="1"/>
          </p:cNvSpPr>
          <p:nvPr/>
        </p:nvSpPr>
        <p:spPr bwMode="auto">
          <a:xfrm>
            <a:off x="3199983" y="4082965"/>
            <a:ext cx="685711" cy="907932"/>
          </a:xfrm>
          <a:prstGeom prst="ellipse">
            <a:avLst/>
          </a:prstGeom>
          <a:solidFill>
            <a:srgbClr val="A3EAFB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3600">
              <a:latin typeface="Times New Roman" panose="02020603050405020304" pitchFamily="18" charset="0"/>
            </a:endParaRPr>
          </a:p>
        </p:txBody>
      </p:sp>
      <p:sp>
        <p:nvSpPr>
          <p:cNvPr id="17416" name="Oval 9"/>
          <p:cNvSpPr>
            <a:spLocks noChangeArrowheads="1"/>
          </p:cNvSpPr>
          <p:nvPr/>
        </p:nvSpPr>
        <p:spPr bwMode="auto">
          <a:xfrm>
            <a:off x="3199983" y="4502010"/>
            <a:ext cx="304760" cy="907932"/>
          </a:xfrm>
          <a:prstGeom prst="ellipse">
            <a:avLst/>
          </a:prstGeom>
          <a:solidFill>
            <a:srgbClr val="A3EAFB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3600">
              <a:latin typeface="Times New Roman" panose="02020603050405020304" pitchFamily="18" charset="0"/>
            </a:endParaRPr>
          </a:p>
        </p:txBody>
      </p:sp>
      <p:sp>
        <p:nvSpPr>
          <p:cNvPr id="17417" name="Oval 10"/>
          <p:cNvSpPr>
            <a:spLocks noChangeArrowheads="1"/>
          </p:cNvSpPr>
          <p:nvPr/>
        </p:nvSpPr>
        <p:spPr bwMode="auto">
          <a:xfrm>
            <a:off x="3809504" y="2521068"/>
            <a:ext cx="685711" cy="907932"/>
          </a:xfrm>
          <a:prstGeom prst="ellipse">
            <a:avLst/>
          </a:prstGeom>
          <a:solidFill>
            <a:srgbClr val="A3EAFB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3600">
              <a:latin typeface="Times New Roman" panose="02020603050405020304" pitchFamily="18" charset="0"/>
            </a:endParaRPr>
          </a:p>
        </p:txBody>
      </p:sp>
      <p:sp>
        <p:nvSpPr>
          <p:cNvPr id="17418" name="Oval 11"/>
          <p:cNvSpPr>
            <a:spLocks noChangeArrowheads="1"/>
          </p:cNvSpPr>
          <p:nvPr/>
        </p:nvSpPr>
        <p:spPr bwMode="auto">
          <a:xfrm>
            <a:off x="4038074" y="1984563"/>
            <a:ext cx="457140" cy="907932"/>
          </a:xfrm>
          <a:prstGeom prst="ellipse">
            <a:avLst/>
          </a:prstGeom>
          <a:solidFill>
            <a:srgbClr val="A3EAFB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3600">
              <a:latin typeface="Times New Roman" panose="02020603050405020304" pitchFamily="18" charset="0"/>
            </a:endParaRPr>
          </a:p>
        </p:txBody>
      </p:sp>
      <p:sp>
        <p:nvSpPr>
          <p:cNvPr id="17419" name="Oval 12"/>
          <p:cNvSpPr>
            <a:spLocks noChangeArrowheads="1"/>
          </p:cNvSpPr>
          <p:nvPr/>
        </p:nvSpPr>
        <p:spPr bwMode="auto">
          <a:xfrm>
            <a:off x="6780917" y="2368688"/>
            <a:ext cx="685711" cy="907932"/>
          </a:xfrm>
          <a:prstGeom prst="ellipse">
            <a:avLst/>
          </a:prstGeom>
          <a:solidFill>
            <a:srgbClr val="A3EAFB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3600">
              <a:latin typeface="Times New Roman" panose="02020603050405020304" pitchFamily="18" charset="0"/>
            </a:endParaRPr>
          </a:p>
        </p:txBody>
      </p:sp>
      <p:sp>
        <p:nvSpPr>
          <p:cNvPr id="17420" name="Oval 13"/>
          <p:cNvSpPr>
            <a:spLocks noChangeArrowheads="1"/>
          </p:cNvSpPr>
          <p:nvPr/>
        </p:nvSpPr>
        <p:spPr bwMode="auto">
          <a:xfrm flipV="1">
            <a:off x="7161867" y="1946468"/>
            <a:ext cx="380950" cy="907932"/>
          </a:xfrm>
          <a:prstGeom prst="ellipse">
            <a:avLst/>
          </a:prstGeom>
          <a:solidFill>
            <a:srgbClr val="A3EAFB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3600">
              <a:latin typeface="Times New Roman" panose="02020603050405020304" pitchFamily="18" charset="0"/>
            </a:endParaRPr>
          </a:p>
        </p:txBody>
      </p:sp>
      <p:sp>
        <p:nvSpPr>
          <p:cNvPr id="17421" name="TextBox 14"/>
          <p:cNvSpPr txBox="1">
            <a:spLocks noChangeArrowheads="1"/>
          </p:cNvSpPr>
          <p:nvPr/>
        </p:nvSpPr>
        <p:spPr bwMode="auto">
          <a:xfrm>
            <a:off x="4647595" y="700442"/>
            <a:ext cx="2996879" cy="70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SG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SG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trường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2" name="Text Box 4"/>
          <p:cNvSpPr txBox="1">
            <a:spLocks noChangeArrowheads="1"/>
          </p:cNvSpPr>
          <p:nvPr/>
        </p:nvSpPr>
        <p:spPr bwMode="auto">
          <a:xfrm>
            <a:off x="1523801" y="-32886"/>
            <a:ext cx="8914239" cy="48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</a:rPr>
              <a:t>Thứ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sáu</a:t>
            </a:r>
            <a:r>
              <a:rPr lang="vi-VN" altLang="en-US" b="1" dirty="0" smtClean="0">
                <a:latin typeface="Times New Roman" panose="02020603050405020304" pitchFamily="18" charset="0"/>
              </a:rPr>
              <a:t>, </a:t>
            </a:r>
            <a:r>
              <a:rPr lang="vi-VN" altLang="en-US" b="1" dirty="0">
                <a:latin typeface="Times New Roman" panose="02020603050405020304" pitchFamily="18" charset="0"/>
              </a:rPr>
              <a:t>ngày </a:t>
            </a:r>
            <a:r>
              <a:rPr lang="en-US" altLang="en-US" b="1" dirty="0" smtClean="0">
                <a:latin typeface="Times New Roman" panose="02020603050405020304" pitchFamily="18" charset="0"/>
              </a:rPr>
              <a:t>25</a:t>
            </a:r>
            <a:r>
              <a:rPr lang="vi-VN" altLang="en-US" b="1" dirty="0" smtClean="0">
                <a:latin typeface="Times New Roman" panose="02020603050405020304" pitchFamily="18" charset="0"/>
              </a:rPr>
              <a:t> </a:t>
            </a:r>
            <a:r>
              <a:rPr lang="vi-VN" altLang="en-US" b="1" dirty="0">
                <a:latin typeface="Times New Roman" panose="02020603050405020304" pitchFamily="18" charset="0"/>
              </a:rPr>
              <a:t>tháng </a:t>
            </a:r>
            <a:r>
              <a:rPr lang="en-US" altLang="en-US" b="1" dirty="0">
                <a:latin typeface="Times New Roman" panose="02020603050405020304" pitchFamily="18" charset="0"/>
              </a:rPr>
              <a:t>2</a:t>
            </a:r>
            <a:r>
              <a:rPr lang="vi-VN" altLang="en-US" b="1" dirty="0" smtClean="0">
                <a:latin typeface="Times New Roman" panose="02020603050405020304" pitchFamily="18" charset="0"/>
              </a:rPr>
              <a:t> </a:t>
            </a:r>
            <a:r>
              <a:rPr lang="vi-VN" altLang="en-US" b="1" dirty="0">
                <a:latin typeface="Times New Roman" panose="02020603050405020304" pitchFamily="18" charset="0"/>
              </a:rPr>
              <a:t>năm 20</a:t>
            </a:r>
            <a:r>
              <a:rPr lang="en-US" altLang="en-US" b="1" dirty="0" smtClean="0">
                <a:latin typeface="Times New Roman" panose="02020603050405020304" pitchFamily="18" charset="0"/>
              </a:rPr>
              <a:t>22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17423" name="TextBox 16"/>
          <p:cNvSpPr txBox="1">
            <a:spLocks noChangeArrowheads="1"/>
          </p:cNvSpPr>
          <p:nvPr/>
        </p:nvSpPr>
        <p:spPr bwMode="auto">
          <a:xfrm>
            <a:off x="5104735" y="327429"/>
            <a:ext cx="1980942" cy="52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1" dirty="0" err="1" smtClean="0">
                <a:latin typeface="Times New Roman" panose="02020603050405020304" pitchFamily="18" charset="0"/>
              </a:rPr>
              <a:t>Tiếng</a:t>
            </a:r>
            <a:r>
              <a:rPr lang="en-US" b="1" dirty="0" smtClean="0"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</a:rPr>
              <a:t>Việt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80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1093</TotalTime>
  <Words>822</Words>
  <Application>Microsoft Office PowerPoint</Application>
  <PresentationFormat>Custom</PresentationFormat>
  <Paragraphs>92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.VnTime</vt:lpstr>
      <vt:lpstr>Arial</vt:lpstr>
      <vt:lpstr>Calibri</vt:lpstr>
      <vt:lpstr>Calibri Light</vt:lpstr>
      <vt:lpstr>HP001 4 hàng</vt:lpstr>
      <vt:lpstr>HP001 4H</vt:lpstr>
      <vt:lpstr>Times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Bức tranh bàn tay</dc:title>
  <dc:creator>Huy Duẩn</dc:creator>
  <cp:lastModifiedBy>tam.love5321@gmail.com</cp:lastModifiedBy>
  <cp:revision>194</cp:revision>
  <dcterms:created xsi:type="dcterms:W3CDTF">2021-07-17T05:33:41Z</dcterms:created>
  <dcterms:modified xsi:type="dcterms:W3CDTF">2022-02-24T15:42:59Z</dcterms:modified>
</cp:coreProperties>
</file>