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92" r:id="rId4"/>
    <p:sldId id="259" r:id="rId5"/>
    <p:sldId id="260" r:id="rId6"/>
    <p:sldId id="289" r:id="rId7"/>
    <p:sldId id="290" r:id="rId8"/>
    <p:sldId id="291" r:id="rId9"/>
    <p:sldId id="262" r:id="rId10"/>
    <p:sldId id="263" r:id="rId11"/>
    <p:sldId id="283" r:id="rId12"/>
    <p:sldId id="274" r:id="rId13"/>
    <p:sldId id="282" r:id="rId14"/>
    <p:sldId id="284" r:id="rId15"/>
    <p:sldId id="295" r:id="rId16"/>
    <p:sldId id="288" r:id="rId17"/>
    <p:sldId id="286" r:id="rId18"/>
    <p:sldId id="275" r:id="rId19"/>
    <p:sldId id="276" r:id="rId20"/>
    <p:sldId id="277" r:id="rId21"/>
    <p:sldId id="278" r:id="rId22"/>
    <p:sldId id="294" r:id="rId23"/>
    <p:sldId id="293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94660"/>
  </p:normalViewPr>
  <p:slideViewPr>
    <p:cSldViewPr>
      <p:cViewPr varScale="1">
        <p:scale>
          <a:sx n="72" d="100"/>
          <a:sy n="72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E4EB-AB59-4027-B4FF-BC216A753F6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82C2-9A24-4D5C-B261-E07CDA692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CB-9361-47C6-B372-D265EDD49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26AC8E0-1D68-4577-86B5-12B571D151ED}" type="slidenum">
              <a:rPr lang="en-US" altLang="vi-VN" sz="1200">
                <a:latin typeface="Times New Roman" pitchFamily="18" charset="0"/>
              </a:rPr>
              <a:pPr algn="r" eaLnBrk="1" hangingPunct="1"/>
              <a:t>11</a:t>
            </a:fld>
            <a:endParaRPr lang="en-US" altLang="vi-V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500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639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C816C29-2557-4DC9-91BB-6A97BAFE7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05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9220478-6EAA-498C-8EFA-D8265C282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4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8691B11-514A-4D19-8DF0-BACB652F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43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A8B2A0-84F0-473E-A2AD-B7B816266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8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9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18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18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64DCA31-FC70-41C2-9D2A-5A990F408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3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13E92DD-450C-48BC-9CF6-27F3E5E4D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861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13106CF-1933-437D-A8C7-EC9D9ECC1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8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2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6C4C4B0-D435-4D42-8ECF-FE9C76B25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315"/>
            <a:ext cx="5867400" cy="768351"/>
          </a:xfrm>
        </p:spPr>
        <p:txBody>
          <a:bodyPr lIns="82292" tIns="0"/>
          <a:lstStyle>
            <a:lvl1pPr marL="0" indent="0"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3385322-B2CD-4785-BBFB-2612F6C27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5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E3CC4F-59C2-440B-9AD8-71CD54067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0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4AFC720-52D2-4DCF-A27D-8D360256E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93F4-8206-4820-B9F4-6387CF563C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38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defTabSz="685766" eaLnBrk="1" latinLnBrk="0" hangingPunct="1">
              <a:defRPr kumimoji="0" sz="900">
                <a:solidFill>
                  <a:srgbClr val="000000"/>
                </a:solidFill>
                <a:latin typeface="Franklin Gothic Book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defTabSz="685766" eaLnBrk="1" latinLnBrk="0" hangingPunct="1">
              <a:defRPr kumimoji="0" sz="900">
                <a:solidFill>
                  <a:srgbClr val="000000"/>
                </a:solidFill>
                <a:latin typeface="Franklin Gothic Book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defTabSz="685766" eaLnBrk="1" latinLnBrk="0" hangingPunct="1">
              <a:defRPr kumimoji="0" sz="900">
                <a:solidFill>
                  <a:srgbClr val="000000"/>
                </a:solidFill>
                <a:latin typeface="Franklin Gothic Book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25834-793F-4FDE-951E-435CA880331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68577" tIns="34289" rIns="68577" bIns="34289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77" tIns="34289" rIns="68577" bIns="34289"/>
          <a:lstStyle/>
          <a:p>
            <a:pPr defTabSz="685766">
              <a:defRPr/>
            </a:pPr>
            <a:endParaRPr lang="en-US" sz="140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228739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622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505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8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8" name="Rectangle 28"/>
          <p:cNvSpPr>
            <a:spLocks noChangeArrowheads="1"/>
          </p:cNvSpPr>
          <p:nvPr/>
        </p:nvSpPr>
        <p:spPr bwMode="auto">
          <a:xfrm>
            <a:off x="76200" y="74613"/>
            <a:ext cx="196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123" tIns="48561" rIns="97123" bIns="48561" anchor="ctr">
            <a:spAutoFit/>
          </a:bodyPr>
          <a:lstStyle/>
          <a:p>
            <a:pPr defTabSz="912813" eaLnBrk="0" hangingPunct="0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919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23" tIns="48561" rIns="97123" bIns="48561"/>
          <a:lstStyle/>
          <a:p>
            <a:pPr defTabSz="912813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20" name="WordArt 21"/>
          <p:cNvSpPr>
            <a:spLocks noChangeArrowheads="1" noChangeShapeType="1" noTextEdit="1"/>
          </p:cNvSpPr>
          <p:nvPr/>
        </p:nvSpPr>
        <p:spPr bwMode="auto">
          <a:xfrm>
            <a:off x="5334000" y="12954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8921" name="TextBox 23"/>
          <p:cNvSpPr txBox="1">
            <a:spLocks noChangeArrowheads="1"/>
          </p:cNvSpPr>
          <p:nvPr/>
        </p:nvSpPr>
        <p:spPr bwMode="auto">
          <a:xfrm>
            <a:off x="3352800" y="1143000"/>
            <a:ext cx="2536825" cy="7381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7123" tIns="48561" rIns="97123" bIns="48561">
            <a:spAutoFit/>
          </a:bodyPr>
          <a:lstStyle/>
          <a:p>
            <a:pPr algn="ctr" defTabSz="912813"/>
            <a:r>
              <a:rPr lang="en-US" sz="4200" b="1" u="sng">
                <a:solidFill>
                  <a:srgbClr val="FFFF00"/>
                </a:solidFill>
                <a:latin typeface="Aaril"/>
                <a:cs typeface="Times New Roman" pitchFamily="18" charset="0"/>
              </a:rPr>
              <a:t>Toán 5</a:t>
            </a:r>
          </a:p>
        </p:txBody>
      </p:sp>
      <p:pic>
        <p:nvPicPr>
          <p:cNvPr id="38922" name="Picture 7" descr="Book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3581399"/>
            <a:ext cx="5846763" cy="20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Box 2"/>
          <p:cNvSpPr txBox="1">
            <a:spLocks noChangeArrowheads="1"/>
          </p:cNvSpPr>
          <p:nvPr/>
        </p:nvSpPr>
        <p:spPr bwMode="auto">
          <a:xfrm>
            <a:off x="2428780" y="4381500"/>
            <a:ext cx="4741863" cy="5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23" tIns="48561" rIns="97123" bIns="48561">
            <a:spAutoFit/>
          </a:bodyPr>
          <a:lstStyle/>
          <a:p>
            <a:pPr algn="ctr" defTabSz="912813" eaLnBrk="0" hangingPunct="0"/>
            <a:r>
              <a:rPr lang="en-US" sz="2800" b="1" dirty="0" err="1">
                <a:solidFill>
                  <a:srgbClr val="C00000"/>
                </a:solidFill>
                <a:cs typeface="Arial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Arial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82</a:t>
            </a:r>
          </a:p>
        </p:txBody>
      </p:sp>
      <p:pic>
        <p:nvPicPr>
          <p:cNvPr id="38924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4263" y="955675"/>
            <a:ext cx="27511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5" name="Group 18"/>
          <p:cNvGrpSpPr>
            <a:grpSpLocks/>
          </p:cNvGrpSpPr>
          <p:nvPr/>
        </p:nvGrpSpPr>
        <p:grpSpPr bwMode="auto">
          <a:xfrm>
            <a:off x="174625" y="990600"/>
            <a:ext cx="2949575" cy="1619250"/>
            <a:chOff x="5615" y="9335"/>
            <a:chExt cx="1862" cy="1687"/>
          </a:xfrm>
        </p:grpSpPr>
        <p:pic>
          <p:nvPicPr>
            <p:cNvPr id="38930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1" name="Picture 25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2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3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defTabSz="912813"/>
              <a:r>
                <a:rPr lang="en-US" sz="1100" b="1">
                  <a:solidFill>
                    <a:srgbClr val="000000"/>
                  </a:solidFill>
                  <a:latin typeface="VNbangkok" pitchFamily="34" charset="0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3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2813"/>
              <a:endParaRPr lang="en-US" sz="64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93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893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2813"/>
              <a:endParaRPr lang="en-US" sz="64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892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8" name="WordArt 25" descr="Paper bag"/>
          <p:cNvSpPr>
            <a:spLocks noChangeArrowheads="1" noChangeShapeType="1" noTextEdit="1"/>
          </p:cNvSpPr>
          <p:nvPr/>
        </p:nvSpPr>
        <p:spPr bwMode="auto">
          <a:xfrm>
            <a:off x="1003082" y="2590800"/>
            <a:ext cx="7378918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30. CỘNG HAI SỐ THẬP PHÂN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" y="-26987"/>
            <a:ext cx="13287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5875"/>
            <a:ext cx="12747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310">
            <a:off x="-27491" y="5451486"/>
            <a:ext cx="1415962" cy="14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583237"/>
            <a:ext cx="12795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81" y="571817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42" y="565070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2065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166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91" y="5711664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572065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9" y="572065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4" y="580447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20655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84077"/>
      </p:ext>
    </p:extLst>
  </p:cSld>
  <p:clrMapOvr>
    <a:masterClrMapping/>
  </p:clrMapOvr>
  <p:transition advTm="5374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209801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THỰC HÀNH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06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685517" y="3276587"/>
            <a:ext cx="7772967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/>
          <a:p>
            <a:pPr algn="ctr" eaLnBrk="1" hangingPunct="1"/>
            <a:endParaRPr lang="vi-VN" altLang="vi-VN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8416" y="1117989"/>
            <a:ext cx="9015584" cy="5740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4400" b="1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600"/>
              </a:spcBef>
              <a:buFontTx/>
              <a:buChar char="-"/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4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1229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altLang="vi-VN">
              <a:latin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9328" y="19665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Nêu cách cộng hai số thập phân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2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-27039" y="838200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2.ĐẶT TÍNH RỒI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ÍNH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46" y="3446463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  7,9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846" y="382518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693" y="3994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6,3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8816" y="4670286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2028" y="4670286"/>
            <a:ext cx="1979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27,028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082" y="4697179"/>
            <a:ext cx="149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14,2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0192" y="2240577"/>
            <a:ext cx="59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6710" y="4739240"/>
            <a:ext cx="172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 25,28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6594" y="3483627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16,35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6493" y="373431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367741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9393" y="4031354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    8,93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599" y="3945230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  0,57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3389799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26,458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346723" y="4670286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96594" y="4739240"/>
            <a:ext cx="12646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27216" y="2233136"/>
            <a:ext cx="7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72" y="2209800"/>
            <a:ext cx="7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082" y="2271355"/>
            <a:ext cx="193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7,9 + 6,3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6431" y="2263914"/>
            <a:ext cx="262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16,35 + 8,93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2029" y="2286000"/>
            <a:ext cx="280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26,458 + 0,57</a:t>
            </a:r>
          </a:p>
        </p:txBody>
      </p:sp>
    </p:spTree>
    <p:extLst>
      <p:ext uri="{BB962C8B-B14F-4D97-AF65-F5344CB8AC3E}">
        <p14:creationId xmlns:p14="http://schemas.microsoft.com/office/powerpoint/2010/main" val="18111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 GIẢI BÀI TOÁN SAU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02" y="1838235"/>
            <a:ext cx="867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     Nam cao 1,39 m, Hà cao hơn Nam 0,12m. Hỏi Hà cao bao nhiêu mét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31232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Bài giải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6900" y="3766438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</a:t>
            </a:r>
            <a:r>
              <a:rPr lang="en-US" sz="3600" dirty="0" err="1"/>
              <a:t>Hà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 </a:t>
            </a:r>
          </a:p>
          <a:p>
            <a:r>
              <a:rPr lang="en-US" sz="3600" dirty="0"/>
              <a:t>            1,39 + 0,12 = 1,51 ( m)</a:t>
            </a:r>
          </a:p>
          <a:p>
            <a:r>
              <a:rPr lang="en-US" sz="3600" dirty="0"/>
              <a:t>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1,51 m</a:t>
            </a:r>
          </a:p>
        </p:txBody>
      </p:sp>
    </p:spTree>
    <p:extLst>
      <p:ext uri="{BB962C8B-B14F-4D97-AF65-F5344CB8AC3E}">
        <p14:creationId xmlns:p14="http://schemas.microsoft.com/office/powerpoint/2010/main" val="11966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38100" y="177800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4.a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Tính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rồi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so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sánh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trị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a+b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b+a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75841"/>
              </p:ext>
            </p:extLst>
          </p:nvPr>
        </p:nvGraphicFramePr>
        <p:xfrm>
          <a:off x="228599" y="1581672"/>
          <a:ext cx="8686801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1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13,7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0,63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7,24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6,42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9,08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a +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5,8 + 7,24 = 13,04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b +</a:t>
                      </a:r>
                      <a:r>
                        <a:rPr lang="en-US" sz="2400" baseline="0">
                          <a:solidFill>
                            <a:srgbClr val="FF0000"/>
                          </a:solidFill>
                        </a:rPr>
                        <a:t> a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7,24 + 5,8 = 13,04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5600" y="5181600"/>
            <a:ext cx="8458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hoán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 + b = b + 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4900" y="3429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13,7 + 6,42 =  20,12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8900" y="3505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0,63 + 9,08 = 9,71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70300" y="4305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6,42 + 13,7  =  20,12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7000" y="434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9,08 + 0,63 = 9,71</a:t>
            </a:r>
          </a:p>
        </p:txBody>
      </p:sp>
    </p:spTree>
    <p:extLst>
      <p:ext uri="{BB962C8B-B14F-4D97-AF65-F5344CB8AC3E}">
        <p14:creationId xmlns:p14="http://schemas.microsoft.com/office/powerpoint/2010/main" val="661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4.b) Thực hiện phép cộng rồi dùng tính chất giao hoán để thử lại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436728" y="1846263"/>
            <a:ext cx="31242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17,39 + 35,04</a:t>
            </a:r>
          </a:p>
        </p:txBody>
      </p:sp>
      <p:sp>
        <p:nvSpPr>
          <p:cNvPr id="9" name="Flowchart: Punched Tape 8"/>
          <p:cNvSpPr/>
          <p:nvPr/>
        </p:nvSpPr>
        <p:spPr>
          <a:xfrm>
            <a:off x="4724400" y="1830341"/>
            <a:ext cx="31242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8,58 + 6,7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01304" y="4121625"/>
            <a:ext cx="1640006" cy="2133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 17,39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 35,04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57912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4694831" y="4095466"/>
            <a:ext cx="1583140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 8,58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6,7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438400" y="4120487"/>
            <a:ext cx="1492724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00"/>
              </a:solidFill>
            </a:endParaRPr>
          </a:p>
          <a:p>
            <a:pPr algn="ctr"/>
            <a:r>
              <a:rPr lang="en-US" sz="3600">
                <a:solidFill>
                  <a:srgbClr val="FFFF00"/>
                </a:solidFill>
              </a:rPr>
              <a:t>35,04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 17,39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7000" y="57912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57912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881315" y="4056798"/>
            <a:ext cx="1653085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6,7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   8,58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57912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490222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8500" y="48385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304" y="482322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62500" y="490222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715000"/>
            <a:ext cx="13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52,43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0897" y="5715000"/>
            <a:ext cx="13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52,43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5715000"/>
            <a:ext cx="144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15,28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2800" y="5678269"/>
            <a:ext cx="128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15,28</a:t>
            </a:r>
          </a:p>
        </p:txBody>
      </p:sp>
    </p:spTree>
    <p:extLst>
      <p:ext uri="{BB962C8B-B14F-4D97-AF65-F5344CB8AC3E}">
        <p14:creationId xmlns:p14="http://schemas.microsoft.com/office/powerpoint/2010/main" val="16986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5" grpId="0" animBg="1"/>
      <p:bldP spid="13" grpId="0" animBg="1"/>
      <p:bldP spid="14" grpId="0" animBg="1"/>
      <p:bldP spid="17" grpId="0" animBg="1"/>
      <p:bldP spid="11" grpId="0"/>
      <p:bldP spid="20" grpId="0"/>
      <p:bldP spid="21" grpId="0"/>
      <p:bldP spid="22" grpId="0"/>
      <p:bldP spid="12" grpId="0"/>
      <p:bldP spid="24" grpId="0"/>
      <p:bldP spid="1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083235" cy="119953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5. GIẢI BÀI TOÁN SAU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02" y="1838235"/>
            <a:ext cx="8675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Một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nhật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chiều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rộng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18,35m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chiều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dài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hơn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chiều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rộng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9,3m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vi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nhật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3239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3843278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 </a:t>
            </a:r>
          </a:p>
          <a:p>
            <a:r>
              <a:rPr lang="en-US" sz="3600" dirty="0"/>
              <a:t>          18,35 + 9,3 = 27,65 ( m)</a:t>
            </a:r>
          </a:p>
          <a:p>
            <a:r>
              <a:rPr lang="en-US" sz="3600" dirty="0"/>
              <a:t>       Chu vi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r>
              <a:rPr lang="en-US" sz="3600" dirty="0"/>
              <a:t>          (27,65 + 18,35) x 2 = 92 (m)</a:t>
            </a:r>
          </a:p>
          <a:p>
            <a:r>
              <a:rPr lang="en-US" sz="3600" dirty="0"/>
              <a:t>              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92 m</a:t>
            </a:r>
          </a:p>
        </p:txBody>
      </p:sp>
    </p:spTree>
    <p:extLst>
      <p:ext uri="{BB962C8B-B14F-4D97-AF65-F5344CB8AC3E}">
        <p14:creationId xmlns:p14="http://schemas.microsoft.com/office/powerpoint/2010/main" val="16986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Củng cố, Dặn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79747"/>
            <a:ext cx="14208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8737"/>
            <a:ext cx="14271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Con mèo nặng 0,5kg, con chó nặng </a:t>
            </a:r>
          </a:p>
          <a:p>
            <a:pPr algn="just" eaLnBrk="1" hangingPunct="1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1,7kg. Hỏi cả hai con nặng bao nhiêu 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22kg</a:t>
            </a:r>
            <a:endParaRPr lang="en-US" sz="2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2,2kg</a:t>
            </a:r>
            <a:endParaRPr lang="en-US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Arial" charset="0"/>
              </a:rPr>
              <a:t>1,57kg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0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73,8 + 5,4 = 79,2 vậy 5,4 + 73,8 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127,8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79,2</a:t>
            </a:r>
            <a:endParaRPr lang="en-US" altLang="en-US" sz="4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chemeClr val="bg1"/>
                </a:solidFill>
                <a:latin typeface="Arial" charset="0"/>
                <a:cs typeface="Arial" charset="0"/>
              </a:rPr>
              <a:t>78,2</a:t>
            </a:r>
            <a:endParaRPr 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" y="7688"/>
            <a:ext cx="9144000" cy="236988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sáu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03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11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3600" b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2023</a:t>
            </a:r>
            <a:b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TOÁN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30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HAI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2)</a:t>
            </a:r>
            <a:endParaRPr lang="en-US" sz="3600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http://tieuhoc.info</a:t>
              </a: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gà cân nặng 2,4kg, con vịt </a:t>
            </a:r>
          </a:p>
          <a:p>
            <a:pPr algn="l" eaLnBrk="1" hangingPunct="1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nặng hơn con gà 0,3kg.Hỏi con vịt </a:t>
            </a:r>
          </a:p>
          <a:p>
            <a:pPr algn="l" eaLnBrk="1" hangingPunct="1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nặng bao nhiêu kg?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1" y="2987675"/>
            <a:ext cx="555570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5,4kg</a:t>
            </a:r>
            <a:endParaRPr lang="en-US" sz="2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30003" y="4156075"/>
            <a:ext cx="528399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2,7kg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548997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               2,43kg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8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WordArt 5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7315200" cy="2746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itchFamily="18" charset="0"/>
              </a:rPr>
              <a:t>Dặn dò </a:t>
            </a:r>
          </a:p>
        </p:txBody>
      </p:sp>
      <p:grpSp>
        <p:nvGrpSpPr>
          <p:cNvPr id="167940" name="Group 18"/>
          <p:cNvGrpSpPr>
            <a:grpSpLocks/>
          </p:cNvGrpSpPr>
          <p:nvPr/>
        </p:nvGrpSpPr>
        <p:grpSpPr bwMode="auto">
          <a:xfrm rot="-723147">
            <a:off x="2643188" y="3038475"/>
            <a:ext cx="5353050" cy="1998663"/>
            <a:chOff x="5225" y="9335"/>
            <a:chExt cx="2520" cy="1750"/>
          </a:xfrm>
        </p:grpSpPr>
        <p:sp>
          <p:nvSpPr>
            <p:cNvPr id="167943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67944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5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6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947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794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795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Times New Roman" pitchFamily="18" charset="0"/>
                </a:rPr>
                <a:t>NÀM </a:t>
              </a:r>
            </a:p>
          </p:txBody>
        </p:sp>
        <p:sp>
          <p:nvSpPr>
            <p:cNvPr id="16795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50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2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47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" y="1700847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6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kern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6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kern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ỨNG</a:t>
            </a:r>
            <a:r>
              <a:rPr lang="en-US" sz="36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kern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DỤNG</a:t>
            </a:r>
            <a:r>
              <a:rPr lang="en-US" sz="36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>
              <a:defRPr/>
            </a:pPr>
            <a:r>
              <a:rPr lang="en-US" sz="3600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EM</a:t>
            </a: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 </a:t>
            </a:r>
            <a:r>
              <a:rPr lang="en-US" sz="3600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TỰ</a:t>
            </a: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 </a:t>
            </a:r>
            <a:r>
              <a:rPr lang="en-US" sz="3600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LÀM</a:t>
            </a: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 Ở </a:t>
            </a:r>
            <a:r>
              <a:rPr lang="en-US" sz="3600" b="1" kern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NHÀ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aril"/>
            </a:endParaRPr>
          </a:p>
        </p:txBody>
      </p:sp>
      <p:pic>
        <p:nvPicPr>
          <p:cNvPr id="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2009"/>
            <a:ext cx="3733800" cy="159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99913"/>
            <a:ext cx="8686800" cy="150810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</a:t>
            </a:r>
            <a:r>
              <a:rPr lang="vi-VN" sz="4400" b="1" dirty="0">
                <a:solidFill>
                  <a:srgbClr val="002060"/>
                </a:solidFill>
              </a:rPr>
              <a:t>Học kĩ bài </a:t>
            </a:r>
            <a:r>
              <a:rPr lang="en-US" sz="4800" b="1" dirty="0">
                <a:solidFill>
                  <a:srgbClr val="002060"/>
                </a:solidFill>
              </a:rPr>
              <a:t>30</a:t>
            </a:r>
            <a:r>
              <a:rPr lang="vi-VN" sz="4400" b="1" dirty="0">
                <a:solidFill>
                  <a:srgbClr val="002060"/>
                </a:solidFill>
              </a:rPr>
              <a:t>. Chuẩn bị bài </a:t>
            </a:r>
            <a:r>
              <a:rPr lang="en-US" sz="4400" b="1" dirty="0">
                <a:solidFill>
                  <a:srgbClr val="002060"/>
                </a:solidFill>
              </a:rPr>
              <a:t>31 </a:t>
            </a:r>
            <a:r>
              <a:rPr lang="en-US" sz="4400" b="1" dirty="0" err="1">
                <a:solidFill>
                  <a:srgbClr val="002060"/>
                </a:solidFill>
              </a:rPr>
              <a:t>Tiết</a:t>
            </a:r>
            <a:r>
              <a:rPr lang="en-US" sz="4400" b="1" dirty="0">
                <a:solidFill>
                  <a:srgbClr val="002060"/>
                </a:solidFill>
              </a:rPr>
              <a:t> 1</a:t>
            </a:r>
            <a:r>
              <a:rPr lang="vi-VN" sz="4400" b="1" dirty="0">
                <a:solidFill>
                  <a:srgbClr val="002060"/>
                </a:solidFill>
              </a:rPr>
              <a:t> (Hướng dẫn học trang </a:t>
            </a:r>
            <a:r>
              <a:rPr lang="en-US" sz="4400" b="1" dirty="0">
                <a:solidFill>
                  <a:srgbClr val="002060"/>
                </a:solidFill>
              </a:rPr>
              <a:t>84</a:t>
            </a:r>
            <a:r>
              <a:rPr lang="vi-VN" sz="4400" b="1" dirty="0">
                <a:solidFill>
                  <a:srgbClr val="002060"/>
                </a:solidFill>
              </a:rPr>
              <a:t>).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495800" cy="16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3" descr="hinh_rungchuôngv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81" y="4000499"/>
            <a:ext cx="1828800" cy="14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CA601-E5DA-4CCE-A319-D394A0127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5" y="3829774"/>
            <a:ext cx="1676400" cy="1931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-7374"/>
            <a:ext cx="9144000" cy="6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8113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76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WordArt 8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010400" cy="426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CẢM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EM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ĐẾN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ĐÂY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LÀ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  <a:cs typeface="Arial" charset="0"/>
              </a:rPr>
              <a:t>HẾT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Impact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16" y="49468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24" descr="4BBD0CCD48A74000B8F6581C9110274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172833"/>
            <a:ext cx="13472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82" y="-7374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282" y="534194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ay hoa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8" y="3787775"/>
            <a:ext cx="89581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65906"/>
            <a:ext cx="1981200" cy="26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697125i6o7gtfx8m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5102" y="3657600"/>
            <a:ext cx="1699828" cy="16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568103"/>
      </p:ext>
    </p:extLst>
  </p:cSld>
  <p:clrMapOvr>
    <a:masterClrMapping/>
  </p:clrMapOvr>
  <p:transition>
    <p:sndAc>
      <p:stSnd>
        <p:snd r:embed="rId2" name="Tieng chi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209801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79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" y="1700847"/>
            <a:ext cx="7848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</a:t>
            </a:r>
          </a:p>
          <a:p>
            <a:pPr algn="ctr">
              <a:defRPr/>
            </a:pPr>
            <a:r>
              <a:rPr lang="en-US" sz="3600" b="1" ker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</a:rPr>
              <a:t>XEM AI NHỚ NHẤT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aril"/>
            </a:endParaRPr>
          </a:p>
        </p:txBody>
      </p:sp>
      <p:pic>
        <p:nvPicPr>
          <p:cNvPr id="3" name="Picture 5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2009"/>
            <a:ext cx="1219200" cy="1752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2009"/>
            <a:ext cx="3733800" cy="159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7765338" y="2438400"/>
            <a:ext cx="99060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079523" y="152400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 Muốn cộng hai số thập phân ta làm như thế nào?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95618" y="2603501"/>
            <a:ext cx="8839200" cy="382270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>
              <a:spcBef>
                <a:spcPts val="600"/>
              </a:spcBef>
              <a:defRPr/>
            </a:pPr>
            <a:r>
              <a:rPr lang="en-US" sz="2400" b="1">
                <a:solidFill>
                  <a:srgbClr val="C00000"/>
                </a:solidFill>
                <a:latin typeface="Times New Roman"/>
              </a:rPr>
              <a:t>Muốn cộng hai số thập phân ta làm như sau: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2400" b="1">
                <a:solidFill>
                  <a:srgbClr val="0000CC"/>
                </a:solidFill>
                <a:latin typeface="Times New Roman"/>
              </a:rPr>
              <a:t>- Viết số hạng này dưới số hạng kia sao cho các chữ số ở cùng một hàng đặt thẳng cột với nhau.</a:t>
            </a:r>
          </a:p>
          <a:p>
            <a:pPr algn="just">
              <a:spcBef>
                <a:spcPts val="600"/>
              </a:spcBef>
              <a:buFontTx/>
              <a:buChar char="-"/>
              <a:defRPr/>
            </a:pPr>
            <a:r>
              <a:rPr lang="en-US" sz="2400" b="1">
                <a:solidFill>
                  <a:srgbClr val="0000CC"/>
                </a:solidFill>
                <a:latin typeface="Times New Roman"/>
              </a:rPr>
              <a:t> Cộng như cộng các số tự nhiên.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2400" b="1">
                <a:solidFill>
                  <a:srgbClr val="0000CC"/>
                </a:solidFill>
                <a:latin typeface="Times New Roman"/>
              </a:rPr>
              <a:t>- Viết dấu phẩy ở tổng thẳng cột với các dấu phẩy của các số hạng.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4267200" y="4419599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51926" y="304800"/>
            <a:ext cx="83348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phép tình: </a:t>
            </a:r>
          </a:p>
          <a:p>
            <a:pPr defTabSz="792080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23,4 + 5,6</a:t>
            </a:r>
            <a:r>
              <a:rPr 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351927" y="3810000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  <a:r>
                  <a:rPr lang="en-US" sz="4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29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7" y="3810000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5"/>
                <a:stretch>
                  <a:fillRect r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4267200" y="4419599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51926" y="304800"/>
            <a:ext cx="83348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Tính: 137 + 24,6 = ?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228600" y="3581400"/>
                <a:ext cx="4038599" cy="17918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161,6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81400"/>
                <a:ext cx="4038599" cy="17918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5"/>
                <a:stretch>
                  <a:fillRect t="-3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4818229" y="2819404"/>
            <a:ext cx="1230240" cy="755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28600" y="99552"/>
            <a:ext cx="8572500" cy="1752600"/>
          </a:xfrm>
          <a:prstGeom prst="snip2DiagRect">
            <a:avLst>
              <a:gd name="adj1" fmla="val 0"/>
              <a:gd name="adj2" fmla="val 312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CẢM ƠN CÁC EM!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927" y="6262465"/>
            <a:ext cx="469236" cy="595539"/>
          </a:xfrm>
          <a:prstGeom prst="rect">
            <a:avLst/>
          </a:prstGeom>
        </p:spPr>
      </p:pic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22432" y="1978138"/>
            <a:ext cx="4495799" cy="2438400"/>
          </a:xfrm>
          <a:prstGeom prst="snip2DiagRect">
            <a:avLst>
              <a:gd name="adj1" fmla="val 0"/>
              <a:gd name="adj2" fmla="val 3120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/>
            <a:r>
              <a:rPr lang="vi-VN" sz="4800" b="1" dirty="0">
                <a:solidFill>
                  <a:srgbClr val="FFFF00"/>
                </a:solidFill>
              </a:rPr>
              <a:t>CÁC EM GIỎI LẮM!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28810"/>
            <a:ext cx="3886200" cy="19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92894"/>
            <a:ext cx="27965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" y="7688"/>
            <a:ext cx="9144000" cy="236988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sáu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19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11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TOÁN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30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HAI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2)</a:t>
            </a:r>
            <a:endParaRPr lang="en-US" sz="3600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5292" y="1904999"/>
            <a:ext cx="8950325" cy="4953001"/>
          </a:xfrm>
          <a:prstGeom prst="horizontalScroll">
            <a:avLst>
              <a:gd name="adj" fmla="val 1473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>
                <a:solidFill>
                  <a:srgbClr val="FF0000"/>
                </a:solidFill>
                <a:latin typeface="Aaril"/>
              </a:rPr>
              <a:t>MỤC TIÊU</a:t>
            </a:r>
          </a:p>
          <a:p>
            <a:pPr marL="457200" indent="-457200" algn="just">
              <a:buFontTx/>
              <a:buChar char="-"/>
            </a:pPr>
            <a:r>
              <a:rPr lang="pt-BR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Cộng hai số thập phân.</a:t>
            </a:r>
          </a:p>
          <a:p>
            <a:pPr marL="457200" indent="-457200" algn="just">
              <a:buFontTx/>
              <a:buChar char="-"/>
            </a:pPr>
            <a:r>
              <a:rPr lang="pt-BR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Tính chất giao hoán của phép cộng các số thập phân.</a:t>
            </a:r>
          </a:p>
          <a:p>
            <a:pPr marL="457200" indent="-457200" algn="just">
              <a:buFontTx/>
              <a:buChar char="-"/>
            </a:pPr>
            <a:r>
              <a:rPr lang="pt-BR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 bài toán với phép cộng hai số thập phân; bài toán có nội dung hình học.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822</Words>
  <Application>Microsoft Office PowerPoint</Application>
  <PresentationFormat>On-screen Show (4:3)</PresentationFormat>
  <Paragraphs>191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.VnHelvetInsH</vt:lpstr>
      <vt:lpstr>.VnTime</vt:lpstr>
      <vt:lpstr>.VnTimeH</vt:lpstr>
      <vt:lpstr>Aaril</vt:lpstr>
      <vt:lpstr>Arial</vt:lpstr>
      <vt:lpstr>Calibri</vt:lpstr>
      <vt:lpstr>Cambria Math</vt:lpstr>
      <vt:lpstr>Franklin Gothic Book</vt:lpstr>
      <vt:lpstr>Franklin Gothic Medium</vt:lpstr>
      <vt:lpstr>Impact</vt:lpstr>
      <vt:lpstr>Tahoma</vt:lpstr>
      <vt:lpstr>Times New Roman</vt:lpstr>
      <vt:lpstr>Trebuchet MS</vt:lpstr>
      <vt:lpstr>VNbangkok</vt:lpstr>
      <vt:lpstr>VNbangkok</vt:lpstr>
      <vt:lpstr>VNbritannic</vt:lpstr>
      <vt:lpstr>Wingdings 2</vt:lpstr>
      <vt:lpstr>Office Theme</vt:lpstr>
      <vt:lpstr>1_Trek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46</cp:revision>
  <dcterms:created xsi:type="dcterms:W3CDTF">2021-11-01T08:21:51Z</dcterms:created>
  <dcterms:modified xsi:type="dcterms:W3CDTF">2023-11-05T14:36:26Z</dcterms:modified>
</cp:coreProperties>
</file>