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332" r:id="rId2"/>
    <p:sldId id="333" r:id="rId3"/>
    <p:sldId id="334" r:id="rId4"/>
    <p:sldId id="257" r:id="rId5"/>
    <p:sldId id="310" r:id="rId6"/>
    <p:sldId id="337" r:id="rId7"/>
    <p:sldId id="307" r:id="rId8"/>
    <p:sldId id="339" r:id="rId9"/>
    <p:sldId id="280" r:id="rId10"/>
    <p:sldId id="320" r:id="rId11"/>
    <p:sldId id="330" r:id="rId12"/>
    <p:sldId id="313" r:id="rId13"/>
    <p:sldId id="331" r:id="rId14"/>
    <p:sldId id="321" r:id="rId15"/>
    <p:sldId id="340" r:id="rId16"/>
    <p:sldId id="311" r:id="rId17"/>
    <p:sldId id="349" r:id="rId18"/>
    <p:sldId id="350" r:id="rId19"/>
    <p:sldId id="351" r:id="rId20"/>
    <p:sldId id="352" r:id="rId21"/>
    <p:sldId id="353" r:id="rId22"/>
    <p:sldId id="354" r:id="rId23"/>
    <p:sldId id="356" r:id="rId24"/>
    <p:sldId id="335" r:id="rId25"/>
    <p:sldId id="336" r:id="rId26"/>
  </p:sldIdLst>
  <p:sldSz cx="9144000" cy="5143500" type="screen16x9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080808"/>
    <a:srgbClr val="0000FF"/>
    <a:srgbClr val="FF66CC"/>
    <a:srgbClr val="FF00FF"/>
    <a:srgbClr val="FF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63" autoAdjust="0"/>
    <p:restoredTop sz="94660"/>
  </p:normalViewPr>
  <p:slideViewPr>
    <p:cSldViewPr>
      <p:cViewPr>
        <p:scale>
          <a:sx n="86" d="100"/>
          <a:sy n="86" d="100"/>
        </p:scale>
        <p:origin x="-54" y="-6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324514-ABE8-4986-AE1E-C94385DF2466}" type="datetimeFigureOut">
              <a:rPr lang="en-US"/>
              <a:pPr>
                <a:defRPr/>
              </a:pPr>
              <a:t>6/7/2020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1A00C4AA-F1F6-44BA-BCD5-94315198DC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>
              <a:latin typeface="Arial" pitchFamily="34" charset="0"/>
            </a:endParaRPr>
          </a:p>
        </p:txBody>
      </p:sp>
      <p:sp>
        <p:nvSpPr>
          <p:cNvPr id="21508" name="Slide Number Placeholder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45B84F3-3503-4368-A9A2-4CCC0C5CDB8F}" type="slidenum">
              <a:rPr lang="vi-VN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vi-V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00C4AA-F1F6-44BA-BCD5-94315198DC2E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00C4AA-F1F6-44BA-BCD5-94315198DC2E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13931-CF63-44EB-9747-132C0F9D0431}" type="datetimeFigureOut">
              <a:rPr lang="en-US"/>
              <a:pPr>
                <a:defRPr/>
              </a:pPr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A87742-840C-4EDA-B0B4-BE4B3BE7F9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33A451-72DC-4995-A38B-A70FD6AA09BE}" type="datetimeFigureOut">
              <a:rPr lang="en-US"/>
              <a:pPr>
                <a:defRPr/>
              </a:pPr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30BAF6-C435-4810-A719-CDCADB7CC4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AE9B8A-2887-45B7-A80E-1C267C5157C0}" type="datetimeFigureOut">
              <a:rPr lang="en-US"/>
              <a:pPr>
                <a:defRPr/>
              </a:pPr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F7F34B-60BA-447B-BC07-58785EEB41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3BD7C-3A0D-4004-8D54-31BFDEBFC489}" type="datetimeFigureOut">
              <a:rPr lang="en-US"/>
              <a:pPr>
                <a:defRPr/>
              </a:pPr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866A7-1BD4-4778-B8B0-D8DD3E3826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EADC9F-2795-464B-924C-1EBE5CA1B939}" type="datetimeFigureOut">
              <a:rPr lang="en-US"/>
              <a:pPr>
                <a:defRPr/>
              </a:pPr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0F6B34-1B70-4409-BE66-76F2557F58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F5A12-F9CE-476A-9C19-D1B30716F295}" type="datetimeFigureOut">
              <a:rPr lang="en-US"/>
              <a:pPr>
                <a:defRPr/>
              </a:pPr>
              <a:t>6/7/2020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75D02B-DFEE-4447-A56B-CB5A02A7D9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3A8887-2FD6-44D7-8010-53FC02AF13BE}" type="datetimeFigureOut">
              <a:rPr lang="en-US"/>
              <a:pPr>
                <a:defRPr/>
              </a:pPr>
              <a:t>6/7/2020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E36BB2-2FF8-453D-9F88-CAE8671211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393E7-89E1-4755-9090-982971E9085C}" type="datetimeFigureOut">
              <a:rPr lang="en-US"/>
              <a:pPr>
                <a:defRPr/>
              </a:pPr>
              <a:t>6/7/2020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D06CE1-0444-410D-ADCC-81D281AF53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4C9BD-604D-4F6C-B172-FDDE701DBE32}" type="datetimeFigureOut">
              <a:rPr lang="en-US"/>
              <a:pPr>
                <a:defRPr/>
              </a:pPr>
              <a:t>6/7/2020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E2436-6A95-49D4-AB3B-C982DAC269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9ADCD-B98C-4A62-81BF-20C950D8DDC0}" type="datetimeFigureOut">
              <a:rPr lang="en-US"/>
              <a:pPr>
                <a:defRPr/>
              </a:pPr>
              <a:t>6/7/2020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33EA25-4105-4DDE-9AA3-1147FA725B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F19156-79F1-41FE-9A80-5DCDB06A37FE}" type="datetimeFigureOut">
              <a:rPr lang="en-US"/>
              <a:pPr>
                <a:defRPr/>
              </a:pPr>
              <a:t>6/7/2020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586C86-275D-4462-A8B7-32FB3D571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EA64329-BE89-4542-94CA-4AB6ED632BD7}" type="datetimeFigureOut">
              <a:rPr lang="en-US"/>
              <a:pPr>
                <a:defRPr/>
              </a:pPr>
              <a:t>6/7/2020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302DF30-5D2E-4B3A-891A-45C00FB640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0.png"/><Relationship Id="rId2" Type="http://schemas.openxmlformats.org/officeDocument/2006/relationships/slideLayout" Target="../slideLayouts/slideLayout1.xml"/><Relationship Id="rId1" Type="http://schemas.openxmlformats.org/officeDocument/2006/relationships/video" Target="NULL" TargetMode="External"/><Relationship Id="rId6" Type="http://schemas.openxmlformats.org/officeDocument/2006/relationships/image" Target="../media/image19.png"/><Relationship Id="rId5" Type="http://schemas.openxmlformats.org/officeDocument/2006/relationships/slide" Target="slide18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slide" Target="slide7.xml"/><Relationship Id="rId18" Type="http://schemas.openxmlformats.org/officeDocument/2006/relationships/slide" Target="slide20.xml"/><Relationship Id="rId3" Type="http://schemas.openxmlformats.org/officeDocument/2006/relationships/image" Target="../media/image21.png"/><Relationship Id="rId21" Type="http://schemas.openxmlformats.org/officeDocument/2006/relationships/image" Target="../media/image35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17" Type="http://schemas.openxmlformats.org/officeDocument/2006/relationships/slide" Target="slide19.xml"/><Relationship Id="rId2" Type="http://schemas.openxmlformats.org/officeDocument/2006/relationships/audio" Target="../media/audio1.wav"/><Relationship Id="rId16" Type="http://schemas.openxmlformats.org/officeDocument/2006/relationships/image" Target="../media/image33.png"/><Relationship Id="rId20" Type="http://schemas.openxmlformats.org/officeDocument/2006/relationships/slide" Target="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24" Type="http://schemas.openxmlformats.org/officeDocument/2006/relationships/slide" Target="slide23.xml"/><Relationship Id="rId5" Type="http://schemas.openxmlformats.org/officeDocument/2006/relationships/image" Target="../media/image23.png"/><Relationship Id="rId15" Type="http://schemas.openxmlformats.org/officeDocument/2006/relationships/image" Target="../media/image32.png"/><Relationship Id="rId23" Type="http://schemas.openxmlformats.org/officeDocument/2006/relationships/image" Target="../media/image36.png"/><Relationship Id="rId10" Type="http://schemas.openxmlformats.org/officeDocument/2006/relationships/image" Target="../media/image28.png"/><Relationship Id="rId19" Type="http://schemas.openxmlformats.org/officeDocument/2006/relationships/image" Target="../media/image34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1.png"/><Relationship Id="rId22" Type="http://schemas.openxmlformats.org/officeDocument/2006/relationships/slide" Target="slide2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9.png"/><Relationship Id="rId1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audio" Target="../media/audio2.wav"/><Relationship Id="rId16" Type="http://schemas.openxmlformats.org/officeDocument/2006/relationships/image" Target="../media/image42.png"/><Relationship Id="rId20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1.png"/><Relationship Id="rId5" Type="http://schemas.openxmlformats.org/officeDocument/2006/relationships/audio" Target="../media/audio5.wav"/><Relationship Id="rId15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44.png"/><Relationship Id="rId4" Type="http://schemas.openxmlformats.org/officeDocument/2006/relationships/audio" Target="../media/audio4.wav"/><Relationship Id="rId9" Type="http://schemas.openxmlformats.org/officeDocument/2006/relationships/image" Target="../media/image27.png"/><Relationship Id="rId1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GIAO%20AN%202019-20120\GVG%20HUYEN\HINH%20ANH\L&#7899;p%20Ch&#250;ng%20Ta%20&#272;o&#224;n%20K&#7871;t%20-%20Nh&#7841;c%20Thi&#7871;u%20Nhi%20C&#243;%20L&#7901;i.mp4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9.png"/><Relationship Id="rId1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audio" Target="../media/audio2.wav"/><Relationship Id="rId16" Type="http://schemas.openxmlformats.org/officeDocument/2006/relationships/image" Target="../media/image42.png"/><Relationship Id="rId20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1.png"/><Relationship Id="rId5" Type="http://schemas.openxmlformats.org/officeDocument/2006/relationships/audio" Target="../media/audio5.wav"/><Relationship Id="rId15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44.png"/><Relationship Id="rId4" Type="http://schemas.openxmlformats.org/officeDocument/2006/relationships/audio" Target="../media/audio4.wav"/><Relationship Id="rId9" Type="http://schemas.openxmlformats.org/officeDocument/2006/relationships/image" Target="../media/image27.png"/><Relationship Id="rId1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9.png"/><Relationship Id="rId1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audio" Target="../media/audio2.wav"/><Relationship Id="rId16" Type="http://schemas.openxmlformats.org/officeDocument/2006/relationships/image" Target="../media/image42.png"/><Relationship Id="rId20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1.png"/><Relationship Id="rId5" Type="http://schemas.openxmlformats.org/officeDocument/2006/relationships/audio" Target="../media/audio5.wav"/><Relationship Id="rId15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44.png"/><Relationship Id="rId4" Type="http://schemas.openxmlformats.org/officeDocument/2006/relationships/audio" Target="../media/audio4.wav"/><Relationship Id="rId9" Type="http://schemas.openxmlformats.org/officeDocument/2006/relationships/image" Target="../media/image27.png"/><Relationship Id="rId14" Type="http://schemas.openxmlformats.org/officeDocument/2006/relationships/image" Target="../media/image4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9.png"/><Relationship Id="rId18" Type="http://schemas.openxmlformats.org/officeDocument/2006/relationships/slide" Target="slide2.xml"/><Relationship Id="rId3" Type="http://schemas.openxmlformats.org/officeDocument/2006/relationships/audio" Target="../media/audio3.wav"/><Relationship Id="rId7" Type="http://schemas.openxmlformats.org/officeDocument/2006/relationships/image" Target="../media/image22.png"/><Relationship Id="rId12" Type="http://schemas.openxmlformats.org/officeDocument/2006/relationships/image" Target="../media/image38.png"/><Relationship Id="rId17" Type="http://schemas.openxmlformats.org/officeDocument/2006/relationships/image" Target="../media/image43.png"/><Relationship Id="rId2" Type="http://schemas.openxmlformats.org/officeDocument/2006/relationships/audio" Target="../media/audio2.wav"/><Relationship Id="rId16" Type="http://schemas.openxmlformats.org/officeDocument/2006/relationships/image" Target="../media/image42.png"/><Relationship Id="rId20" Type="http://schemas.openxmlformats.org/officeDocument/2006/relationships/slide" Target="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11" Type="http://schemas.openxmlformats.org/officeDocument/2006/relationships/image" Target="../media/image31.png"/><Relationship Id="rId5" Type="http://schemas.openxmlformats.org/officeDocument/2006/relationships/audio" Target="../media/audio5.wav"/><Relationship Id="rId15" Type="http://schemas.openxmlformats.org/officeDocument/2006/relationships/image" Target="../media/image41.png"/><Relationship Id="rId10" Type="http://schemas.openxmlformats.org/officeDocument/2006/relationships/image" Target="../media/image28.png"/><Relationship Id="rId19" Type="http://schemas.openxmlformats.org/officeDocument/2006/relationships/image" Target="../media/image44.png"/><Relationship Id="rId4" Type="http://schemas.openxmlformats.org/officeDocument/2006/relationships/audio" Target="../media/audio4.wav"/><Relationship Id="rId9" Type="http://schemas.openxmlformats.org/officeDocument/2006/relationships/image" Target="../media/image27.png"/><Relationship Id="rId1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47.png"/><Relationship Id="rId3" Type="http://schemas.openxmlformats.org/officeDocument/2006/relationships/image" Target="../media/image21.png"/><Relationship Id="rId7" Type="http://schemas.openxmlformats.org/officeDocument/2006/relationships/image" Target="../media/image29.png"/><Relationship Id="rId12" Type="http://schemas.openxmlformats.org/officeDocument/2006/relationships/image" Target="../media/image4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png"/><Relationship Id="rId1" Type="http://schemas.openxmlformats.org/officeDocument/2006/relationships/video" Target="NULL" TargetMode="External"/><Relationship Id="rId6" Type="http://schemas.openxmlformats.org/officeDocument/2006/relationships/image" Target="../media/image28.png"/><Relationship Id="rId11" Type="http://schemas.openxmlformats.org/officeDocument/2006/relationships/image" Target="../media/image45.png"/><Relationship Id="rId5" Type="http://schemas.openxmlformats.org/officeDocument/2006/relationships/image" Target="../media/image27.png"/><Relationship Id="rId15" Type="http://schemas.openxmlformats.org/officeDocument/2006/relationships/image" Target="../media/image49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4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5"/>
          <p:cNvPicPr>
            <a:picLocks noChangeAspect="1" noChangeArrowheads="1"/>
          </p:cNvPicPr>
          <p:nvPr/>
        </p:nvPicPr>
        <p:blipFill>
          <a:blip r:embed="rId2"/>
          <a:srcRect l="62962" b="88182"/>
          <a:stretch>
            <a:fillRect/>
          </a:stretch>
        </p:blipFill>
        <p:spPr bwMode="auto">
          <a:xfrm>
            <a:off x="7024688" y="0"/>
            <a:ext cx="2286000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5" descr="5"/>
          <p:cNvPicPr>
            <a:picLocks noChangeAspect="1" noChangeArrowheads="1"/>
          </p:cNvPicPr>
          <p:nvPr/>
        </p:nvPicPr>
        <p:blipFill>
          <a:blip r:embed="rId3"/>
          <a:srcRect l="55556" t="64546"/>
          <a:stretch>
            <a:fillRect/>
          </a:stretch>
        </p:blipFill>
        <p:spPr bwMode="auto">
          <a:xfrm>
            <a:off x="6629400" y="3714750"/>
            <a:ext cx="2514600" cy="1446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6" descr="5"/>
          <p:cNvPicPr>
            <a:picLocks noChangeAspect="1" noChangeArrowheads="1"/>
          </p:cNvPicPr>
          <p:nvPr/>
        </p:nvPicPr>
        <p:blipFill>
          <a:blip r:embed="rId2"/>
          <a:srcRect t="65454" r="41975"/>
          <a:stretch>
            <a:fillRect/>
          </a:stretch>
        </p:blipFill>
        <p:spPr bwMode="auto">
          <a:xfrm>
            <a:off x="0" y="3829050"/>
            <a:ext cx="2514600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7" descr="5"/>
          <p:cNvPicPr>
            <a:picLocks noChangeAspect="1" noChangeArrowheads="1"/>
          </p:cNvPicPr>
          <p:nvPr/>
        </p:nvPicPr>
        <p:blipFill>
          <a:blip r:embed="rId4"/>
          <a:srcRect l="71819" b="75308"/>
          <a:stretch>
            <a:fillRect/>
          </a:stretch>
        </p:blipFill>
        <p:spPr bwMode="auto">
          <a:xfrm>
            <a:off x="0" y="0"/>
            <a:ext cx="1828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WordArt 11"/>
          <p:cNvSpPr>
            <a:spLocks noChangeArrowheads="1" noChangeShapeType="1" noTextEdit="1"/>
          </p:cNvSpPr>
          <p:nvPr/>
        </p:nvSpPr>
        <p:spPr bwMode="auto">
          <a:xfrm>
            <a:off x="762000" y="1085850"/>
            <a:ext cx="7772400" cy="49149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vi-VN" sz="1400" b="1" kern="10" dirty="0">
                <a:ln w="222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Chào mừng quý thầy cô đến dự giờ thăm lớp</a:t>
            </a:r>
            <a:endParaRPr lang="en-US" sz="1400" b="1" kern="10" dirty="0">
              <a:ln w="222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sp>
        <p:nvSpPr>
          <p:cNvPr id="2055" name="Text Box 12"/>
          <p:cNvSpPr txBox="1">
            <a:spLocks noChangeArrowheads="1"/>
          </p:cNvSpPr>
          <p:nvPr/>
        </p:nvSpPr>
        <p:spPr bwMode="auto">
          <a:xfrm>
            <a:off x="2514600" y="1257301"/>
            <a:ext cx="44958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3600" b="1" dirty="0">
                <a:solidFill>
                  <a:sysClr val="windowText" lastClr="000000"/>
                </a:solidFill>
                <a:latin typeface="Times New Roman" pitchFamily="18" charset="0"/>
              </a:rPr>
              <a:t>Môn: Tin học </a:t>
            </a:r>
          </a:p>
          <a:p>
            <a:pPr algn="ctr">
              <a:spcBef>
                <a:spcPts val="0"/>
              </a:spcBef>
            </a:pPr>
            <a:r>
              <a:rPr lang="en-US" altLang="en-US" sz="3600" b="1" dirty="0">
                <a:solidFill>
                  <a:sysClr val="windowText" lastClr="000000"/>
                </a:solidFill>
                <a:latin typeface="Times New Roman" pitchFamily="18" charset="0"/>
              </a:rPr>
              <a:t>Tin học lớp </a:t>
            </a:r>
            <a:r>
              <a:rPr lang="en-US" altLang="en-US" sz="3600" b="1" dirty="0" smtClean="0">
                <a:solidFill>
                  <a:sysClr val="windowText" lastClr="000000"/>
                </a:solidFill>
                <a:latin typeface="Times New Roman" pitchFamily="18" charset="0"/>
              </a:rPr>
              <a:t>4/3</a:t>
            </a:r>
            <a:endParaRPr lang="en-US" altLang="en-US" sz="3600" b="1" baseline="30000" dirty="0">
              <a:solidFill>
                <a:sysClr val="windowText" lastClr="000000"/>
              </a:solidFill>
              <a:latin typeface="Times New Roman" pitchFamily="18" charset="0"/>
            </a:endParaRPr>
          </a:p>
        </p:txBody>
      </p:sp>
      <p:sp>
        <p:nvSpPr>
          <p:cNvPr id="2056" name="Text Box 13"/>
          <p:cNvSpPr txBox="1">
            <a:spLocks noChangeArrowheads="1"/>
          </p:cNvSpPr>
          <p:nvPr/>
        </p:nvSpPr>
        <p:spPr bwMode="auto">
          <a:xfrm>
            <a:off x="914400" y="4085332"/>
            <a:ext cx="70866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altLang="en-US" sz="3200" dirty="0">
                <a:latin typeface="Times New Roman" pitchFamily="18" charset="0"/>
              </a:rPr>
              <a:t>Giáo viên: </a:t>
            </a:r>
            <a:r>
              <a:rPr lang="en-US" altLang="en-US" sz="3200" b="1" dirty="0">
                <a:latin typeface="Times New Roman" pitchFamily="18" charset="0"/>
              </a:rPr>
              <a:t>Võ Thị Thuỳ Trang</a:t>
            </a:r>
          </a:p>
          <a:p>
            <a:pPr algn="ctr">
              <a:spcBef>
                <a:spcPts val="0"/>
              </a:spcBef>
            </a:pPr>
            <a:r>
              <a:rPr lang="en-US" altLang="en-US" sz="3200" b="1" dirty="0">
                <a:latin typeface="Times New Roman" pitchFamily="18" charset="0"/>
              </a:rPr>
              <a:t>Năm học 2019-2020</a:t>
            </a:r>
          </a:p>
        </p:txBody>
      </p:sp>
      <p:pic>
        <p:nvPicPr>
          <p:cNvPr id="205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-1731879">
            <a:off x="2835276" y="2803771"/>
            <a:ext cx="120967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962400" y="2603746"/>
            <a:ext cx="1200150" cy="1235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617589">
            <a:off x="5181600" y="2795438"/>
            <a:ext cx="1181100" cy="1221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Text Box 13"/>
          <p:cNvSpPr txBox="1">
            <a:spLocks noChangeArrowheads="1"/>
          </p:cNvSpPr>
          <p:nvPr/>
        </p:nvSpPr>
        <p:spPr bwMode="auto">
          <a:xfrm>
            <a:off x="1066800" y="0"/>
            <a:ext cx="7086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altLang="en-US" sz="2400" b="1" dirty="0">
                <a:solidFill>
                  <a:sysClr val="windowText" lastClr="000000"/>
                </a:solidFill>
                <a:latin typeface="Times New Roman" pitchFamily="18" charset="0"/>
              </a:rPr>
              <a:t>PHÒNG GD VÀ ĐT THỦ THỪA</a:t>
            </a:r>
          </a:p>
          <a:p>
            <a:pPr algn="ctr"/>
            <a:r>
              <a:rPr lang="en-US" altLang="en-US" sz="2400" b="1" dirty="0">
                <a:solidFill>
                  <a:sysClr val="windowText" lastClr="000000"/>
                </a:solidFill>
                <a:latin typeface="Times New Roman" pitchFamily="18" charset="0"/>
              </a:rPr>
              <a:t>TRƯỜNG TH BÌNH THẠNH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8209" name="Picture 12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0" name="Picture 13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1" name="Picture 14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2" name="Picture 15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5" name="Oval 24"/>
          <p:cNvSpPr/>
          <p:nvPr/>
        </p:nvSpPr>
        <p:spPr>
          <a:xfrm>
            <a:off x="173666" y="471818"/>
            <a:ext cx="16002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52400" y="1200150"/>
            <a:ext cx="16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Times New Roman" pitchFamily="18" charset="0"/>
                <a:cs typeface="Times New Roman" pitchFamily="18" charset="0"/>
              </a:rPr>
              <a:t>1. Câu lệnh lặp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2209800" y="1123950"/>
            <a:ext cx="29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Cú pháp 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câu lệnh lặp: </a:t>
            </a: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057400" y="819150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Câu lệnh </a:t>
            </a:r>
            <a:r>
              <a:rPr lang="en-US" alt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lặp:</a:t>
            </a:r>
            <a:endParaRPr lang="en-US" altLang="en-US" sz="2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9" name="Straight Connector 28"/>
          <p:cNvCxnSpPr/>
          <p:nvPr/>
        </p:nvCxnSpPr>
        <p:spPr>
          <a:xfrm rot="5400000">
            <a:off x="-418307" y="3047206"/>
            <a:ext cx="4191000" cy="1587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AutoShape 40"/>
          <p:cNvSpPr>
            <a:spLocks noChangeArrowheads="1"/>
          </p:cNvSpPr>
          <p:nvPr/>
        </p:nvSpPr>
        <p:spPr bwMode="auto">
          <a:xfrm>
            <a:off x="2667000" y="1568590"/>
            <a:ext cx="5562600" cy="1074895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4000" b="0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Repeat n </a:t>
            </a:r>
            <a:r>
              <a:rPr lang="en-US" sz="4000" b="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[các câu lệnh]</a:t>
            </a:r>
            <a:endParaRPr lang="en-US" sz="4000" b="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45"/>
          <p:cNvSpPr txBox="1">
            <a:spLocks noChangeArrowheads="1"/>
          </p:cNvSpPr>
          <p:nvPr/>
        </p:nvSpPr>
        <p:spPr bwMode="auto">
          <a:xfrm>
            <a:off x="1981200" y="3075622"/>
            <a:ext cx="2133600" cy="707886"/>
          </a:xfrm>
          <a:prstGeom prst="rect">
            <a:avLst/>
          </a:prstGeom>
          <a:noFill/>
          <a:ln w="38100" cmpd="dbl">
            <a:solidFill>
              <a:srgbClr val="99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 </a:t>
            </a:r>
            <a:r>
              <a:rPr lang="en-US" sz="2000" b="1" i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Repeat</a:t>
            </a:r>
            <a:r>
              <a:rPr lang="en-US" sz="2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2000" b="1" i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phải có dấu cách.</a:t>
            </a:r>
          </a:p>
        </p:txBody>
      </p:sp>
      <p:sp>
        <p:nvSpPr>
          <p:cNvPr id="26" name="Text Box 47"/>
          <p:cNvSpPr txBox="1">
            <a:spLocks noChangeArrowheads="1"/>
          </p:cNvSpPr>
          <p:nvPr/>
        </p:nvSpPr>
        <p:spPr bwMode="auto">
          <a:xfrm>
            <a:off x="6553200" y="3012340"/>
            <a:ext cx="2590800" cy="707886"/>
          </a:xfrm>
          <a:prstGeom prst="rect">
            <a:avLst/>
          </a:prstGeom>
          <a:noFill/>
          <a:ln w="38100" cmpd="dbl">
            <a:solidFill>
              <a:srgbClr val="99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lệnh lặp lại được ghi trong cặp dấu </a:t>
            </a:r>
            <a:r>
              <a:rPr lang="en-US" sz="2000" b="1" i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 ]</a:t>
            </a:r>
            <a:endParaRPr lang="en-US" sz="2000" b="1" i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49"/>
          <p:cNvSpPr txBox="1">
            <a:spLocks noChangeArrowheads="1"/>
          </p:cNvSpPr>
          <p:nvPr/>
        </p:nvSpPr>
        <p:spPr bwMode="auto">
          <a:xfrm>
            <a:off x="4419600" y="3100685"/>
            <a:ext cx="1905000" cy="707886"/>
          </a:xfrm>
          <a:prstGeom prst="rect">
            <a:avLst/>
          </a:prstGeom>
          <a:noFill/>
          <a:ln w="38100" cmpd="dbl">
            <a:solidFill>
              <a:srgbClr val="9900CC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i="1" dirty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là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</a:t>
            </a:r>
            <a:r>
              <a:rPr lang="en-US" sz="2000" b="1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lần </a:t>
            </a:r>
            <a:r>
              <a:rPr lang="en-US" sz="20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lặp lại.</a:t>
            </a:r>
            <a:endParaRPr lang="en-US" sz="2000" b="1" i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58"/>
          <p:cNvSpPr txBox="1">
            <a:spLocks noChangeArrowheads="1"/>
          </p:cNvSpPr>
          <p:nvPr/>
        </p:nvSpPr>
        <p:spPr bwMode="auto">
          <a:xfrm>
            <a:off x="2971800" y="4243685"/>
            <a:ext cx="45757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Ví dụ: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Repeat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[FD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200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RT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120]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Line 63"/>
          <p:cNvSpPr>
            <a:spLocks noChangeShapeType="1"/>
          </p:cNvSpPr>
          <p:nvPr/>
        </p:nvSpPr>
        <p:spPr bwMode="auto">
          <a:xfrm>
            <a:off x="6172200" y="2338685"/>
            <a:ext cx="1600200" cy="655795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AutoShape 66"/>
          <p:cNvSpPr>
            <a:spLocks/>
          </p:cNvSpPr>
          <p:nvPr/>
        </p:nvSpPr>
        <p:spPr bwMode="auto">
          <a:xfrm rot="5400000">
            <a:off x="4438650" y="2281535"/>
            <a:ext cx="114300" cy="304800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Line 67"/>
          <p:cNvSpPr>
            <a:spLocks noChangeShapeType="1"/>
          </p:cNvSpPr>
          <p:nvPr/>
        </p:nvSpPr>
        <p:spPr bwMode="auto">
          <a:xfrm flipH="1">
            <a:off x="2971800" y="2491085"/>
            <a:ext cx="1524000" cy="60960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Line 64"/>
          <p:cNvSpPr>
            <a:spLocks noChangeShapeType="1"/>
          </p:cNvSpPr>
          <p:nvPr/>
        </p:nvSpPr>
        <p:spPr bwMode="auto">
          <a:xfrm>
            <a:off x="4800600" y="2338685"/>
            <a:ext cx="381000" cy="83820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4"/>
          <p:cNvSpPr txBox="1">
            <a:spLocks noChangeArrowheads="1"/>
          </p:cNvSpPr>
          <p:nvPr/>
        </p:nvSpPr>
        <p:spPr bwMode="auto">
          <a:xfrm>
            <a:off x="2362200" y="361950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câu lệnh lặp (tiết 1)</a:t>
            </a:r>
            <a:endParaRPr lang="en-US" alt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9"/>
          <p:cNvSpPr>
            <a:spLocks noChangeArrowheads="1"/>
          </p:cNvSpPr>
          <p:nvPr/>
        </p:nvSpPr>
        <p:spPr bwMode="auto">
          <a:xfrm>
            <a:off x="838200" y="-58738"/>
            <a:ext cx="7772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ba, 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09 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vi-VN" alt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 Box 4"/>
          <p:cNvSpPr txBox="1">
            <a:spLocks noChangeArrowheads="1"/>
          </p:cNvSpPr>
          <p:nvPr/>
        </p:nvSpPr>
        <p:spPr bwMode="auto">
          <a:xfrm>
            <a:off x="4191000" y="13335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Tin học</a:t>
            </a:r>
            <a:endParaRPr lang="en-US" altLang="en-US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8" grpId="0" animBg="1"/>
      <p:bldP spid="24" grpId="0" animBg="1"/>
      <p:bldP spid="26" grpId="0" animBg="1"/>
      <p:bldP spid="27" grpId="0" animBg="1"/>
      <p:bldP spid="28" grpId="0"/>
      <p:bldP spid="30" grpId="0" animBg="1"/>
      <p:bldP spid="33" grpId="0" animBg="1"/>
      <p:bldP spid="34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3175" y="19050"/>
            <a:ext cx="9147175" cy="5143500"/>
            <a:chOff x="-2" y="0"/>
            <a:chExt cx="5762" cy="4320"/>
          </a:xfrm>
        </p:grpSpPr>
        <p:pic>
          <p:nvPicPr>
            <p:cNvPr id="8209" name="Picture 12" descr="Hoa Khu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0" name="Picture 13" descr="Hoa Khu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1" name="Picture 14" descr="Hoa Khu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2" name="Picture 15" descr="Hoa Khu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04" name="Text Box 4"/>
          <p:cNvSpPr txBox="1">
            <a:spLocks noChangeArrowheads="1"/>
          </p:cNvSpPr>
          <p:nvPr/>
        </p:nvSpPr>
        <p:spPr bwMode="auto">
          <a:xfrm>
            <a:off x="1905000" y="819150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Câu lệnh </a:t>
            </a:r>
            <a:r>
              <a:rPr lang="en-US" alt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lặp:</a:t>
            </a:r>
            <a:endParaRPr lang="en-US" altLang="en-US" sz="2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73666" y="471818"/>
            <a:ext cx="16002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52400" y="1200150"/>
            <a:ext cx="16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Times New Roman" pitchFamily="18" charset="0"/>
                <a:cs typeface="Times New Roman" pitchFamily="18" charset="0"/>
              </a:rPr>
              <a:t>1. Câu lệnh </a:t>
            </a:r>
            <a:r>
              <a:rPr lang="en-US" altLang="en-US" sz="1600" b="1" smtClean="0">
                <a:latin typeface="Times New Roman" pitchFamily="18" charset="0"/>
                <a:cs typeface="Times New Roman" pitchFamily="18" charset="0"/>
              </a:rPr>
              <a:t>lặp.</a:t>
            </a:r>
            <a:endParaRPr lang="en-US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-342107" y="3047207"/>
            <a:ext cx="4191000" cy="1587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2590800" y="2038350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Repeat 4 [FD 100 RT 90]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2362200" y="1276350"/>
            <a:ext cx="647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Em hãy thực hiện lệnh sau và quan sát kết quả hiển thị trên màn hình.</a:t>
            </a:r>
            <a:endParaRPr lang="en-US" alt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2362200" y="361950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câu lệnh lặp (tiết 1)</a:t>
            </a:r>
            <a:endParaRPr lang="en-US" alt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838200" y="-58738"/>
            <a:ext cx="7772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ba, 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09 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vi-VN" alt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4191000" y="13335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Tin học</a:t>
            </a:r>
            <a:endParaRPr lang="en-US" alt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7"/>
          <p:cNvSpPr>
            <a:spLocks noChangeArrowheads="1"/>
          </p:cNvSpPr>
          <p:nvPr/>
        </p:nvSpPr>
        <p:spPr bwMode="auto">
          <a:xfrm>
            <a:off x="2590800" y="2800350"/>
            <a:ext cx="5638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Repeat 3 [FD 100 RT 120]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41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8209" name="Picture 12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0" name="Picture 13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1" name="Picture 14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2" name="Picture 15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03" name="Text Box 4"/>
          <p:cNvSpPr txBox="1">
            <a:spLocks noChangeArrowheads="1"/>
          </p:cNvSpPr>
          <p:nvPr/>
        </p:nvSpPr>
        <p:spPr bwMode="auto">
          <a:xfrm>
            <a:off x="2514600" y="1450181"/>
            <a:ext cx="1066800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ts val="0"/>
              </a:spcBef>
            </a:pP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CS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FD 50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RT 60</a:t>
            </a:r>
            <a:endParaRPr lang="en-US" altLang="en-US" b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spcBef>
                <a:spcPts val="0"/>
              </a:spcBef>
            </a:pPr>
            <a:r>
              <a:rPr lang="en-US" altLang="en-US" b="1" dirty="0">
                <a:latin typeface="Times New Roman" pitchFamily="18" charset="0"/>
                <a:cs typeface="Times New Roman" pitchFamily="18" charset="0"/>
              </a:rPr>
              <a:t>FD </a:t>
            </a: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50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RT 60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FD 50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RT 60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FD 50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RT 60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FD 50 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RT 60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FD 50</a:t>
            </a:r>
          </a:p>
          <a:p>
            <a:pPr eaLnBrk="1" hangingPunct="1">
              <a:spcBef>
                <a:spcPts val="0"/>
              </a:spcBef>
            </a:pPr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RT 60</a:t>
            </a:r>
          </a:p>
        </p:txBody>
      </p:sp>
      <p:sp>
        <p:nvSpPr>
          <p:cNvPr id="25" name="Oval 24"/>
          <p:cNvSpPr/>
          <p:nvPr/>
        </p:nvSpPr>
        <p:spPr>
          <a:xfrm>
            <a:off x="173666" y="471818"/>
            <a:ext cx="16002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52400" y="1276350"/>
            <a:ext cx="16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Times New Roman" pitchFamily="18" charset="0"/>
                <a:cs typeface="Times New Roman" pitchFamily="18" charset="0"/>
              </a:rPr>
              <a:t>1. Câu lệnh </a:t>
            </a:r>
            <a:r>
              <a:rPr lang="en-US" altLang="en-US" sz="1600" b="1" smtClean="0">
                <a:latin typeface="Times New Roman" pitchFamily="18" charset="0"/>
                <a:cs typeface="Times New Roman" pitchFamily="18" charset="0"/>
              </a:rPr>
              <a:t>lặp.</a:t>
            </a:r>
            <a:endParaRPr lang="en-US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7" name="Rectangle 16"/>
          <p:cNvSpPr>
            <a:spLocks noChangeArrowheads="1"/>
          </p:cNvSpPr>
          <p:nvPr/>
        </p:nvSpPr>
        <p:spPr bwMode="auto">
          <a:xfrm>
            <a:off x="3810000" y="2419350"/>
            <a:ext cx="533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800" dirty="0" smtClean="0">
                <a:latin typeface="Times New Roman" pitchFamily="18" charset="0"/>
                <a:cs typeface="Times New Roman" pitchFamily="18" charset="0"/>
              </a:rPr>
              <a:t>……………………………………</a:t>
            </a:r>
          </a:p>
        </p:txBody>
      </p:sp>
      <p:sp>
        <p:nvSpPr>
          <p:cNvPr id="20" name="Text Box 4"/>
          <p:cNvSpPr txBox="1">
            <a:spLocks noChangeArrowheads="1"/>
          </p:cNvSpPr>
          <p:nvPr/>
        </p:nvSpPr>
        <p:spPr bwMode="auto">
          <a:xfrm>
            <a:off x="1981200" y="1181040"/>
            <a:ext cx="647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b. Em hãy viết lệnh lặp thay thế các lệnh sau:  </a:t>
            </a:r>
            <a:endParaRPr lang="en-US" alt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057400" y="819150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Câu lệnh </a:t>
            </a:r>
            <a:r>
              <a:rPr lang="en-US" alt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lặp:</a:t>
            </a:r>
            <a:endParaRPr lang="en-US" altLang="en-US" sz="2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-418307" y="3047206"/>
            <a:ext cx="4191000" cy="1587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Left Brace 16"/>
          <p:cNvSpPr/>
          <p:nvPr/>
        </p:nvSpPr>
        <p:spPr>
          <a:xfrm>
            <a:off x="2362200" y="1809750"/>
            <a:ext cx="152400" cy="4572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Left Brace 43"/>
          <p:cNvSpPr/>
          <p:nvPr/>
        </p:nvSpPr>
        <p:spPr>
          <a:xfrm>
            <a:off x="2362200" y="2419350"/>
            <a:ext cx="152400" cy="4572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Left Brace 44"/>
          <p:cNvSpPr/>
          <p:nvPr/>
        </p:nvSpPr>
        <p:spPr>
          <a:xfrm>
            <a:off x="2362200" y="2952750"/>
            <a:ext cx="152400" cy="4572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Left Brace 45"/>
          <p:cNvSpPr/>
          <p:nvPr/>
        </p:nvSpPr>
        <p:spPr>
          <a:xfrm>
            <a:off x="2362200" y="3486150"/>
            <a:ext cx="152400" cy="4572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Left Brace 46"/>
          <p:cNvSpPr/>
          <p:nvPr/>
        </p:nvSpPr>
        <p:spPr>
          <a:xfrm>
            <a:off x="2362200" y="4019550"/>
            <a:ext cx="152400" cy="4572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Left Brace 47"/>
          <p:cNvSpPr/>
          <p:nvPr/>
        </p:nvSpPr>
        <p:spPr>
          <a:xfrm>
            <a:off x="2362200" y="4552950"/>
            <a:ext cx="152400" cy="457200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2362200" y="361950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câu lệnh lặp (tiết 1)</a:t>
            </a:r>
            <a:endParaRPr lang="en-US" alt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9"/>
          <p:cNvSpPr>
            <a:spLocks noChangeArrowheads="1"/>
          </p:cNvSpPr>
          <p:nvPr/>
        </p:nvSpPr>
        <p:spPr bwMode="auto">
          <a:xfrm>
            <a:off x="838200" y="-58738"/>
            <a:ext cx="7772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ba, 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09 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vi-VN" alt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4191000" y="13335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Tin học</a:t>
            </a:r>
            <a:endParaRPr lang="en-US" alt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 Box 58"/>
          <p:cNvSpPr txBox="1">
            <a:spLocks noChangeArrowheads="1"/>
          </p:cNvSpPr>
          <p:nvPr/>
        </p:nvSpPr>
        <p:spPr bwMode="auto">
          <a:xfrm>
            <a:off x="4800600" y="2190750"/>
            <a:ext cx="32892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Repeat 6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[FD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50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RT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60]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3" grpId="0"/>
      <p:bldP spid="8207" grpId="0"/>
      <p:bldP spid="20" grpId="0"/>
      <p:bldP spid="17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2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9234" name="Picture 12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13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14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7" name="Picture 15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3" name="Oval 22"/>
          <p:cNvSpPr/>
          <p:nvPr/>
        </p:nvSpPr>
        <p:spPr>
          <a:xfrm>
            <a:off x="173666" y="471818"/>
            <a:ext cx="16002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cxnSp>
        <p:nvCxnSpPr>
          <p:cNvPr id="21" name="Straight Connector 20"/>
          <p:cNvCxnSpPr/>
          <p:nvPr/>
        </p:nvCxnSpPr>
        <p:spPr>
          <a:xfrm rot="5400000">
            <a:off x="-418307" y="3047206"/>
            <a:ext cx="4191000" cy="1587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 Box 4"/>
          <p:cNvSpPr txBox="1">
            <a:spLocks noChangeArrowheads="1"/>
          </p:cNvSpPr>
          <p:nvPr/>
        </p:nvSpPr>
        <p:spPr bwMode="auto">
          <a:xfrm>
            <a:off x="-76200" y="1200150"/>
            <a:ext cx="16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1600" b="1" smtClean="0">
                <a:latin typeface="Times New Roman" pitchFamily="18" charset="0"/>
                <a:cs typeface="Times New Roman" pitchFamily="18" charset="0"/>
              </a:rPr>
              <a:t>Câu lệnh lặp</a:t>
            </a:r>
            <a:endParaRPr lang="en-US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 Box 4"/>
          <p:cNvSpPr txBox="1">
            <a:spLocks noChangeArrowheads="1"/>
          </p:cNvSpPr>
          <p:nvPr/>
        </p:nvSpPr>
        <p:spPr bwMode="auto">
          <a:xfrm>
            <a:off x="2133600" y="4211419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 lục giác được vẽ ngay sau khi viết xong câu lệnh</a:t>
            </a:r>
            <a:endParaRPr lang="en-US" alt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Text Box 4"/>
          <p:cNvSpPr txBox="1">
            <a:spLocks noChangeArrowheads="1"/>
          </p:cNvSpPr>
          <p:nvPr/>
        </p:nvSpPr>
        <p:spPr bwMode="auto">
          <a:xfrm>
            <a:off x="6172200" y="4211419"/>
            <a:ext cx="2971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Từng cạnh của hình lục giác được vẽ ra.</a:t>
            </a:r>
            <a:endParaRPr lang="en-US" altLang="en-US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028950"/>
            <a:ext cx="1219200" cy="11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34200" y="3028950"/>
            <a:ext cx="1219200" cy="118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2286000" y="1810766"/>
          <a:ext cx="6096000" cy="1065784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Cột</a:t>
                      </a:r>
                      <a:r>
                        <a:rPr lang="en-US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1</a:t>
                      </a:r>
                      <a:endParaRPr lang="en-US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Cột</a:t>
                      </a:r>
                      <a:r>
                        <a:rPr lang="en-US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2</a:t>
                      </a:r>
                      <a:endParaRPr lang="en-US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Cs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US" sz="1800" b="1" smtClean="0">
                          <a:latin typeface="Times New Roman" pitchFamily="18" charset="0"/>
                          <a:cs typeface="Times New Roman" pitchFamily="18" charset="0"/>
                        </a:rPr>
                        <a:t>Repeat 6[fd 50 rt 60]</a:t>
                      </a:r>
                      <a:endParaRPr kumimoji="0" lang="en-US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kumimoji="0" lang="en-US" sz="1800" b="1" u="none" strike="noStrike" kern="1200" cap="none" spc="0" normalizeH="0" baseline="0" noProof="0" smtClean="0">
                          <a:ln>
                            <a:noFill/>
                          </a:ln>
                          <a:effectLst/>
                          <a:uLnTx/>
                          <a:uFillTx/>
                          <a:latin typeface="Times New Roman" pitchFamily="18" charset="0"/>
                          <a:cs typeface="Times New Roman" pitchFamily="18" charset="0"/>
                        </a:rPr>
                        <a:t>Cs</a:t>
                      </a:r>
                    </a:p>
                    <a:p>
                      <a:pPr marL="342900" marR="0" lvl="0" indent="-3429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tabLst/>
                        <a:defRPr/>
                      </a:pPr>
                      <a:r>
                        <a:rPr lang="en-US" sz="1800" b="1" smtClean="0">
                          <a:latin typeface="Times New Roman" pitchFamily="18" charset="0"/>
                          <a:cs typeface="Times New Roman" pitchFamily="18" charset="0"/>
                        </a:rPr>
                        <a:t>Repeat 6[fd 50 rt 60 Wait 60]</a:t>
                      </a:r>
                      <a:endParaRPr kumimoji="0" lang="en-US" sz="1800" b="1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32" name="Straight Connector 31"/>
          <p:cNvCxnSpPr/>
          <p:nvPr/>
        </p:nvCxnSpPr>
        <p:spPr>
          <a:xfrm rot="5400000">
            <a:off x="4276727" y="4086225"/>
            <a:ext cx="2114548" cy="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76200" y="1504950"/>
            <a:ext cx="1817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Câu lệnh </a:t>
            </a: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Wait</a:t>
            </a: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828800" y="819150"/>
            <a:ext cx="304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lệnh Wait: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7543800" y="2800350"/>
            <a:ext cx="609600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286000" y="1123950"/>
            <a:ext cx="60198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Thực hiện lần lượt các lệnh trong mỗi cột, so sánh kết quả hiện thị trên màn hình.</a:t>
            </a: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362200" y="361950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câu lệnh lặp (tiết 1)</a:t>
            </a:r>
            <a:endParaRPr lang="en-US" alt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auto">
          <a:xfrm>
            <a:off x="838200" y="-58738"/>
            <a:ext cx="7772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ba, 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09 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vi-VN" alt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 Box 4"/>
          <p:cNvSpPr txBox="1">
            <a:spLocks noChangeArrowheads="1"/>
          </p:cNvSpPr>
          <p:nvPr/>
        </p:nvSpPr>
        <p:spPr bwMode="auto">
          <a:xfrm>
            <a:off x="4191000" y="13335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Tin học</a:t>
            </a: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1" grpId="0"/>
      <p:bldP spid="25" grpId="0"/>
      <p:bldP spid="26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9234" name="Picture 12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5" name="Picture 13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6" name="Picture 14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37" name="Picture 15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5" name="Straight Connector 14"/>
          <p:cNvCxnSpPr/>
          <p:nvPr/>
        </p:nvCxnSpPr>
        <p:spPr>
          <a:xfrm rot="5400000">
            <a:off x="-115093" y="2913856"/>
            <a:ext cx="4191000" cy="1587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220912" y="1276350"/>
            <a:ext cx="1457066" cy="55399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0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Wait 60</a:t>
            </a:r>
            <a:endParaRPr lang="en-US" sz="3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6" name="Text Box 4"/>
          <p:cNvSpPr txBox="1">
            <a:spLocks noChangeArrowheads="1"/>
          </p:cNvSpPr>
          <p:nvPr/>
        </p:nvSpPr>
        <p:spPr bwMode="auto">
          <a:xfrm>
            <a:off x="2286000" y="1809750"/>
            <a:ext cx="67056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Rùa sẽ tạm dừng 60 tíc (1 giây) trước khi thực hiện lệnh tiếp theo.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Oval 22"/>
          <p:cNvSpPr/>
          <p:nvPr/>
        </p:nvSpPr>
        <p:spPr>
          <a:xfrm>
            <a:off x="173666" y="471818"/>
            <a:ext cx="16002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sp>
        <p:nvSpPr>
          <p:cNvPr id="12303" name="Text Box 4"/>
          <p:cNvSpPr txBox="1">
            <a:spLocks noChangeArrowheads="1"/>
          </p:cNvSpPr>
          <p:nvPr/>
        </p:nvSpPr>
        <p:spPr bwMode="auto">
          <a:xfrm>
            <a:off x="228600" y="1504950"/>
            <a:ext cx="1828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1600" b="1" smtClean="0">
                <a:latin typeface="Times New Roman" pitchFamily="18" charset="0"/>
                <a:cs typeface="Times New Roman" pitchFamily="18" charset="0"/>
              </a:rPr>
              <a:t>Câu lệnh Wait.</a:t>
            </a:r>
            <a:endParaRPr lang="en-US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1981200" y="971550"/>
            <a:ext cx="3048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2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lệnh Wait:</a:t>
            </a:r>
            <a:endParaRPr lang="en-US" altLang="en-US" sz="20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-76200" y="1200150"/>
            <a:ext cx="16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altLang="en-US" sz="1600" b="1" smtClean="0">
                <a:latin typeface="Times New Roman" pitchFamily="18" charset="0"/>
                <a:cs typeface="Times New Roman" pitchFamily="18" charset="0"/>
              </a:rPr>
              <a:t>Câu lệnh lặp.</a:t>
            </a:r>
            <a:endParaRPr lang="en-US" altLang="en-US" sz="16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43400" y="2571750"/>
            <a:ext cx="1552541" cy="64633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eaLnBrk="1" hangingPunct="1">
              <a:defRPr/>
            </a:pPr>
            <a:r>
              <a:rPr lang="en-US" sz="3600" b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Wait n</a:t>
            </a:r>
            <a:endParaRPr lang="en-US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2209800" y="4095750"/>
            <a:ext cx="67056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400" smtClean="0">
                <a:latin typeface="Times New Roman" pitchFamily="18" charset="0"/>
                <a:cs typeface="Times New Roman" pitchFamily="18" charset="0"/>
              </a:rPr>
              <a:t>Rùa sẽ tạm dừng n tíc trước khi thực hiện lệnh tiếp theo.</a:t>
            </a:r>
            <a:endParaRPr lang="en-US" altLang="en-US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45"/>
          <p:cNvSpPr txBox="1">
            <a:spLocks noChangeArrowheads="1"/>
          </p:cNvSpPr>
          <p:nvPr/>
        </p:nvSpPr>
        <p:spPr bwMode="auto">
          <a:xfrm>
            <a:off x="6324600" y="3181350"/>
            <a:ext cx="2514600" cy="707886"/>
          </a:xfrm>
          <a:prstGeom prst="rect">
            <a:avLst/>
          </a:prstGeom>
          <a:noFill/>
          <a:ln w="38100" cmpd="dbl">
            <a:solidFill>
              <a:srgbClr val="99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 </a:t>
            </a:r>
            <a:r>
              <a:rPr lang="en-US" sz="2000" b="0" i="1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Wait</a:t>
            </a:r>
            <a:r>
              <a:rPr lang="en-US" sz="2000" b="0" i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 </a:t>
            </a:r>
            <a:r>
              <a:rPr lang="en-US" sz="2000" b="0" i="1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000" b="0" i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phải có dấu cách.</a:t>
            </a:r>
          </a:p>
        </p:txBody>
      </p:sp>
      <p:sp>
        <p:nvSpPr>
          <p:cNvPr id="30" name="AutoShape 66"/>
          <p:cNvSpPr>
            <a:spLocks/>
          </p:cNvSpPr>
          <p:nvPr/>
        </p:nvSpPr>
        <p:spPr bwMode="auto">
          <a:xfrm rot="5400000">
            <a:off x="5429250" y="3048000"/>
            <a:ext cx="114300" cy="304800"/>
          </a:xfrm>
          <a:prstGeom prst="rightBrace">
            <a:avLst>
              <a:gd name="adj1" fmla="val 16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Line 63"/>
          <p:cNvSpPr>
            <a:spLocks noChangeShapeType="1"/>
          </p:cNvSpPr>
          <p:nvPr/>
        </p:nvSpPr>
        <p:spPr bwMode="auto">
          <a:xfrm>
            <a:off x="5562600" y="3257550"/>
            <a:ext cx="685800" cy="304800"/>
          </a:xfrm>
          <a:prstGeom prst="line">
            <a:avLst/>
          </a:prstGeom>
          <a:noFill/>
          <a:ln w="38100">
            <a:solidFill>
              <a:srgbClr val="9900CC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 sz="12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2362200" y="361950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câu lệnh lặp (tiết 1)</a:t>
            </a:r>
            <a:endParaRPr lang="en-US" alt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9"/>
          <p:cNvSpPr>
            <a:spLocks noChangeArrowheads="1"/>
          </p:cNvSpPr>
          <p:nvPr/>
        </p:nvSpPr>
        <p:spPr bwMode="auto">
          <a:xfrm>
            <a:off x="838200" y="-58738"/>
            <a:ext cx="7772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ba, 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09 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vi-VN" alt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 Box 4"/>
          <p:cNvSpPr txBox="1">
            <a:spLocks noChangeArrowheads="1"/>
          </p:cNvSpPr>
          <p:nvPr/>
        </p:nvSpPr>
        <p:spPr bwMode="auto">
          <a:xfrm>
            <a:off x="4191000" y="13335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Tin học</a:t>
            </a: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56" grpId="0" animBg="1"/>
      <p:bldP spid="28" grpId="0" animBg="1"/>
      <p:bldP spid="29" grpId="0" animBg="1"/>
      <p:bldP spid="30" grpId="0" animBg="1"/>
      <p:bldP spid="3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3175" y="19050"/>
            <a:ext cx="9147175" cy="5143500"/>
            <a:chOff x="-2" y="0"/>
            <a:chExt cx="5762" cy="4320"/>
          </a:xfrm>
        </p:grpSpPr>
        <p:pic>
          <p:nvPicPr>
            <p:cNvPr id="3" name="Picture 12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13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14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15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905000" y="819150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Câu lệnh 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Wait: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173666" y="471818"/>
            <a:ext cx="16002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0" y="1200150"/>
            <a:ext cx="16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1. Câu lệnh 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lặp.</a:t>
            </a:r>
            <a:endParaRPr lang="en-US" alt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-342107" y="3047207"/>
            <a:ext cx="4191000" cy="1587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2590800" y="2038350"/>
            <a:ext cx="64008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Repeat 4 [FD 100 RT 90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Wait 60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2362200" y="1276350"/>
            <a:ext cx="6477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Em hãy thực hiện lệnh sau và quan sát kết quả hiển thị trên màn hình.</a:t>
            </a:r>
            <a:endParaRPr lang="en-US" alt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2362200" y="361950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câu lệnh lặp (tiết 1)</a:t>
            </a:r>
            <a:endParaRPr lang="en-US" alt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9"/>
          <p:cNvSpPr>
            <a:spLocks noChangeArrowheads="1"/>
          </p:cNvSpPr>
          <p:nvPr/>
        </p:nvSpPr>
        <p:spPr bwMode="auto">
          <a:xfrm>
            <a:off x="838200" y="-58738"/>
            <a:ext cx="7772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ba, 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09 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vi-VN" alt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 Box 4"/>
          <p:cNvSpPr txBox="1">
            <a:spLocks noChangeArrowheads="1"/>
          </p:cNvSpPr>
          <p:nvPr/>
        </p:nvSpPr>
        <p:spPr bwMode="auto">
          <a:xfrm>
            <a:off x="4191000" y="13335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Tin học</a:t>
            </a:r>
            <a:endParaRPr lang="en-US" alt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7"/>
          <p:cNvSpPr>
            <a:spLocks noChangeArrowheads="1"/>
          </p:cNvSpPr>
          <p:nvPr/>
        </p:nvSpPr>
        <p:spPr bwMode="auto">
          <a:xfrm>
            <a:off x="2590800" y="2800350"/>
            <a:ext cx="6553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Repeat 3 [FD 100 RT 120 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Wait 60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76200" y="1504950"/>
            <a:ext cx="181768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altLang="en-US" sz="1600" b="1" dirty="0" smtClean="0">
                <a:latin typeface="Times New Roman" pitchFamily="18" charset="0"/>
                <a:cs typeface="Times New Roman" pitchFamily="18" charset="0"/>
              </a:rPr>
              <a:t>Câu lệnh </a:t>
            </a:r>
            <a:r>
              <a:rPr lang="en-US" altLang="en-US" sz="1600" b="1" dirty="0">
                <a:latin typeface="Times New Roman" pitchFamily="18" charset="0"/>
                <a:cs typeface="Times New Roman" pitchFamily="18" charset="0"/>
              </a:rPr>
              <a:t>Wait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1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22535" name="Picture 12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6" name="Picture 13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7" name="Picture 14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38" name="Picture 15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12" descr="hinh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714500"/>
            <a:ext cx="88392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7"/>
          <p:cNvSpPr txBox="1">
            <a:spLocks noChangeArrowheads="1"/>
          </p:cNvSpPr>
          <p:nvPr/>
        </p:nvSpPr>
        <p:spPr bwMode="auto">
          <a:xfrm>
            <a:off x="3581400" y="1123950"/>
            <a:ext cx="2209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>
                <a:latin typeface="Times New Roman" pitchFamily="18" charset="0"/>
                <a:cs typeface="Times New Roman" pitchFamily="18" charset="0"/>
              </a:rPr>
              <a:t>Ghi nhớ</a:t>
            </a:r>
          </a:p>
        </p:txBody>
      </p:sp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590800" y="2329755"/>
            <a:ext cx="51054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lệnh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lặp Repeat có cấu trúc:</a:t>
            </a:r>
          </a:p>
          <a:p>
            <a:pPr marL="457200" indent="-457200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Repeat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[&lt;các lệnh lặp&gt; 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]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2286000" y="3516690"/>
            <a:ext cx="54864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Câu lệnh chờ có cấu trúc: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Wait n</a:t>
            </a:r>
          </a:p>
          <a:p>
            <a:pPr marL="457200" indent="-457200"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Rùa tạm dừng n tic trước khi thực hiện</a:t>
            </a:r>
          </a:p>
          <a:p>
            <a:pPr marL="457200" indent="-457200" algn="ctr" eaLnBrk="0" hangingPunct="0">
              <a:spcBef>
                <a:spcPct val="50000"/>
              </a:spcBef>
              <a:buFont typeface="Wingdings" pitchFamily="2" charset="2"/>
              <a:buNone/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lệnh tiếp theo (60 tíc = 1 giây)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2362200" y="361950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câu lệnh lặp (tiết 1)</a:t>
            </a:r>
            <a:endParaRPr lang="en-US" alt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838200" y="-58738"/>
            <a:ext cx="7772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ba, 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09 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vi-VN" alt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4191000" y="13335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Tin học</a:t>
            </a:r>
            <a:endParaRPr lang="en-US" altLang="en-US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close up of a logo&#10;&#10;Description automatically generated">
            <a:extLst>
              <a:ext uri="{FF2B5EF4-FFF2-40B4-BE49-F238E27FC236}">
                <a16:creationId xmlns="" xmlns:a16="http://schemas.microsoft.com/office/drawing/2014/main" id="{9D42BECC-82E8-476A-AC65-5E4660AD22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29" name="Google Shape;89;p2">
            <a:extLst>
              <a:ext uri="{FF2B5EF4-FFF2-40B4-BE49-F238E27FC236}">
                <a16:creationId xmlns="" xmlns:a16="http://schemas.microsoft.com/office/drawing/2014/main" id="{709A50A5-25A5-4B3C-A052-10AC0F26317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t="33291"/>
          <a:stretch/>
        </p:blipFill>
        <p:spPr>
          <a:xfrm flipH="1">
            <a:off x="6768060" y="3597489"/>
            <a:ext cx="2375940" cy="154601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29">
            <a:hlinkClick r:id="rId5" action="ppaction://hlinksldjump"/>
            <a:extLst>
              <a:ext uri="{FF2B5EF4-FFF2-40B4-BE49-F238E27FC236}">
                <a16:creationId xmlns="" xmlns:a16="http://schemas.microsoft.com/office/drawing/2014/main" id="{B4917BD8-89AD-43B1-8EA1-DC06331ED670}"/>
              </a:ext>
            </a:extLst>
          </p:cNvPr>
          <p:cNvSpPr/>
          <p:nvPr/>
        </p:nvSpPr>
        <p:spPr>
          <a:xfrm>
            <a:off x="7487239" y="3630145"/>
            <a:ext cx="805029" cy="484748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500" spc="-113" dirty="0">
                <a:solidFill>
                  <a:srgbClr val="DC2014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VN-Kimberley" panose="02040603050506020204" pitchFamily="18" charset="0"/>
              </a:rPr>
              <a:t> </a:t>
            </a:r>
            <a:r>
              <a:rPr lang="en-US" sz="2700" spc="-113" dirty="0">
                <a:solidFill>
                  <a:srgbClr val="DC2014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  <a:latin typeface="SVN-Kimberley" panose="02040603050506020204" pitchFamily="18" charset="0"/>
              </a:rPr>
              <a:t>Play</a:t>
            </a:r>
            <a:endParaRPr lang="en-US" sz="2700" spc="-113" dirty="0">
              <a:solidFill>
                <a:srgbClr val="DC2014"/>
              </a:solidFill>
              <a:effectLst>
                <a:glow rad="101600">
                  <a:schemeClr val="bg1">
                    <a:alpha val="60000"/>
                  </a:schemeClr>
                </a:glow>
              </a:effectLst>
            </a:endParaRPr>
          </a:p>
        </p:txBody>
      </p:sp>
      <p:pic>
        <p:nvPicPr>
          <p:cNvPr id="25" name="Picture 24" descr="A picture containing wooden, sitting, table, black&#10;&#10;Description automatically generated">
            <a:extLst>
              <a:ext uri="{FF2B5EF4-FFF2-40B4-BE49-F238E27FC236}">
                <a16:creationId xmlns="" xmlns:a16="http://schemas.microsoft.com/office/drawing/2014/main" id="{A45FED9A-2BFA-4456-8707-713F8ADCC9B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-253773"/>
            <a:ext cx="2591590" cy="199548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0ACF1D7F-896A-4166-A5D7-513FF4222041}"/>
              </a:ext>
            </a:extLst>
          </p:cNvPr>
          <p:cNvSpPr txBox="1"/>
          <p:nvPr/>
        </p:nvSpPr>
        <p:spPr>
          <a:xfrm>
            <a:off x="3505200" y="590550"/>
            <a:ext cx="2170622" cy="992579"/>
          </a:xfrm>
          <a:prstGeom prst="rect">
            <a:avLst/>
          </a:prstGeom>
          <a:noFill/>
          <a:scene3d>
            <a:camera prst="perspectiveLeft"/>
            <a:lightRig rig="flat" dir="t"/>
          </a:scene3d>
          <a:sp3d extrusionH="1314450"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6000" spc="-225" dirty="0">
                <a:solidFill>
                  <a:srgbClr val="DC2014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SVN-Kimberley" panose="02040603050506020204" pitchFamily="18" charset="0"/>
              </a:rPr>
              <a:t>TÁO</a:t>
            </a:r>
            <a:endParaRPr lang="en-US" sz="7200" spc="-225" dirty="0">
              <a:solidFill>
                <a:srgbClr val="DC2014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SVN-Kimberley" panose="0204060305050602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AAC358A7-FD64-44F9-9329-FB09FDCA1D27}"/>
              </a:ext>
            </a:extLst>
          </p:cNvPr>
          <p:cNvSpPr/>
          <p:nvPr/>
        </p:nvSpPr>
        <p:spPr>
          <a:xfrm>
            <a:off x="3193776" y="209550"/>
            <a:ext cx="718787" cy="838691"/>
          </a:xfrm>
          <a:prstGeom prst="rect">
            <a:avLst/>
          </a:prstGeom>
        </p:spPr>
        <p:txBody>
          <a:bodyPr wrap="none" lIns="68580" tIns="34290" rIns="68580" bIns="34290">
            <a:spAutoFit/>
          </a:bodyPr>
          <a:lstStyle/>
          <a:p>
            <a:r>
              <a:rPr lang="en-US" sz="5000" spc="-225" dirty="0" err="1">
                <a:solidFill>
                  <a:srgbClr val="086E14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#9Slide06 Hellvina Hand Script" pitchFamily="2" charset="0"/>
              </a:rPr>
              <a:t>Hái</a:t>
            </a:r>
            <a:endParaRPr lang="en-US" sz="800" spc="-225" dirty="0">
              <a:solidFill>
                <a:srgbClr val="086E14"/>
              </a:solidFill>
              <a:effectLst>
                <a:glow rad="63500">
                  <a:schemeClr val="bg1">
                    <a:alpha val="40000"/>
                  </a:schemeClr>
                </a:glow>
              </a:effectLst>
              <a:latin typeface="SVN-Kimberley" panose="02040603050506020204" pitchFamily="18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="" xmlns:a16="http://schemas.microsoft.com/office/drawing/2014/main" id="{CFEF9245-555D-438C-87C2-9C4AA0E4D68F}"/>
              </a:ext>
            </a:extLst>
          </p:cNvPr>
          <p:cNvSpPr/>
          <p:nvPr/>
        </p:nvSpPr>
        <p:spPr>
          <a:xfrm>
            <a:off x="2641444" y="2331746"/>
            <a:ext cx="3466463" cy="2221204"/>
          </a:xfrm>
          <a:prstGeom prst="roundRect">
            <a:avLst>
              <a:gd name="adj" fmla="val 12143"/>
            </a:avLst>
          </a:prstGeom>
          <a:solidFill>
            <a:srgbClr val="0070C0">
              <a:alpha val="58000"/>
            </a:srgbClr>
          </a:solidFill>
          <a:ln>
            <a:noFill/>
          </a:ln>
          <a:effectLst>
            <a:outerShdw blurRad="63500" sx="102000" sy="102000" algn="ctr" rotWithShape="0">
              <a:schemeClr val="accent1">
                <a:lumMod val="20000"/>
                <a:lumOff val="80000"/>
                <a:alpha val="4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="" xmlns:a16="http://schemas.microsoft.com/office/drawing/2014/main" id="{D9C34600-2B82-43EA-A701-8839B24CED08}"/>
              </a:ext>
            </a:extLst>
          </p:cNvPr>
          <p:cNvSpPr/>
          <p:nvPr/>
        </p:nvSpPr>
        <p:spPr>
          <a:xfrm>
            <a:off x="3520724" y="2145084"/>
            <a:ext cx="1341339" cy="444617"/>
          </a:xfrm>
          <a:prstGeom prst="roundRect">
            <a:avLst/>
          </a:prstGeom>
          <a:solidFill>
            <a:srgbClr val="0038A8"/>
          </a:solidFill>
          <a:ln>
            <a:noFill/>
          </a:ln>
          <a:effectLst>
            <a:outerShdw blurRad="50800" dist="38100" dir="5400000" algn="t" rotWithShape="0">
              <a:schemeClr val="accent1">
                <a:lumMod val="75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8FD898BC-7293-4430-8E04-607ACF85F56B}"/>
              </a:ext>
            </a:extLst>
          </p:cNvPr>
          <p:cNvSpPr txBox="1"/>
          <p:nvPr/>
        </p:nvSpPr>
        <p:spPr>
          <a:xfrm>
            <a:off x="3578057" y="2200180"/>
            <a:ext cx="1341339" cy="300082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en-US" sz="1500" b="1" dirty="0" err="1">
                <a:solidFill>
                  <a:srgbClr val="F8F200"/>
                </a:solidFill>
                <a:latin typeface="SVN-Kimberley" panose="02040603050506020204" pitchFamily="18" charset="0"/>
              </a:rPr>
              <a:t>Quy</a:t>
            </a:r>
            <a:r>
              <a:rPr lang="en-US" sz="1500" b="1" dirty="0">
                <a:solidFill>
                  <a:srgbClr val="F8F200"/>
                </a:solidFill>
                <a:latin typeface="SVN-Kimberley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F8F200"/>
                </a:solidFill>
                <a:latin typeface="SVN-Kimberley" panose="02040603050506020204" pitchFamily="18" charset="0"/>
              </a:rPr>
              <a:t>tắc</a:t>
            </a:r>
            <a:r>
              <a:rPr lang="en-US" sz="1500" b="1" dirty="0">
                <a:solidFill>
                  <a:srgbClr val="F8F200"/>
                </a:solidFill>
                <a:latin typeface="SVN-Kimberley" panose="02040603050506020204" pitchFamily="18" charset="0"/>
              </a:rPr>
              <a:t> </a:t>
            </a:r>
            <a:r>
              <a:rPr lang="en-US" sz="1500" b="1" dirty="0" err="1">
                <a:solidFill>
                  <a:srgbClr val="F8F200"/>
                </a:solidFill>
                <a:latin typeface="SVN-Kimberley" panose="02040603050506020204" pitchFamily="18" charset="0"/>
              </a:rPr>
              <a:t>chơi</a:t>
            </a:r>
            <a:endParaRPr lang="en-US" sz="1500" b="1" dirty="0">
              <a:solidFill>
                <a:srgbClr val="F8F200"/>
              </a:solidFill>
              <a:latin typeface="SVN-Kimberley" panose="02040603050506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E43E89A-9CBB-46A4-9DAE-D3435FB80195}"/>
              </a:ext>
            </a:extLst>
          </p:cNvPr>
          <p:cNvSpPr txBox="1"/>
          <p:nvPr/>
        </p:nvSpPr>
        <p:spPr>
          <a:xfrm>
            <a:off x="2737933" y="2631829"/>
            <a:ext cx="3227438" cy="191590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algn="just"/>
            <a:r>
              <a:rPr lang="en-US" sz="20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0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ơng</a:t>
            </a:r>
            <a:r>
              <a:rPr lang="en-US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20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giây</a:t>
            </a:r>
            <a:r>
              <a:rPr lang="en-US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vi-VN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20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ợc</a:t>
            </a:r>
            <a:r>
              <a:rPr lang="en-US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táo</a:t>
            </a:r>
            <a:r>
              <a:rPr lang="en-US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srgbClr val="080808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dirty="0">
                <a:solidFill>
                  <a:schemeClr val="bg1"/>
                </a:solidFill>
                <a:latin typeface="SVN-Kimberley" panose="02040603050506020204" pitchFamily="18" charset="0"/>
              </a:rPr>
              <a:t>.</a:t>
            </a:r>
          </a:p>
        </p:txBody>
      </p:sp>
      <p:pic>
        <p:nvPicPr>
          <p:cNvPr id="8" name="ChocoboRacingCidsTestCourse-HoaTau-3316605222">
            <a:hlinkClick r:id="" action="ppaction://media"/>
            <a:extLst>
              <a:ext uri="{FF2B5EF4-FFF2-40B4-BE49-F238E27FC236}">
                <a16:creationId xmlns="" xmlns:a16="http://schemas.microsoft.com/office/drawing/2014/main" id="{06F7E9E4-E280-4C29-ADE9-8A95B25836C3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4374675" y="6612809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600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10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1" presetClass="entr" presetSubtype="0" fill="hold" grpId="0" nodeType="withEffect">
                                  <p:stCondLst>
                                    <p:cond delay="22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  <p:bldLst>
      <p:bldP spid="30" grpId="0"/>
      <p:bldP spid="28" grpId="0"/>
      <p:bldP spid="31" grpId="0"/>
      <p:bldP spid="4" grpId="0" animBg="1"/>
      <p:bldP spid="5" grpId="0" animBg="1"/>
      <p:bldP spid="6" grpId="0"/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="" xmlns:a16="http://schemas.microsoft.com/office/drawing/2014/main" id="{6D2DBC31-6551-4F93-967A-D3EFD471A17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84" b="188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6" name="Picture 15" descr="A close up of a house&#10;&#10;Description automatically generated">
            <a:extLst>
              <a:ext uri="{FF2B5EF4-FFF2-40B4-BE49-F238E27FC236}">
                <a16:creationId xmlns="" xmlns:a16="http://schemas.microsoft.com/office/drawing/2014/main" id="{21E06263-DEA9-4536-847A-1485DAA543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535">
            <a:off x="2052351" y="1124185"/>
            <a:ext cx="1869443" cy="1869443"/>
          </a:xfrm>
          <a:prstGeom prst="rect">
            <a:avLst/>
          </a:prstGeom>
        </p:spPr>
      </p:pic>
      <p:pic>
        <p:nvPicPr>
          <p:cNvPr id="6" name="Google Shape;99;p3">
            <a:extLst>
              <a:ext uri="{FF2B5EF4-FFF2-40B4-BE49-F238E27FC236}">
                <a16:creationId xmlns="" xmlns:a16="http://schemas.microsoft.com/office/drawing/2014/main" id="{F28890B6-2345-4F9B-8745-ED975A8B91B9}"/>
              </a:ext>
            </a:extLst>
          </p:cNvPr>
          <p:cNvPicPr preferRelativeResize="0"/>
          <p:nvPr/>
        </p:nvPicPr>
        <p:blipFill rotWithShape="1">
          <a:blip r:embed="rId5" cstate="print">
            <a:alphaModFix/>
          </a:blip>
          <a:srcRect/>
          <a:stretch/>
        </p:blipFill>
        <p:spPr>
          <a:xfrm>
            <a:off x="2628613" y="1031625"/>
            <a:ext cx="4751291" cy="4074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Picture 40" descr="A picture containing ball, room, drawing&#10;&#10;Description automatically generated">
            <a:extLst>
              <a:ext uri="{FF2B5EF4-FFF2-40B4-BE49-F238E27FC236}">
                <a16:creationId xmlns="" xmlns:a16="http://schemas.microsoft.com/office/drawing/2014/main" id="{760D84C7-08DD-43EE-A25C-09B0B3FB0D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285">
            <a:off x="7335553" y="3051717"/>
            <a:ext cx="273922" cy="312284"/>
          </a:xfrm>
          <a:prstGeom prst="rect">
            <a:avLst/>
          </a:prstGeom>
        </p:spPr>
      </p:pic>
      <p:pic>
        <p:nvPicPr>
          <p:cNvPr id="42" name="Picture 41" descr="A picture containing ball, room, drawing&#10;&#10;Description automatically generated">
            <a:extLst>
              <a:ext uri="{FF2B5EF4-FFF2-40B4-BE49-F238E27FC236}">
                <a16:creationId xmlns="" xmlns:a16="http://schemas.microsoft.com/office/drawing/2014/main" id="{41667EFC-234C-4F17-AF5E-E1CD778091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285">
            <a:off x="6712713" y="2831767"/>
            <a:ext cx="273922" cy="312284"/>
          </a:xfrm>
          <a:prstGeom prst="rect">
            <a:avLst/>
          </a:prstGeom>
        </p:spPr>
      </p:pic>
      <p:pic>
        <p:nvPicPr>
          <p:cNvPr id="34" name="Picture 33" descr="A picture containing ball, room, drawing&#10;&#10;Description automatically generated">
            <a:extLst>
              <a:ext uri="{FF2B5EF4-FFF2-40B4-BE49-F238E27FC236}">
                <a16:creationId xmlns="" xmlns:a16="http://schemas.microsoft.com/office/drawing/2014/main" id="{104EA32C-134B-4088-8078-3A81ED6F17C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285">
            <a:off x="5365719" y="3173739"/>
            <a:ext cx="273922" cy="312284"/>
          </a:xfrm>
          <a:prstGeom prst="rect">
            <a:avLst/>
          </a:prstGeom>
        </p:spPr>
      </p:pic>
      <p:pic>
        <p:nvPicPr>
          <p:cNvPr id="40" name="Picture 39" descr="A picture containing ball, room, drawing&#10;&#10;Description automatically generated">
            <a:extLst>
              <a:ext uri="{FF2B5EF4-FFF2-40B4-BE49-F238E27FC236}">
                <a16:creationId xmlns="" xmlns:a16="http://schemas.microsoft.com/office/drawing/2014/main" id="{F272898B-7BA4-484E-A3E2-48176A81084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285">
            <a:off x="3652930" y="3256410"/>
            <a:ext cx="273922" cy="312284"/>
          </a:xfrm>
          <a:prstGeom prst="rect">
            <a:avLst/>
          </a:prstGeom>
        </p:spPr>
      </p:pic>
      <p:pic>
        <p:nvPicPr>
          <p:cNvPr id="3" name="Picture 2" descr="A picture containing ball, room, drawing&#10;&#10;Description automatically generated">
            <a:extLst>
              <a:ext uri="{FF2B5EF4-FFF2-40B4-BE49-F238E27FC236}">
                <a16:creationId xmlns="" xmlns:a16="http://schemas.microsoft.com/office/drawing/2014/main" id="{2FB1454F-CF55-46EC-994D-0FB60A53F92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285">
            <a:off x="5968439" y="3068356"/>
            <a:ext cx="273922" cy="312284"/>
          </a:xfrm>
          <a:prstGeom prst="rect">
            <a:avLst/>
          </a:prstGeom>
        </p:spPr>
      </p:pic>
      <p:pic>
        <p:nvPicPr>
          <p:cNvPr id="7" name="Google Shape;100;p3">
            <a:extLst>
              <a:ext uri="{FF2B5EF4-FFF2-40B4-BE49-F238E27FC236}">
                <a16:creationId xmlns="" xmlns:a16="http://schemas.microsoft.com/office/drawing/2014/main" id="{E60EC194-2350-4D0C-8D0A-B0FE05DCC524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3490521" y="1019003"/>
            <a:ext cx="5078896" cy="407400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" name="Group 31">
            <a:extLst>
              <a:ext uri="{FF2B5EF4-FFF2-40B4-BE49-F238E27FC236}">
                <a16:creationId xmlns="" xmlns:a16="http://schemas.microsoft.com/office/drawing/2014/main" id="{91D5DB02-DD6E-41DB-AE81-9F969F881D43}"/>
              </a:ext>
            </a:extLst>
          </p:cNvPr>
          <p:cNvGrpSpPr/>
          <p:nvPr/>
        </p:nvGrpSpPr>
        <p:grpSpPr>
          <a:xfrm>
            <a:off x="5587916" y="3509517"/>
            <a:ext cx="4204065" cy="1670509"/>
            <a:chOff x="7450555" y="4679355"/>
            <a:chExt cx="5605420" cy="2227345"/>
          </a:xfrm>
        </p:grpSpPr>
        <p:pic>
          <p:nvPicPr>
            <p:cNvPr id="13" name="Picture 12" descr="A close up of a flower&#10;&#10;Description automatically generated">
              <a:extLst>
                <a:ext uri="{FF2B5EF4-FFF2-40B4-BE49-F238E27FC236}">
                  <a16:creationId xmlns="" xmlns:a16="http://schemas.microsoft.com/office/drawing/2014/main" id="{98561E9A-114E-41F0-9946-338F2471734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377"/>
            <a:stretch/>
          </p:blipFill>
          <p:spPr>
            <a:xfrm>
              <a:off x="10279759" y="5009322"/>
              <a:ext cx="2776216" cy="1848678"/>
            </a:xfrm>
            <a:prstGeom prst="rect">
              <a:avLst/>
            </a:prstGeom>
          </p:spPr>
        </p:pic>
        <p:pic>
          <p:nvPicPr>
            <p:cNvPr id="14" name="Picture 13" descr="A close up of a flower&#10;&#10;Description automatically generated">
              <a:extLst>
                <a:ext uri="{FF2B5EF4-FFF2-40B4-BE49-F238E27FC236}">
                  <a16:creationId xmlns="" xmlns:a16="http://schemas.microsoft.com/office/drawing/2014/main" id="{336D3E87-DEE0-4CDA-B595-9E1EF2394B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377"/>
            <a:stretch/>
          </p:blipFill>
          <p:spPr>
            <a:xfrm flipH="1">
              <a:off x="7450555" y="4679355"/>
              <a:ext cx="3322283" cy="2212303"/>
            </a:xfrm>
            <a:prstGeom prst="rect">
              <a:avLst/>
            </a:prstGeom>
          </p:spPr>
        </p:pic>
        <p:pic>
          <p:nvPicPr>
            <p:cNvPr id="11" name="Picture 10" descr="A close up of a flower&#10;&#10;Description automatically generated">
              <a:extLst>
                <a:ext uri="{FF2B5EF4-FFF2-40B4-BE49-F238E27FC236}">
                  <a16:creationId xmlns="" xmlns:a16="http://schemas.microsoft.com/office/drawing/2014/main" id="{2BC69C55-585F-4C2C-A063-76BE11351B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7800"/>
            <a:stretch/>
          </p:blipFill>
          <p:spPr>
            <a:xfrm>
              <a:off x="10381268" y="5907446"/>
              <a:ext cx="1215628" cy="999254"/>
            </a:xfrm>
            <a:prstGeom prst="rect">
              <a:avLst/>
            </a:prstGeom>
          </p:spPr>
        </p:pic>
      </p:grpSp>
      <p:pic>
        <p:nvPicPr>
          <p:cNvPr id="39" name="Picture 38" descr="A picture containing toy&#10;&#10;Description automatically generated">
            <a:extLst>
              <a:ext uri="{FF2B5EF4-FFF2-40B4-BE49-F238E27FC236}">
                <a16:creationId xmlns="" xmlns:a16="http://schemas.microsoft.com/office/drawing/2014/main" id="{D4AB0AD3-1E95-4D53-B9C6-E7F3BB077C0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41" y="1920802"/>
            <a:ext cx="2114813" cy="3292928"/>
          </a:xfrm>
          <a:prstGeom prst="rect">
            <a:avLst/>
          </a:prstGeom>
        </p:spPr>
      </p:pic>
      <p:pic>
        <p:nvPicPr>
          <p:cNvPr id="18" name="Picture 17" descr="A picture containing fence&#10;&#10;Description automatically generated">
            <a:extLst>
              <a:ext uri="{FF2B5EF4-FFF2-40B4-BE49-F238E27FC236}">
                <a16:creationId xmlns="" xmlns:a16="http://schemas.microsoft.com/office/drawing/2014/main" id="{E095ED33-9652-455F-85E5-A1BBCA661511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279"/>
          <a:stretch/>
        </p:blipFill>
        <p:spPr>
          <a:xfrm>
            <a:off x="0" y="2571751"/>
            <a:ext cx="2660408" cy="4194695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hlinkClick r:id="rId13" action="ppaction://hlinksldjump"/>
            <a:extLst>
              <a:ext uri="{FF2B5EF4-FFF2-40B4-BE49-F238E27FC236}">
                <a16:creationId xmlns="" xmlns:a16="http://schemas.microsoft.com/office/drawing/2014/main" id="{E3933978-F713-4E5F-8D28-900C686AD7C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03" y="37865"/>
            <a:ext cx="914400" cy="914400"/>
          </a:xfrm>
          <a:prstGeom prst="rect">
            <a:avLst/>
          </a:prstGeom>
        </p:spPr>
      </p:pic>
      <p:pic>
        <p:nvPicPr>
          <p:cNvPr id="37" name="Picture 36" descr="A picture containing wooden, sitting, table, black&#10;&#10;Description automatically generated">
            <a:extLst>
              <a:ext uri="{FF2B5EF4-FFF2-40B4-BE49-F238E27FC236}">
                <a16:creationId xmlns="" xmlns:a16="http://schemas.microsoft.com/office/drawing/2014/main" id="{DACB46DD-44D7-4D64-9FAD-17956D834438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236" y="230216"/>
            <a:ext cx="689436" cy="558573"/>
          </a:xfrm>
          <a:prstGeom prst="rect">
            <a:avLst/>
          </a:prstGeom>
        </p:spPr>
      </p:pic>
      <p:grpSp>
        <p:nvGrpSpPr>
          <p:cNvPr id="4" name="Group 32">
            <a:extLst>
              <a:ext uri="{FF2B5EF4-FFF2-40B4-BE49-F238E27FC236}">
                <a16:creationId xmlns="" xmlns:a16="http://schemas.microsoft.com/office/drawing/2014/main" id="{7581D585-450D-4EDF-A339-DE20097F0459}"/>
              </a:ext>
            </a:extLst>
          </p:cNvPr>
          <p:cNvGrpSpPr/>
          <p:nvPr/>
        </p:nvGrpSpPr>
        <p:grpSpPr>
          <a:xfrm>
            <a:off x="8063758" y="311502"/>
            <a:ext cx="2117540" cy="578162"/>
            <a:chOff x="18176263" y="-61039"/>
            <a:chExt cx="4221505" cy="1253817"/>
          </a:xfrm>
        </p:grpSpPr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E85FEC82-82B1-4925-827D-70203F6DAA99}"/>
                </a:ext>
              </a:extLst>
            </p:cNvPr>
            <p:cNvSpPr txBox="1"/>
            <p:nvPr/>
          </p:nvSpPr>
          <p:spPr>
            <a:xfrm>
              <a:off x="18206769" y="291718"/>
              <a:ext cx="4190999" cy="901060"/>
            </a:xfrm>
            <a:prstGeom prst="rect">
              <a:avLst/>
            </a:prstGeom>
            <a:noFill/>
            <a:scene3d>
              <a:camera prst="perspectiveLeft"/>
              <a:lightRig rig="flat" dir="t"/>
            </a:scene3d>
            <a:sp3d extrusionH="1314450"/>
          </p:spPr>
          <p:txBody>
            <a:bodyPr wrap="square" rtlCol="0">
              <a:spAutoFit/>
            </a:bodyPr>
            <a:lstStyle/>
            <a:p>
              <a:r>
                <a:rPr lang="en-US" sz="2100" spc="-225" dirty="0">
                  <a:solidFill>
                    <a:srgbClr val="DC2014"/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SVN-Kimberley" panose="02040603050506020204" pitchFamily="18" charset="0"/>
                </a:rPr>
                <a:t>TÁO</a:t>
              </a:r>
              <a:endParaRPr lang="en-US" sz="2700" spc="-225" dirty="0">
                <a:solidFill>
                  <a:srgbClr val="DC2014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SVN-Kimberley" panose="02040603050506020204" pitchFamily="18" charset="0"/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="" xmlns:a16="http://schemas.microsoft.com/office/drawing/2014/main" id="{498A4E86-7D88-426E-8BED-82254B8869BD}"/>
                </a:ext>
              </a:extLst>
            </p:cNvPr>
            <p:cNvSpPr/>
            <p:nvPr/>
          </p:nvSpPr>
          <p:spPr>
            <a:xfrm>
              <a:off x="18176263" y="-61039"/>
              <a:ext cx="595047" cy="700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spc="-225" dirty="0" err="1">
                  <a:solidFill>
                    <a:srgbClr val="086E14"/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#9Slide06 Hellvina Hand Script" pitchFamily="2" charset="0"/>
                </a:rPr>
                <a:t>Hái</a:t>
              </a:r>
              <a:endParaRPr lang="en-US" sz="200" spc="-225" dirty="0">
                <a:solidFill>
                  <a:srgbClr val="086E14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SVN-Kimberley" panose="02040603050506020204" pitchFamily="18" charset="0"/>
              </a:endParaRPr>
            </a:p>
          </p:txBody>
        </p:sp>
      </p:grpSp>
      <p:pic>
        <p:nvPicPr>
          <p:cNvPr id="10" name="1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580810BE-8442-4157-BF05-8EF50400739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5005" y="2670639"/>
            <a:ext cx="489247" cy="603557"/>
          </a:xfrm>
          <a:prstGeom prst="rect">
            <a:avLst/>
          </a:prstGeom>
        </p:spPr>
      </p:pic>
      <p:sp>
        <p:nvSpPr>
          <p:cNvPr id="49" name="Rectangle: Rounded Corners 48">
            <a:extLst>
              <a:ext uri="{FF2B5EF4-FFF2-40B4-BE49-F238E27FC236}">
                <a16:creationId xmlns="" xmlns:a16="http://schemas.microsoft.com/office/drawing/2014/main" id="{ED44236E-6E10-448D-86AE-B31EDD01761B}"/>
              </a:ext>
            </a:extLst>
          </p:cNvPr>
          <p:cNvSpPr/>
          <p:nvPr/>
        </p:nvSpPr>
        <p:spPr>
          <a:xfrm>
            <a:off x="-93334" y="59986"/>
            <a:ext cx="590339" cy="2424968"/>
          </a:xfrm>
          <a:prstGeom prst="roundRect">
            <a:avLst>
              <a:gd name="adj" fmla="val 50000"/>
            </a:avLst>
          </a:prstGeom>
          <a:gradFill>
            <a:gsLst>
              <a:gs pos="0">
                <a:srgbClr val="7FB03A"/>
              </a:gs>
              <a:gs pos="100000">
                <a:srgbClr val="3B6A19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 dirty="0">
              <a:ln>
                <a:solidFill>
                  <a:srgbClr val="BD2D26"/>
                </a:solidFill>
              </a:ln>
            </a:endParaRPr>
          </a:p>
        </p:txBody>
      </p:sp>
      <p:sp>
        <p:nvSpPr>
          <p:cNvPr id="50" name="Oval 49">
            <a:extLst>
              <a:ext uri="{FF2B5EF4-FFF2-40B4-BE49-F238E27FC236}">
                <a16:creationId xmlns="" xmlns:a16="http://schemas.microsoft.com/office/drawing/2014/main" id="{4EF311D4-D767-47B7-A808-1B0F757CB218}"/>
              </a:ext>
            </a:extLst>
          </p:cNvPr>
          <p:cNvSpPr/>
          <p:nvPr/>
        </p:nvSpPr>
        <p:spPr>
          <a:xfrm>
            <a:off x="-23234" y="157983"/>
            <a:ext cx="490503" cy="4905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schemeClr val="bg1">
                <a:lumMod val="9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sp>
        <p:nvSpPr>
          <p:cNvPr id="51" name="Oval 50">
            <a:extLst>
              <a:ext uri="{FF2B5EF4-FFF2-40B4-BE49-F238E27FC236}">
                <a16:creationId xmlns="" xmlns:a16="http://schemas.microsoft.com/office/drawing/2014/main" id="{CD57A68D-EF83-4D30-985A-264C27CA74D8}"/>
              </a:ext>
            </a:extLst>
          </p:cNvPr>
          <p:cNvSpPr/>
          <p:nvPr/>
        </p:nvSpPr>
        <p:spPr>
          <a:xfrm>
            <a:off x="-12031" y="758956"/>
            <a:ext cx="490503" cy="4905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schemeClr val="bg1">
                <a:lumMod val="9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48" name="1b" descr="A picture containing drawing&#10;&#10;Description automatically generated">
            <a:hlinkClick r:id="rId17" action="ppaction://hlinksldjump"/>
            <a:extLst>
              <a:ext uri="{FF2B5EF4-FFF2-40B4-BE49-F238E27FC236}">
                <a16:creationId xmlns="" xmlns:a16="http://schemas.microsoft.com/office/drawing/2014/main" id="{40190C05-BA46-40A7-954B-A76BA982744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84833">
            <a:off x="-23203" y="133339"/>
            <a:ext cx="489247" cy="603557"/>
          </a:xfrm>
          <a:prstGeom prst="rect">
            <a:avLst/>
          </a:prstGeom>
        </p:spPr>
      </p:pic>
      <p:sp>
        <p:nvSpPr>
          <p:cNvPr id="52" name="Oval 51">
            <a:extLst>
              <a:ext uri="{FF2B5EF4-FFF2-40B4-BE49-F238E27FC236}">
                <a16:creationId xmlns="" xmlns:a16="http://schemas.microsoft.com/office/drawing/2014/main" id="{C95A2D1B-9C72-41FB-B32A-24274D5F4A96}"/>
              </a:ext>
            </a:extLst>
          </p:cNvPr>
          <p:cNvSpPr/>
          <p:nvPr/>
        </p:nvSpPr>
        <p:spPr>
          <a:xfrm>
            <a:off x="-827" y="1359929"/>
            <a:ext cx="490503" cy="4905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schemeClr val="bg1">
                <a:lumMod val="9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15" name="2b" descr="A picture containing drawing&#10;&#10;Description automatically generated">
            <a:hlinkClick r:id="rId18" action="ppaction://hlinksldjump"/>
            <a:extLst>
              <a:ext uri="{FF2B5EF4-FFF2-40B4-BE49-F238E27FC236}">
                <a16:creationId xmlns="" xmlns:a16="http://schemas.microsoft.com/office/drawing/2014/main" id="{D839DF43-5C7F-4551-9BFF-B7FDA9A533B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05" y="752709"/>
            <a:ext cx="425233" cy="557832"/>
          </a:xfrm>
          <a:prstGeom prst="rect">
            <a:avLst/>
          </a:prstGeom>
        </p:spPr>
      </p:pic>
      <p:pic>
        <p:nvPicPr>
          <p:cNvPr id="38" name="3b" descr="A picture containing drawing&#10;&#10;Description automatically generated">
            <a:hlinkClick r:id="rId20" action="ppaction://hlinksldjump"/>
            <a:extLst>
              <a:ext uri="{FF2B5EF4-FFF2-40B4-BE49-F238E27FC236}">
                <a16:creationId xmlns="" xmlns:a16="http://schemas.microsoft.com/office/drawing/2014/main" id="{6905A698-A970-497E-9F29-C292A04539FD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782">
            <a:off x="-14763" y="1348469"/>
            <a:ext cx="494291" cy="590525"/>
          </a:xfrm>
          <a:prstGeom prst="rect">
            <a:avLst/>
          </a:prstGeom>
        </p:spPr>
      </p:pic>
      <p:sp>
        <p:nvSpPr>
          <p:cNvPr id="54" name="Oval 53">
            <a:extLst>
              <a:ext uri="{FF2B5EF4-FFF2-40B4-BE49-F238E27FC236}">
                <a16:creationId xmlns="" xmlns:a16="http://schemas.microsoft.com/office/drawing/2014/main" id="{B5612CB6-C655-4284-BA2B-1E3EBB9B9580}"/>
              </a:ext>
            </a:extLst>
          </p:cNvPr>
          <p:cNvSpPr/>
          <p:nvPr/>
        </p:nvSpPr>
        <p:spPr>
          <a:xfrm>
            <a:off x="-30349" y="1913798"/>
            <a:ext cx="490503" cy="490503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schemeClr val="bg1">
                <a:lumMod val="95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en-US"/>
          </a:p>
        </p:txBody>
      </p:sp>
      <p:pic>
        <p:nvPicPr>
          <p:cNvPr id="44" name="4b" descr="A picture containing drawing, sign&#10;&#10;Description automatically generated">
            <a:hlinkClick r:id="rId22" action="ppaction://hlinksldjump"/>
            <a:extLst>
              <a:ext uri="{FF2B5EF4-FFF2-40B4-BE49-F238E27FC236}">
                <a16:creationId xmlns="" xmlns:a16="http://schemas.microsoft.com/office/drawing/2014/main" id="{3EA73EA8-07A8-45AE-896A-5EB9723CD797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0801"/>
            <a:ext cx="429806" cy="562405"/>
          </a:xfrm>
          <a:prstGeom prst="rect">
            <a:avLst/>
          </a:prstGeom>
        </p:spPr>
      </p:pic>
      <p:pic>
        <p:nvPicPr>
          <p:cNvPr id="55" name="2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19C90F36-03D2-402E-A650-D74869AB304C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299" y="2202002"/>
            <a:ext cx="425233" cy="557832"/>
          </a:xfrm>
          <a:prstGeom prst="rect">
            <a:avLst/>
          </a:prstGeom>
        </p:spPr>
      </p:pic>
      <p:pic>
        <p:nvPicPr>
          <p:cNvPr id="56" name="3" descr="A picture containing drawing&#10;&#10;Description automatically generated">
            <a:extLst>
              <a:ext uri="{FF2B5EF4-FFF2-40B4-BE49-F238E27FC236}">
                <a16:creationId xmlns="" xmlns:a16="http://schemas.microsoft.com/office/drawing/2014/main" id="{B01C9F99-7FD0-4B95-ADC0-0C0AEB466516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1782">
            <a:off x="6412818" y="2213060"/>
            <a:ext cx="494291" cy="590525"/>
          </a:xfrm>
          <a:prstGeom prst="rect">
            <a:avLst/>
          </a:prstGeom>
        </p:spPr>
      </p:pic>
      <p:pic>
        <p:nvPicPr>
          <p:cNvPr id="57" name="4" descr="A picture containing drawing, sign&#10;&#10;Description automatically generated">
            <a:extLst>
              <a:ext uri="{FF2B5EF4-FFF2-40B4-BE49-F238E27FC236}">
                <a16:creationId xmlns="" xmlns:a16="http://schemas.microsoft.com/office/drawing/2014/main" id="{8132FBCD-2011-4298-93CE-4BE6DAE6ECB3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5288" y="2473821"/>
            <a:ext cx="429806" cy="562405"/>
          </a:xfrm>
          <a:prstGeom prst="rect">
            <a:avLst/>
          </a:prstGeom>
        </p:spPr>
      </p:pic>
      <p:sp>
        <p:nvSpPr>
          <p:cNvPr id="58" name="Thought Bubble: Cloud 57">
            <a:extLst>
              <a:ext uri="{FF2B5EF4-FFF2-40B4-BE49-F238E27FC236}">
                <a16:creationId xmlns="" xmlns:a16="http://schemas.microsoft.com/office/drawing/2014/main" id="{739A10D6-EA6F-4407-B918-8CE9D94C6BA9}"/>
              </a:ext>
            </a:extLst>
          </p:cNvPr>
          <p:cNvSpPr/>
          <p:nvPr/>
        </p:nvSpPr>
        <p:spPr>
          <a:xfrm>
            <a:off x="1255363" y="1337411"/>
            <a:ext cx="1530836" cy="1145795"/>
          </a:xfrm>
          <a:prstGeom prst="cloudCallout">
            <a:avLst>
              <a:gd name="adj1" fmla="val -42094"/>
              <a:gd name="adj2" fmla="val 64529"/>
            </a:avLst>
          </a:prstGeom>
          <a:solidFill>
            <a:srgbClr val="E3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SVN-Kimberley" panose="02040603050506020204" pitchFamily="18" charset="0"/>
              </a:rPr>
              <a:t>Chọn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SVN-Kimberley" panose="02040603050506020204" pitchFamily="18" charset="0"/>
            </a:endParaRPr>
          </a:p>
          <a:p>
            <a:pPr algn="ctr"/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SVN-Kimberley" panose="02040603050506020204" pitchFamily="18" charset="0"/>
              </a:rPr>
              <a:t>1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SVN-Kimberley" panose="02040603050506020204" pitchFamily="18" charset="0"/>
              </a:rPr>
              <a:t>quả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SVN-Kimberley" panose="020406030505060202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SVN-Kimberley" panose="02040603050506020204" pitchFamily="18" charset="0"/>
              </a:rPr>
              <a:t>táo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SVN-Kimberley" panose="02040603050506020204" pitchFamily="18" charset="0"/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SVN-Kimberley" panose="02040603050506020204" pitchFamily="18" charset="0"/>
              </a:rPr>
              <a:t>mà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SVN-Kimberley" panose="02040603050506020204" pitchFamily="18" charset="0"/>
              </a:rPr>
              <a:t> e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SVN-Kimberley" panose="02040603050506020204" pitchFamily="18" charset="0"/>
              </a:rPr>
              <a:t>thích</a:t>
            </a:r>
            <a:endParaRPr lang="en-US" sz="1200" dirty="0">
              <a:solidFill>
                <a:schemeClr val="bg2">
                  <a:lumMod val="10000"/>
                </a:schemeClr>
              </a:solidFill>
              <a:latin typeface="SVN-Kimberley" panose="02040603050506020204" pitchFamily="18" charset="0"/>
            </a:endParaRPr>
          </a:p>
        </p:txBody>
      </p:sp>
      <p:sp>
        <p:nvSpPr>
          <p:cNvPr id="43" name="Notched Right Arrow 42">
            <a:hlinkClick r:id="rId24" action="ppaction://hlinksldjump"/>
          </p:cNvPr>
          <p:cNvSpPr/>
          <p:nvPr/>
        </p:nvSpPr>
        <p:spPr>
          <a:xfrm>
            <a:off x="457200" y="4552950"/>
            <a:ext cx="990600" cy="5905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66378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4.07407E-6 L -1.66667E-6 0.4263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3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-1.48148E-6 L 0.00429 0.3824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8" y="1912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3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UT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="" xmlns:a16="http://schemas.microsoft.com/office/drawing/2014/main" id="{337A162A-3F26-4CF5-833F-03425D4BE9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6" name="Picture 5" descr="A close up of a house&#10;&#10;Description automatically generated">
            <a:extLst>
              <a:ext uri="{FF2B5EF4-FFF2-40B4-BE49-F238E27FC236}">
                <a16:creationId xmlns="" xmlns:a16="http://schemas.microsoft.com/office/drawing/2014/main" id="{528CA86B-9AD9-421A-9A0D-C4D4BC37AA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535">
            <a:off x="2052351" y="1124185"/>
            <a:ext cx="1869443" cy="1869443"/>
          </a:xfrm>
          <a:prstGeom prst="rect">
            <a:avLst/>
          </a:prstGeom>
        </p:spPr>
      </p:pic>
      <p:grpSp>
        <p:nvGrpSpPr>
          <p:cNvPr id="2" name="Group 6">
            <a:extLst>
              <a:ext uri="{FF2B5EF4-FFF2-40B4-BE49-F238E27FC236}">
                <a16:creationId xmlns="" xmlns:a16="http://schemas.microsoft.com/office/drawing/2014/main" id="{7E2E15C0-C271-4E53-9048-7A88B94678AF}"/>
              </a:ext>
            </a:extLst>
          </p:cNvPr>
          <p:cNvGrpSpPr/>
          <p:nvPr/>
        </p:nvGrpSpPr>
        <p:grpSpPr>
          <a:xfrm>
            <a:off x="5559374" y="3524307"/>
            <a:ext cx="4204065" cy="1670509"/>
            <a:chOff x="7450555" y="4679355"/>
            <a:chExt cx="5605420" cy="2227345"/>
          </a:xfrm>
        </p:grpSpPr>
        <p:pic>
          <p:nvPicPr>
            <p:cNvPr id="8" name="Picture 7" descr="A close up of a flower&#10;&#10;Description automatically generated">
              <a:extLst>
                <a:ext uri="{FF2B5EF4-FFF2-40B4-BE49-F238E27FC236}">
                  <a16:creationId xmlns="" xmlns:a16="http://schemas.microsoft.com/office/drawing/2014/main" id="{DA32106C-A03F-48AB-8EA0-CC013157D6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377"/>
            <a:stretch/>
          </p:blipFill>
          <p:spPr>
            <a:xfrm>
              <a:off x="10279759" y="5009322"/>
              <a:ext cx="2776216" cy="1848678"/>
            </a:xfrm>
            <a:prstGeom prst="rect">
              <a:avLst/>
            </a:prstGeom>
          </p:spPr>
        </p:pic>
        <p:pic>
          <p:nvPicPr>
            <p:cNvPr id="9" name="Picture 8" descr="A close up of a flower&#10;&#10;Description automatically generated">
              <a:extLst>
                <a:ext uri="{FF2B5EF4-FFF2-40B4-BE49-F238E27FC236}">
                  <a16:creationId xmlns="" xmlns:a16="http://schemas.microsoft.com/office/drawing/2014/main" id="{2EDB351D-5CEF-4077-8334-43DB07E916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377"/>
            <a:stretch/>
          </p:blipFill>
          <p:spPr>
            <a:xfrm flipH="1">
              <a:off x="7450555" y="4679355"/>
              <a:ext cx="3322283" cy="2212303"/>
            </a:xfrm>
            <a:prstGeom prst="rect">
              <a:avLst/>
            </a:prstGeom>
          </p:spPr>
        </p:pic>
        <p:pic>
          <p:nvPicPr>
            <p:cNvPr id="10" name="Picture 9" descr="A close up of a flower&#10;&#10;Description automatically generated">
              <a:extLst>
                <a:ext uri="{FF2B5EF4-FFF2-40B4-BE49-F238E27FC236}">
                  <a16:creationId xmlns="" xmlns:a16="http://schemas.microsoft.com/office/drawing/2014/main" id="{CCF81FEE-428A-46F3-A9C6-1612A1A6DA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7800"/>
            <a:stretch/>
          </p:blipFill>
          <p:spPr>
            <a:xfrm>
              <a:off x="10381268" y="5907446"/>
              <a:ext cx="1215628" cy="999254"/>
            </a:xfrm>
            <a:prstGeom prst="rect">
              <a:avLst/>
            </a:prstGeom>
          </p:spPr>
        </p:pic>
      </p:grp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D8356DD-73E7-4D81-AF48-07F914143C8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7819"/>
            <a:ext cx="914400" cy="914400"/>
          </a:xfrm>
          <a:prstGeom prst="rect">
            <a:avLst/>
          </a:prstGeom>
        </p:spPr>
      </p:pic>
      <p:grpSp>
        <p:nvGrpSpPr>
          <p:cNvPr id="3" name="Group 11">
            <a:extLst>
              <a:ext uri="{FF2B5EF4-FFF2-40B4-BE49-F238E27FC236}">
                <a16:creationId xmlns="" xmlns:a16="http://schemas.microsoft.com/office/drawing/2014/main" id="{7BD38D7E-571A-4AE5-B772-D6CAF55BAF3D}"/>
              </a:ext>
            </a:extLst>
          </p:cNvPr>
          <p:cNvGrpSpPr/>
          <p:nvPr/>
        </p:nvGrpSpPr>
        <p:grpSpPr>
          <a:xfrm>
            <a:off x="8063758" y="311502"/>
            <a:ext cx="2117540" cy="578162"/>
            <a:chOff x="18176263" y="-61039"/>
            <a:chExt cx="4221505" cy="1253817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05413C0-D4D0-48A0-87EB-21B5CC866D0D}"/>
                </a:ext>
              </a:extLst>
            </p:cNvPr>
            <p:cNvSpPr txBox="1"/>
            <p:nvPr/>
          </p:nvSpPr>
          <p:spPr>
            <a:xfrm>
              <a:off x="18206769" y="291718"/>
              <a:ext cx="4190999" cy="901060"/>
            </a:xfrm>
            <a:prstGeom prst="rect">
              <a:avLst/>
            </a:prstGeom>
            <a:noFill/>
            <a:scene3d>
              <a:camera prst="perspectiveLeft"/>
              <a:lightRig rig="flat" dir="t"/>
            </a:scene3d>
            <a:sp3d extrusionH="1314450"/>
          </p:spPr>
          <p:txBody>
            <a:bodyPr wrap="square" rtlCol="0">
              <a:spAutoFit/>
            </a:bodyPr>
            <a:lstStyle/>
            <a:p>
              <a:r>
                <a:rPr lang="en-US" sz="2100" spc="-225" dirty="0">
                  <a:solidFill>
                    <a:srgbClr val="DC2014"/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SVN-Kimberley" panose="02040603050506020204" pitchFamily="18" charset="0"/>
                </a:rPr>
                <a:t>TÁO</a:t>
              </a:r>
              <a:endParaRPr lang="en-US" sz="2700" spc="-225" dirty="0">
                <a:solidFill>
                  <a:srgbClr val="DC2014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SVN-Kimberley" panose="020406030505060202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18C2824C-0CB5-436B-ADC3-CB1F041081DE}"/>
                </a:ext>
              </a:extLst>
            </p:cNvPr>
            <p:cNvSpPr/>
            <p:nvPr/>
          </p:nvSpPr>
          <p:spPr>
            <a:xfrm>
              <a:off x="18176263" y="-61039"/>
              <a:ext cx="595047" cy="700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spc="-225" dirty="0" err="1">
                  <a:solidFill>
                    <a:srgbClr val="086E14"/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#9Slide06 Hellvina Hand Script" pitchFamily="2" charset="0"/>
                </a:rPr>
                <a:t>Hái</a:t>
              </a:r>
              <a:endParaRPr lang="en-US" sz="200" spc="-225" dirty="0">
                <a:solidFill>
                  <a:srgbClr val="086E14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SVN-Kimberley" panose="02040603050506020204" pitchFamily="18" charset="0"/>
              </a:endParaRPr>
            </a:p>
          </p:txBody>
        </p:sp>
      </p:grpSp>
      <p:pic>
        <p:nvPicPr>
          <p:cNvPr id="16" name="Picture 15" descr="A picture containing wooden, sitting, table, black&#10;&#10;Description automatically generated">
            <a:extLst>
              <a:ext uri="{FF2B5EF4-FFF2-40B4-BE49-F238E27FC236}">
                <a16:creationId xmlns="" xmlns:a16="http://schemas.microsoft.com/office/drawing/2014/main" id="{DC888599-AC91-4A2E-9B7D-8D352B9B2C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77" y="-911544"/>
            <a:ext cx="4429125" cy="2981017"/>
          </a:xfrm>
          <a:prstGeom prst="rect">
            <a:avLst/>
          </a:prstGeom>
        </p:spPr>
      </p:pic>
      <p:grpSp>
        <p:nvGrpSpPr>
          <p:cNvPr id="4" name="Group 23">
            <a:extLst>
              <a:ext uri="{FF2B5EF4-FFF2-40B4-BE49-F238E27FC236}">
                <a16:creationId xmlns="" xmlns:a16="http://schemas.microsoft.com/office/drawing/2014/main" id="{B4BA7AE4-CEE0-41FF-9A1C-3F8C88ACFEF7}"/>
              </a:ext>
            </a:extLst>
          </p:cNvPr>
          <p:cNvGrpSpPr/>
          <p:nvPr/>
        </p:nvGrpSpPr>
        <p:grpSpPr>
          <a:xfrm>
            <a:off x="512968" y="1868577"/>
            <a:ext cx="3902333" cy="829498"/>
            <a:chOff x="524590" y="3886200"/>
            <a:chExt cx="5203110" cy="1105997"/>
          </a:xfrm>
        </p:grpSpPr>
        <p:pic>
          <p:nvPicPr>
            <p:cNvPr id="20" name="Picture 19" descr="A picture containing laptop, computer, sitting, table&#10;&#10;Description automatically generated">
              <a:extLst>
                <a:ext uri="{FF2B5EF4-FFF2-40B4-BE49-F238E27FC236}">
                  <a16:creationId xmlns="" xmlns:a16="http://schemas.microsoft.com/office/drawing/2014/main" id="{B27F7A0C-FFB9-4B8D-90B0-6A6FFCF37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0000" b="25000"/>
            <a:stretch/>
          </p:blipFill>
          <p:spPr>
            <a:xfrm>
              <a:off x="688454" y="4034146"/>
              <a:ext cx="5039246" cy="95805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9C07C871-CA0F-4E08-AA5E-033AC2E41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90" y="3886200"/>
              <a:ext cx="914206" cy="1042238"/>
            </a:xfrm>
            <a:prstGeom prst="rect">
              <a:avLst/>
            </a:prstGeom>
          </p:spPr>
        </p:pic>
      </p:grpSp>
      <p:grpSp>
        <p:nvGrpSpPr>
          <p:cNvPr id="7" name="Group 24">
            <a:extLst>
              <a:ext uri="{FF2B5EF4-FFF2-40B4-BE49-F238E27FC236}">
                <a16:creationId xmlns="" xmlns:a16="http://schemas.microsoft.com/office/drawing/2014/main" id="{26DA04B6-983F-4A60-A11E-EBAF4B5579A3}"/>
              </a:ext>
            </a:extLst>
          </p:cNvPr>
          <p:cNvGrpSpPr/>
          <p:nvPr/>
        </p:nvGrpSpPr>
        <p:grpSpPr>
          <a:xfrm>
            <a:off x="5241667" y="1881363"/>
            <a:ext cx="3902333" cy="804633"/>
            <a:chOff x="524590" y="3886200"/>
            <a:chExt cx="5203110" cy="1072844"/>
          </a:xfrm>
        </p:grpSpPr>
        <p:pic>
          <p:nvPicPr>
            <p:cNvPr id="26" name="Picture 25" descr="A picture containing laptop, computer, sitting, table&#10;&#10;Description automatically generated">
              <a:extLst>
                <a:ext uri="{FF2B5EF4-FFF2-40B4-BE49-F238E27FC236}">
                  <a16:creationId xmlns="" xmlns:a16="http://schemas.microsoft.com/office/drawing/2014/main" id="{EA4EE2E4-DAE2-41D6-8C59-0339047312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0000" b="25000"/>
            <a:stretch/>
          </p:blipFill>
          <p:spPr>
            <a:xfrm>
              <a:off x="688454" y="4046241"/>
              <a:ext cx="5039246" cy="91280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E299B69A-B7C3-4AD0-9E78-3459FFE92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90" y="3886200"/>
              <a:ext cx="914206" cy="1042238"/>
            </a:xfrm>
            <a:prstGeom prst="rect">
              <a:avLst/>
            </a:prstGeom>
          </p:spPr>
        </p:pic>
      </p:grpSp>
      <p:grpSp>
        <p:nvGrpSpPr>
          <p:cNvPr id="12" name="Group 27">
            <a:extLst>
              <a:ext uri="{FF2B5EF4-FFF2-40B4-BE49-F238E27FC236}">
                <a16:creationId xmlns="" xmlns:a16="http://schemas.microsoft.com/office/drawing/2014/main" id="{61D0109E-4499-4B94-96E1-177FFEFCA34C}"/>
              </a:ext>
            </a:extLst>
          </p:cNvPr>
          <p:cNvGrpSpPr/>
          <p:nvPr/>
        </p:nvGrpSpPr>
        <p:grpSpPr>
          <a:xfrm>
            <a:off x="496543" y="2851515"/>
            <a:ext cx="3902333" cy="804634"/>
            <a:chOff x="524590" y="3886200"/>
            <a:chExt cx="5203110" cy="1072845"/>
          </a:xfrm>
        </p:grpSpPr>
        <p:pic>
          <p:nvPicPr>
            <p:cNvPr id="29" name="Picture 28" descr="A picture containing laptop, computer, sitting, table&#10;&#10;Description automatically generated">
              <a:extLst>
                <a:ext uri="{FF2B5EF4-FFF2-40B4-BE49-F238E27FC236}">
                  <a16:creationId xmlns="" xmlns:a16="http://schemas.microsoft.com/office/drawing/2014/main" id="{AAC131C6-D37C-4926-B2CB-EB1D0256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0000" b="25000"/>
            <a:stretch/>
          </p:blipFill>
          <p:spPr>
            <a:xfrm>
              <a:off x="688454" y="4037903"/>
              <a:ext cx="5039246" cy="92114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125CFA68-A9E8-4172-967B-93B7D2C96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90" y="3886200"/>
              <a:ext cx="914206" cy="1042238"/>
            </a:xfrm>
            <a:prstGeom prst="rect">
              <a:avLst/>
            </a:prstGeom>
          </p:spPr>
        </p:pic>
      </p:grpSp>
      <p:grpSp>
        <p:nvGrpSpPr>
          <p:cNvPr id="15" name="Group 30">
            <a:extLst>
              <a:ext uri="{FF2B5EF4-FFF2-40B4-BE49-F238E27FC236}">
                <a16:creationId xmlns="" xmlns:a16="http://schemas.microsoft.com/office/drawing/2014/main" id="{CAA56D54-2477-4478-BA07-D80E7609076C}"/>
              </a:ext>
            </a:extLst>
          </p:cNvPr>
          <p:cNvGrpSpPr/>
          <p:nvPr/>
        </p:nvGrpSpPr>
        <p:grpSpPr>
          <a:xfrm>
            <a:off x="5241667" y="2853699"/>
            <a:ext cx="3902333" cy="804634"/>
            <a:chOff x="524590" y="3886200"/>
            <a:chExt cx="5203110" cy="1072845"/>
          </a:xfrm>
        </p:grpSpPr>
        <p:pic>
          <p:nvPicPr>
            <p:cNvPr id="32" name="Picture 31" descr="A picture containing laptop, computer, sitting, table&#10;&#10;Description automatically generated">
              <a:extLst>
                <a:ext uri="{FF2B5EF4-FFF2-40B4-BE49-F238E27FC236}">
                  <a16:creationId xmlns="" xmlns:a16="http://schemas.microsoft.com/office/drawing/2014/main" id="{3C8C221A-4B35-4F98-A972-E5A4E81769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0000" b="25000"/>
            <a:stretch/>
          </p:blipFill>
          <p:spPr>
            <a:xfrm>
              <a:off x="688454" y="4034989"/>
              <a:ext cx="5039246" cy="92405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A3739E7B-39EE-4413-8B1B-EBAE892E3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90" y="3886200"/>
              <a:ext cx="914206" cy="1042238"/>
            </a:xfrm>
            <a:prstGeom prst="rect">
              <a:avLst/>
            </a:prstGeom>
          </p:spPr>
        </p:pic>
      </p:grp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34C49498-93A9-40DB-A1EC-6C8581744C7B}"/>
              </a:ext>
            </a:extLst>
          </p:cNvPr>
          <p:cNvSpPr/>
          <p:nvPr/>
        </p:nvSpPr>
        <p:spPr>
          <a:xfrm>
            <a:off x="647084" y="1979537"/>
            <a:ext cx="449483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Kimberley" panose="02040603050506020204" pitchFamily="18" charset="0"/>
              </a:rPr>
              <a:t>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F8DA80AD-8C55-40FF-AB65-98E903667A41}"/>
              </a:ext>
            </a:extLst>
          </p:cNvPr>
          <p:cNvSpPr/>
          <p:nvPr/>
        </p:nvSpPr>
        <p:spPr>
          <a:xfrm>
            <a:off x="639888" y="2965292"/>
            <a:ext cx="438262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Kimberley" panose="02040603050506020204" pitchFamily="18" charset="0"/>
              </a:rPr>
              <a:t>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DC22AAB1-01CD-42CB-BA75-3C3B880CCE52}"/>
              </a:ext>
            </a:extLst>
          </p:cNvPr>
          <p:cNvSpPr/>
          <p:nvPr/>
        </p:nvSpPr>
        <p:spPr>
          <a:xfrm>
            <a:off x="5367056" y="2004443"/>
            <a:ext cx="438262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Kimberley" panose="02040603050506020204" pitchFamily="18" charset="0"/>
              </a:rPr>
              <a:t>B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485AC8C7-8DD1-47CB-85AB-8EA4CF072C29}"/>
              </a:ext>
            </a:extLst>
          </p:cNvPr>
          <p:cNvSpPr/>
          <p:nvPr/>
        </p:nvSpPr>
        <p:spPr>
          <a:xfrm>
            <a:off x="5371739" y="2965291"/>
            <a:ext cx="449482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Kimberley" panose="02040603050506020204" pitchFamily="18" charset="0"/>
              </a:rPr>
              <a:t>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41147AAD-4EB2-4058-B132-A5C29E74D3A6}"/>
              </a:ext>
            </a:extLst>
          </p:cNvPr>
          <p:cNvSpPr/>
          <p:nvPr/>
        </p:nvSpPr>
        <p:spPr>
          <a:xfrm>
            <a:off x="2638668" y="533760"/>
            <a:ext cx="3762132" cy="931024"/>
          </a:xfrm>
          <a:prstGeom prst="rect">
            <a:avLst/>
          </a:prstGeom>
          <a:noFill/>
          <a:effectLst>
            <a:outerShdw blurRad="139700" dir="4380000" algn="ctr" rotWithShape="0">
              <a:schemeClr val="bg1"/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800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Dòng lệnh nào dưới đây là câu lệnh viết đúng?</a:t>
            </a:r>
            <a:endParaRPr lang="en-US" sz="2800" dirty="0">
              <a:ln w="0"/>
              <a:solidFill>
                <a:schemeClr val="tx2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A">
            <a:extLst>
              <a:ext uri="{FF2B5EF4-FFF2-40B4-BE49-F238E27FC236}">
                <a16:creationId xmlns="" xmlns:a16="http://schemas.microsoft.com/office/drawing/2014/main" id="{58E9E3B4-562B-437C-AF85-09327896662B}"/>
              </a:ext>
            </a:extLst>
          </p:cNvPr>
          <p:cNvSpPr/>
          <p:nvPr/>
        </p:nvSpPr>
        <p:spPr>
          <a:xfrm>
            <a:off x="1186464" y="2104605"/>
            <a:ext cx="3011082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Repeat 4[fd 100 rt 90]</a:t>
            </a:r>
            <a:endParaRPr lang="en-US" sz="2400" b="1" dirty="0">
              <a:ln w="0"/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B">
            <a:extLst>
              <a:ext uri="{FF2B5EF4-FFF2-40B4-BE49-F238E27FC236}">
                <a16:creationId xmlns="" xmlns:a16="http://schemas.microsoft.com/office/drawing/2014/main" id="{BCE86C93-3F56-47EF-9357-074AA9A59784}"/>
              </a:ext>
            </a:extLst>
          </p:cNvPr>
          <p:cNvSpPr/>
          <p:nvPr/>
        </p:nvSpPr>
        <p:spPr>
          <a:xfrm>
            <a:off x="5923845" y="2089522"/>
            <a:ext cx="308802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Repeat 4[fd 100, rt 90]</a:t>
            </a:r>
            <a:endParaRPr lang="en-US" sz="2400" b="1" dirty="0">
              <a:ln w="0"/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C">
            <a:extLst>
              <a:ext uri="{FF2B5EF4-FFF2-40B4-BE49-F238E27FC236}">
                <a16:creationId xmlns="" xmlns:a16="http://schemas.microsoft.com/office/drawing/2014/main" id="{38CB8068-13FC-4118-91D5-3543F5A47A88}"/>
              </a:ext>
            </a:extLst>
          </p:cNvPr>
          <p:cNvSpPr/>
          <p:nvPr/>
        </p:nvSpPr>
        <p:spPr>
          <a:xfrm>
            <a:off x="1198487" y="3079842"/>
            <a:ext cx="2934138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Repeat4[fd 100 rt 90]</a:t>
            </a:r>
            <a:endParaRPr lang="en-US" sz="2400" b="1" dirty="0">
              <a:ln w="0"/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D">
            <a:extLst>
              <a:ext uri="{FF2B5EF4-FFF2-40B4-BE49-F238E27FC236}">
                <a16:creationId xmlns="" xmlns:a16="http://schemas.microsoft.com/office/drawing/2014/main" id="{A2B8F6E5-0146-4353-9063-27117C763C2B}"/>
              </a:ext>
            </a:extLst>
          </p:cNvPr>
          <p:cNvSpPr/>
          <p:nvPr/>
        </p:nvSpPr>
        <p:spPr>
          <a:xfrm>
            <a:off x="5987979" y="3075351"/>
            <a:ext cx="308802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Repeat 4[fd 100 rt 90].</a:t>
            </a:r>
            <a:endParaRPr lang="en-US" sz="2400" b="1" dirty="0">
              <a:ln w="0"/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42">
            <a:hlinkClick r:id="rId18" action="ppaction://hlinksldjump"/>
            <a:extLst>
              <a:ext uri="{FF2B5EF4-FFF2-40B4-BE49-F238E27FC236}">
                <a16:creationId xmlns="" xmlns:a16="http://schemas.microsoft.com/office/drawing/2014/main" id="{D0753F81-AE09-455C-8A6F-50DDA0CB149C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3740"/>
          <a:stretch/>
        </p:blipFill>
        <p:spPr>
          <a:xfrm>
            <a:off x="1" y="4269135"/>
            <a:ext cx="1325603" cy="914400"/>
          </a:xfrm>
          <a:prstGeom prst="rect">
            <a:avLst/>
          </a:prstGeom>
        </p:spPr>
      </p:pic>
      <p:sp>
        <p:nvSpPr>
          <p:cNvPr id="44" name="Rectangle 43">
            <a:hlinkClick r:id="rId20" action="ppaction://hlinksldjump"/>
            <a:extLst>
              <a:ext uri="{FF2B5EF4-FFF2-40B4-BE49-F238E27FC236}">
                <a16:creationId xmlns="" xmlns:a16="http://schemas.microsoft.com/office/drawing/2014/main" id="{D779268F-2C80-4F59-83A1-796A56998E99}"/>
              </a:ext>
            </a:extLst>
          </p:cNvPr>
          <p:cNvSpPr/>
          <p:nvPr/>
        </p:nvSpPr>
        <p:spPr>
          <a:xfrm>
            <a:off x="292053" y="4387297"/>
            <a:ext cx="774892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dirty="0">
                <a:ln w="0"/>
                <a:solidFill>
                  <a:srgbClr val="E62529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Kimberley" panose="02040603050506020204" pitchFamily="18" charset="0"/>
              </a:rPr>
              <a:t>Back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D4B4CB12-5E84-47C0-8BF6-FA4EBAECAD99}"/>
              </a:ext>
            </a:extLst>
          </p:cNvPr>
          <p:cNvSpPr/>
          <p:nvPr/>
        </p:nvSpPr>
        <p:spPr>
          <a:xfrm>
            <a:off x="4299873" y="3633193"/>
            <a:ext cx="1118381" cy="1322657"/>
          </a:xfrm>
          <a:prstGeom prst="roundRect">
            <a:avLst>
              <a:gd name="adj" fmla="val 703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5">
            <a:extLst>
              <a:ext uri="{FF2B5EF4-FFF2-40B4-BE49-F238E27FC236}">
                <a16:creationId xmlns="" xmlns:a16="http://schemas.microsoft.com/office/drawing/2014/main" id="{1DC17FFD-D678-44E3-BCF2-4334893378E0}"/>
              </a:ext>
            </a:extLst>
          </p:cNvPr>
          <p:cNvSpPr/>
          <p:nvPr/>
        </p:nvSpPr>
        <p:spPr>
          <a:xfrm>
            <a:off x="4416811" y="3744763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HẾT GIỜ</a:t>
            </a:r>
          </a:p>
        </p:txBody>
      </p:sp>
      <p:sp>
        <p:nvSpPr>
          <p:cNvPr id="47" name="5">
            <a:extLst>
              <a:ext uri="{FF2B5EF4-FFF2-40B4-BE49-F238E27FC236}">
                <a16:creationId xmlns="" xmlns:a16="http://schemas.microsoft.com/office/drawing/2014/main" id="{61E3A8B3-80DC-4A17-AF42-147BC2CB7C71}"/>
              </a:ext>
            </a:extLst>
          </p:cNvPr>
          <p:cNvSpPr/>
          <p:nvPr/>
        </p:nvSpPr>
        <p:spPr>
          <a:xfrm>
            <a:off x="4416811" y="3744763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1</a:t>
            </a:r>
          </a:p>
        </p:txBody>
      </p:sp>
      <p:sp>
        <p:nvSpPr>
          <p:cNvPr id="48" name="5">
            <a:extLst>
              <a:ext uri="{FF2B5EF4-FFF2-40B4-BE49-F238E27FC236}">
                <a16:creationId xmlns="" xmlns:a16="http://schemas.microsoft.com/office/drawing/2014/main" id="{A816F408-6D4D-4163-B5B1-5C921CE66F4F}"/>
              </a:ext>
            </a:extLst>
          </p:cNvPr>
          <p:cNvSpPr/>
          <p:nvPr/>
        </p:nvSpPr>
        <p:spPr>
          <a:xfrm>
            <a:off x="4416811" y="3744763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2</a:t>
            </a:r>
          </a:p>
        </p:txBody>
      </p:sp>
      <p:sp>
        <p:nvSpPr>
          <p:cNvPr id="49" name="5">
            <a:extLst>
              <a:ext uri="{FF2B5EF4-FFF2-40B4-BE49-F238E27FC236}">
                <a16:creationId xmlns="" xmlns:a16="http://schemas.microsoft.com/office/drawing/2014/main" id="{0A66BE2C-08B4-4E99-AA86-994D7696E188}"/>
              </a:ext>
            </a:extLst>
          </p:cNvPr>
          <p:cNvSpPr/>
          <p:nvPr/>
        </p:nvSpPr>
        <p:spPr>
          <a:xfrm>
            <a:off x="4416811" y="3744763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3</a:t>
            </a:r>
          </a:p>
        </p:txBody>
      </p:sp>
      <p:sp>
        <p:nvSpPr>
          <p:cNvPr id="50" name="5">
            <a:extLst>
              <a:ext uri="{FF2B5EF4-FFF2-40B4-BE49-F238E27FC236}">
                <a16:creationId xmlns="" xmlns:a16="http://schemas.microsoft.com/office/drawing/2014/main" id="{6F659CD9-D18F-4B65-A52E-7ECD2C37512D}"/>
              </a:ext>
            </a:extLst>
          </p:cNvPr>
          <p:cNvSpPr/>
          <p:nvPr/>
        </p:nvSpPr>
        <p:spPr>
          <a:xfrm>
            <a:off x="4416811" y="3744763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4</a:t>
            </a:r>
          </a:p>
        </p:txBody>
      </p:sp>
      <p:sp>
        <p:nvSpPr>
          <p:cNvPr id="51" name="5">
            <a:extLst>
              <a:ext uri="{FF2B5EF4-FFF2-40B4-BE49-F238E27FC236}">
                <a16:creationId xmlns="" xmlns:a16="http://schemas.microsoft.com/office/drawing/2014/main" id="{FEAC7E70-F5EC-477B-AAEC-5EC9C87D72BB}"/>
              </a:ext>
            </a:extLst>
          </p:cNvPr>
          <p:cNvSpPr/>
          <p:nvPr/>
        </p:nvSpPr>
        <p:spPr>
          <a:xfrm>
            <a:off x="4416811" y="3744763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5</a:t>
            </a:r>
          </a:p>
        </p:txBody>
      </p:sp>
      <p:sp>
        <p:nvSpPr>
          <p:cNvPr id="52" name="start">
            <a:extLst>
              <a:ext uri="{FF2B5EF4-FFF2-40B4-BE49-F238E27FC236}">
                <a16:creationId xmlns="" xmlns:a16="http://schemas.microsoft.com/office/drawing/2014/main" id="{2A8393A6-9E89-4D39-9318-A863773423C8}"/>
              </a:ext>
            </a:extLst>
          </p:cNvPr>
          <p:cNvSpPr/>
          <p:nvPr/>
        </p:nvSpPr>
        <p:spPr>
          <a:xfrm>
            <a:off x="4416811" y="4734232"/>
            <a:ext cx="877901" cy="400964"/>
          </a:xfrm>
          <a:prstGeom prst="roundRect">
            <a:avLst>
              <a:gd name="adj" fmla="val 50000"/>
            </a:avLst>
          </a:prstGeom>
          <a:solidFill>
            <a:srgbClr val="ED6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#9Slide03 SFU Helvetica Condens" panose="00000400000000000000" pitchFamily="2" charset="0"/>
              </a:rPr>
              <a:t>Start</a:t>
            </a:r>
          </a:p>
        </p:txBody>
      </p:sp>
    </p:spTree>
    <p:extLst>
      <p:ext uri="{BB962C8B-B14F-4D97-AF65-F5344CB8AC3E}">
        <p14:creationId xmlns="" xmlns:p14="http://schemas.microsoft.com/office/powerpoint/2010/main" val="330644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k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yeualo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Đồng hồ đếm ngược 5 giây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500"/>
                            </p:stCondLst>
                            <p:childTnLst>
                              <p:par>
                                <p:cTn id="1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0"/>
                            </p:stCondLst>
                            <p:childTnLst>
                              <p:par>
                                <p:cTn id="1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500"/>
                            </p:stCondLst>
                            <p:childTnLst>
                              <p:par>
                                <p:cTn id="16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0" grpId="1"/>
      <p:bldP spid="41" grpId="0"/>
      <p:bldP spid="41" grpId="1"/>
      <p:bldP spid="42" grpId="0"/>
      <p:bldP spid="42" grpId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/>
            </a:extLst>
          </p:cNvPr>
          <p:cNvSpPr/>
          <p:nvPr/>
        </p:nvSpPr>
        <p:spPr>
          <a:xfrm rot="2057939">
            <a:off x="2260600" y="984647"/>
            <a:ext cx="1360488" cy="2051447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/>
          </a:p>
        </p:txBody>
      </p:sp>
      <p:sp>
        <p:nvSpPr>
          <p:cNvPr id="15" name="Oval 14">
            <a:extLst>
              <a:ext uri="{FF2B5EF4-FFF2-40B4-BE49-F238E27FC236}"/>
            </a:extLst>
          </p:cNvPr>
          <p:cNvSpPr/>
          <p:nvPr/>
        </p:nvSpPr>
        <p:spPr>
          <a:xfrm rot="19115175">
            <a:off x="333376" y="1697832"/>
            <a:ext cx="1362075" cy="2051447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/>
          </a:p>
        </p:txBody>
      </p:sp>
      <p:sp>
        <p:nvSpPr>
          <p:cNvPr id="4" name="Oval 3">
            <a:extLst>
              <a:ext uri="{FF2B5EF4-FFF2-40B4-BE49-F238E27FC236}"/>
            </a:extLst>
          </p:cNvPr>
          <p:cNvSpPr/>
          <p:nvPr/>
        </p:nvSpPr>
        <p:spPr>
          <a:xfrm rot="20748376">
            <a:off x="806450" y="469107"/>
            <a:ext cx="1779588" cy="2721769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/>
          </a:p>
        </p:txBody>
      </p:sp>
      <p:sp>
        <p:nvSpPr>
          <p:cNvPr id="13" name="Freeform: Shape 12">
            <a:extLst>
              <a:ext uri="{FF2B5EF4-FFF2-40B4-BE49-F238E27FC236}"/>
            </a:extLst>
          </p:cNvPr>
          <p:cNvSpPr/>
          <p:nvPr/>
        </p:nvSpPr>
        <p:spPr>
          <a:xfrm>
            <a:off x="1592264" y="3133725"/>
            <a:ext cx="415925" cy="2046685"/>
          </a:xfrm>
          <a:custGeom>
            <a:avLst/>
            <a:gdLst>
              <a:gd name="connsiteX0" fmla="*/ 520565 w 551820"/>
              <a:gd name="connsiteY0" fmla="*/ 0 h 2729133"/>
              <a:gd name="connsiteX1" fmla="*/ 61 w 551820"/>
              <a:gd name="connsiteY1" fmla="*/ 1125416 h 2729133"/>
              <a:gd name="connsiteX2" fmla="*/ 548701 w 551820"/>
              <a:gd name="connsiteY2" fmla="*/ 2096086 h 2729133"/>
              <a:gd name="connsiteX3" fmla="*/ 182941 w 551820"/>
              <a:gd name="connsiteY3" fmla="*/ 2729133 h 2729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51820" h="2729133">
                <a:moveTo>
                  <a:pt x="520565" y="0"/>
                </a:moveTo>
                <a:cubicBezTo>
                  <a:pt x="257968" y="388034"/>
                  <a:pt x="-4628" y="776068"/>
                  <a:pt x="61" y="1125416"/>
                </a:cubicBezTo>
                <a:cubicBezTo>
                  <a:pt x="4750" y="1474764"/>
                  <a:pt x="518221" y="1828800"/>
                  <a:pt x="548701" y="2096086"/>
                </a:cubicBezTo>
                <a:cubicBezTo>
                  <a:pt x="579181" y="2363372"/>
                  <a:pt x="381061" y="2546252"/>
                  <a:pt x="182941" y="2729133"/>
                </a:cubicBezTo>
              </a:path>
            </a:pathLst>
          </a:cu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/>
          </a:p>
        </p:txBody>
      </p:sp>
      <p:sp>
        <p:nvSpPr>
          <p:cNvPr id="16" name="Freeform: Shape 15">
            <a:extLst>
              <a:ext uri="{FF2B5EF4-FFF2-40B4-BE49-F238E27FC236}"/>
            </a:extLst>
          </p:cNvPr>
          <p:cNvSpPr/>
          <p:nvPr/>
        </p:nvSpPr>
        <p:spPr>
          <a:xfrm>
            <a:off x="1762125" y="3418285"/>
            <a:ext cx="306388" cy="1772840"/>
          </a:xfrm>
          <a:custGeom>
            <a:avLst/>
            <a:gdLst>
              <a:gd name="connsiteX0" fmla="*/ 0 w 408007"/>
              <a:gd name="connsiteY0" fmla="*/ 0 h 2363373"/>
              <a:gd name="connsiteX1" fmla="*/ 407963 w 408007"/>
              <a:gd name="connsiteY1" fmla="*/ 773723 h 2363373"/>
              <a:gd name="connsiteX2" fmla="*/ 28135 w 408007"/>
              <a:gd name="connsiteY2" fmla="*/ 1603717 h 2363373"/>
              <a:gd name="connsiteX3" fmla="*/ 295421 w 408007"/>
              <a:gd name="connsiteY3" fmla="*/ 2363373 h 2363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8007" h="2363373">
                <a:moveTo>
                  <a:pt x="0" y="0"/>
                </a:moveTo>
                <a:cubicBezTo>
                  <a:pt x="201637" y="253218"/>
                  <a:pt x="403274" y="506437"/>
                  <a:pt x="407963" y="773723"/>
                </a:cubicBezTo>
                <a:cubicBezTo>
                  <a:pt x="412652" y="1041009"/>
                  <a:pt x="46892" y="1338775"/>
                  <a:pt x="28135" y="1603717"/>
                </a:cubicBezTo>
                <a:cubicBezTo>
                  <a:pt x="9378" y="1868659"/>
                  <a:pt x="152399" y="2116016"/>
                  <a:pt x="295421" y="2363373"/>
                </a:cubicBezTo>
              </a:path>
            </a:pathLst>
          </a:cu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7" name="Freeform: Shape 16">
            <a:extLst>
              <a:ext uri="{FF2B5EF4-FFF2-40B4-BE49-F238E27FC236}"/>
            </a:extLst>
          </p:cNvPr>
          <p:cNvSpPr/>
          <p:nvPr/>
        </p:nvSpPr>
        <p:spPr>
          <a:xfrm>
            <a:off x="1287464" y="2912269"/>
            <a:ext cx="1139825" cy="2257425"/>
          </a:xfrm>
          <a:custGeom>
            <a:avLst/>
            <a:gdLst>
              <a:gd name="connsiteX0" fmla="*/ 1434904 w 1434904"/>
              <a:gd name="connsiteY0" fmla="*/ 0 h 2658794"/>
              <a:gd name="connsiteX1" fmla="*/ 1223889 w 1434904"/>
              <a:gd name="connsiteY1" fmla="*/ 1322363 h 2658794"/>
              <a:gd name="connsiteX2" fmla="*/ 211015 w 1434904"/>
              <a:gd name="connsiteY2" fmla="*/ 1800664 h 2658794"/>
              <a:gd name="connsiteX3" fmla="*/ 0 w 1434904"/>
              <a:gd name="connsiteY3" fmla="*/ 2658794 h 2658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34904" h="2658794">
                <a:moveTo>
                  <a:pt x="1434904" y="0"/>
                </a:moveTo>
                <a:cubicBezTo>
                  <a:pt x="1431387" y="511126"/>
                  <a:pt x="1427870" y="1022252"/>
                  <a:pt x="1223889" y="1322363"/>
                </a:cubicBezTo>
                <a:cubicBezTo>
                  <a:pt x="1019908" y="1622474"/>
                  <a:pt x="414996" y="1577926"/>
                  <a:pt x="211015" y="1800664"/>
                </a:cubicBezTo>
                <a:cubicBezTo>
                  <a:pt x="7034" y="2023402"/>
                  <a:pt x="3517" y="2341098"/>
                  <a:pt x="0" y="2658794"/>
                </a:cubicBezTo>
              </a:path>
            </a:pathLst>
          </a:custGeom>
          <a:noFill/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/>
          </a:p>
        </p:txBody>
      </p:sp>
      <p:sp>
        <p:nvSpPr>
          <p:cNvPr id="18" name="Oval 17">
            <a:extLst>
              <a:ext uri="{FF2B5EF4-FFF2-40B4-BE49-F238E27FC236}"/>
            </a:extLst>
          </p:cNvPr>
          <p:cNvSpPr/>
          <p:nvPr/>
        </p:nvSpPr>
        <p:spPr>
          <a:xfrm>
            <a:off x="1287464" y="1073944"/>
            <a:ext cx="777875" cy="1157288"/>
          </a:xfrm>
          <a:prstGeom prst="ellipse">
            <a:avLst/>
          </a:prstGeom>
          <a:solidFill>
            <a:schemeClr val="bg1">
              <a:alpha val="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/>
          </a:p>
        </p:txBody>
      </p:sp>
      <p:sp>
        <p:nvSpPr>
          <p:cNvPr id="19" name="Oval 18">
            <a:extLst>
              <a:ext uri="{FF2B5EF4-FFF2-40B4-BE49-F238E27FC236}"/>
            </a:extLst>
          </p:cNvPr>
          <p:cNvSpPr/>
          <p:nvPr/>
        </p:nvSpPr>
        <p:spPr>
          <a:xfrm rot="1540868">
            <a:off x="2868613" y="1248966"/>
            <a:ext cx="558800" cy="727472"/>
          </a:xfrm>
          <a:prstGeom prst="ellipse">
            <a:avLst/>
          </a:prstGeom>
          <a:solidFill>
            <a:schemeClr val="bg1">
              <a:alpha val="1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/>
          </a:p>
        </p:txBody>
      </p:sp>
      <p:sp>
        <p:nvSpPr>
          <p:cNvPr id="20" name="Oval 19">
            <a:extLst>
              <a:ext uri="{FF2B5EF4-FFF2-40B4-BE49-F238E27FC236}"/>
            </a:extLst>
          </p:cNvPr>
          <p:cNvSpPr/>
          <p:nvPr/>
        </p:nvSpPr>
        <p:spPr>
          <a:xfrm rot="19880621">
            <a:off x="712788" y="2678906"/>
            <a:ext cx="519112" cy="733425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vi-VN" dirty="0"/>
          </a:p>
        </p:txBody>
      </p:sp>
      <p:pic>
        <p:nvPicPr>
          <p:cNvPr id="3083" name="Picture 2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28975" y="-470297"/>
            <a:ext cx="6402388" cy="642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25">
            <a:extLst>
              <a:ext uri="{FF2B5EF4-FFF2-40B4-BE49-F238E27FC236}"/>
            </a:extLst>
          </p:cNvPr>
          <p:cNvSpPr/>
          <p:nvPr/>
        </p:nvSpPr>
        <p:spPr>
          <a:xfrm>
            <a:off x="747713" y="1359694"/>
            <a:ext cx="2558713" cy="116955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hát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chúng mình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b="1" dirty="0">
                <a:ln w="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đoàn kết</a:t>
            </a:r>
          </a:p>
        </p:txBody>
      </p:sp>
      <p:pic>
        <p:nvPicPr>
          <p:cNvPr id="21" name="Lớp Chúng Ta Đoàn Kết - Nhạc Thiếu Nhi Có Lờ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929064" y="628650"/>
            <a:ext cx="4986337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video>
          </p:childTnLst>
        </p:cTn>
      </p:par>
    </p:tnLst>
    <p:bldLst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="" xmlns:a16="http://schemas.microsoft.com/office/drawing/2014/main" id="{337A162A-3F26-4CF5-833F-03425D4BE9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6" name="Picture 5" descr="A close up of a house&#10;&#10;Description automatically generated">
            <a:extLst>
              <a:ext uri="{FF2B5EF4-FFF2-40B4-BE49-F238E27FC236}">
                <a16:creationId xmlns="" xmlns:a16="http://schemas.microsoft.com/office/drawing/2014/main" id="{528CA86B-9AD9-421A-9A0D-C4D4BC37AA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535">
            <a:off x="2052351" y="1124185"/>
            <a:ext cx="1869443" cy="1869443"/>
          </a:xfrm>
          <a:prstGeom prst="rect">
            <a:avLst/>
          </a:prstGeom>
        </p:spPr>
      </p:pic>
      <p:grpSp>
        <p:nvGrpSpPr>
          <p:cNvPr id="2" name="Group 6">
            <a:extLst>
              <a:ext uri="{FF2B5EF4-FFF2-40B4-BE49-F238E27FC236}">
                <a16:creationId xmlns="" xmlns:a16="http://schemas.microsoft.com/office/drawing/2014/main" id="{7E2E15C0-C271-4E53-9048-7A88B94678AF}"/>
              </a:ext>
            </a:extLst>
          </p:cNvPr>
          <p:cNvGrpSpPr/>
          <p:nvPr/>
        </p:nvGrpSpPr>
        <p:grpSpPr>
          <a:xfrm>
            <a:off x="5559374" y="3524307"/>
            <a:ext cx="4204065" cy="1670509"/>
            <a:chOff x="7450555" y="4679355"/>
            <a:chExt cx="5605420" cy="2227345"/>
          </a:xfrm>
        </p:grpSpPr>
        <p:pic>
          <p:nvPicPr>
            <p:cNvPr id="8" name="Picture 7" descr="A close up of a flower&#10;&#10;Description automatically generated">
              <a:extLst>
                <a:ext uri="{FF2B5EF4-FFF2-40B4-BE49-F238E27FC236}">
                  <a16:creationId xmlns="" xmlns:a16="http://schemas.microsoft.com/office/drawing/2014/main" id="{DA32106C-A03F-48AB-8EA0-CC013157D6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377"/>
            <a:stretch/>
          </p:blipFill>
          <p:spPr>
            <a:xfrm>
              <a:off x="10279759" y="5009322"/>
              <a:ext cx="2776216" cy="1848678"/>
            </a:xfrm>
            <a:prstGeom prst="rect">
              <a:avLst/>
            </a:prstGeom>
          </p:spPr>
        </p:pic>
        <p:pic>
          <p:nvPicPr>
            <p:cNvPr id="9" name="Picture 8" descr="A close up of a flower&#10;&#10;Description automatically generated">
              <a:extLst>
                <a:ext uri="{FF2B5EF4-FFF2-40B4-BE49-F238E27FC236}">
                  <a16:creationId xmlns="" xmlns:a16="http://schemas.microsoft.com/office/drawing/2014/main" id="{2EDB351D-5CEF-4077-8334-43DB07E916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377"/>
            <a:stretch/>
          </p:blipFill>
          <p:spPr>
            <a:xfrm flipH="1">
              <a:off x="7450555" y="4679355"/>
              <a:ext cx="3322283" cy="2212303"/>
            </a:xfrm>
            <a:prstGeom prst="rect">
              <a:avLst/>
            </a:prstGeom>
          </p:spPr>
        </p:pic>
        <p:pic>
          <p:nvPicPr>
            <p:cNvPr id="10" name="Picture 9" descr="A close up of a flower&#10;&#10;Description automatically generated">
              <a:extLst>
                <a:ext uri="{FF2B5EF4-FFF2-40B4-BE49-F238E27FC236}">
                  <a16:creationId xmlns="" xmlns:a16="http://schemas.microsoft.com/office/drawing/2014/main" id="{CCF81FEE-428A-46F3-A9C6-1612A1A6DA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7800"/>
            <a:stretch/>
          </p:blipFill>
          <p:spPr>
            <a:xfrm>
              <a:off x="10381268" y="5907446"/>
              <a:ext cx="1215628" cy="999254"/>
            </a:xfrm>
            <a:prstGeom prst="rect">
              <a:avLst/>
            </a:prstGeom>
          </p:spPr>
        </p:pic>
      </p:grp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D8356DD-73E7-4D81-AF48-07F914143C8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7819"/>
            <a:ext cx="914400" cy="914400"/>
          </a:xfrm>
          <a:prstGeom prst="rect">
            <a:avLst/>
          </a:prstGeom>
        </p:spPr>
      </p:pic>
      <p:grpSp>
        <p:nvGrpSpPr>
          <p:cNvPr id="3" name="Group 11">
            <a:extLst>
              <a:ext uri="{FF2B5EF4-FFF2-40B4-BE49-F238E27FC236}">
                <a16:creationId xmlns="" xmlns:a16="http://schemas.microsoft.com/office/drawing/2014/main" id="{7BD38D7E-571A-4AE5-B772-D6CAF55BAF3D}"/>
              </a:ext>
            </a:extLst>
          </p:cNvPr>
          <p:cNvGrpSpPr/>
          <p:nvPr/>
        </p:nvGrpSpPr>
        <p:grpSpPr>
          <a:xfrm>
            <a:off x="8063758" y="311502"/>
            <a:ext cx="2117540" cy="578162"/>
            <a:chOff x="18176263" y="-61039"/>
            <a:chExt cx="4221505" cy="1253817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05413C0-D4D0-48A0-87EB-21B5CC866D0D}"/>
                </a:ext>
              </a:extLst>
            </p:cNvPr>
            <p:cNvSpPr txBox="1"/>
            <p:nvPr/>
          </p:nvSpPr>
          <p:spPr>
            <a:xfrm>
              <a:off x="18206769" y="291718"/>
              <a:ext cx="4190999" cy="901060"/>
            </a:xfrm>
            <a:prstGeom prst="rect">
              <a:avLst/>
            </a:prstGeom>
            <a:noFill/>
            <a:scene3d>
              <a:camera prst="perspectiveLeft"/>
              <a:lightRig rig="flat" dir="t"/>
            </a:scene3d>
            <a:sp3d extrusionH="1314450"/>
          </p:spPr>
          <p:txBody>
            <a:bodyPr wrap="square" rtlCol="0">
              <a:spAutoFit/>
            </a:bodyPr>
            <a:lstStyle/>
            <a:p>
              <a:r>
                <a:rPr lang="en-US" sz="2100" spc="-225" dirty="0">
                  <a:solidFill>
                    <a:srgbClr val="DC2014"/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SVN-Kimberley" panose="02040603050506020204" pitchFamily="18" charset="0"/>
                </a:rPr>
                <a:t>TÁO</a:t>
              </a:r>
              <a:endParaRPr lang="en-US" sz="2700" spc="-225" dirty="0">
                <a:solidFill>
                  <a:srgbClr val="DC2014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SVN-Kimberley" panose="020406030505060202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18C2824C-0CB5-436B-ADC3-CB1F041081DE}"/>
                </a:ext>
              </a:extLst>
            </p:cNvPr>
            <p:cNvSpPr/>
            <p:nvPr/>
          </p:nvSpPr>
          <p:spPr>
            <a:xfrm>
              <a:off x="18176263" y="-61039"/>
              <a:ext cx="595047" cy="700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spc="-225" dirty="0" err="1">
                  <a:solidFill>
                    <a:srgbClr val="086E14"/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#9Slide06 Hellvina Hand Script" pitchFamily="2" charset="0"/>
                </a:rPr>
                <a:t>Hái</a:t>
              </a:r>
              <a:endParaRPr lang="en-US" sz="200" spc="-225" dirty="0">
                <a:solidFill>
                  <a:srgbClr val="086E14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SVN-Kimberley" panose="02040603050506020204" pitchFamily="18" charset="0"/>
              </a:endParaRPr>
            </a:p>
          </p:txBody>
        </p:sp>
      </p:grpSp>
      <p:pic>
        <p:nvPicPr>
          <p:cNvPr id="16" name="Picture 15" descr="A picture containing wooden, sitting, table, black&#10;&#10;Description automatically generated">
            <a:extLst>
              <a:ext uri="{FF2B5EF4-FFF2-40B4-BE49-F238E27FC236}">
                <a16:creationId xmlns="" xmlns:a16="http://schemas.microsoft.com/office/drawing/2014/main" id="{DC888599-AC91-4A2E-9B7D-8D352B9B2C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77" y="-911544"/>
            <a:ext cx="4429125" cy="2981017"/>
          </a:xfrm>
          <a:prstGeom prst="rect">
            <a:avLst/>
          </a:prstGeom>
        </p:spPr>
      </p:pic>
      <p:grpSp>
        <p:nvGrpSpPr>
          <p:cNvPr id="4" name="Group 23">
            <a:extLst>
              <a:ext uri="{FF2B5EF4-FFF2-40B4-BE49-F238E27FC236}">
                <a16:creationId xmlns="" xmlns:a16="http://schemas.microsoft.com/office/drawing/2014/main" id="{B4BA7AE4-CEE0-41FF-9A1C-3F8C88ACFEF7}"/>
              </a:ext>
            </a:extLst>
          </p:cNvPr>
          <p:cNvGrpSpPr/>
          <p:nvPr/>
        </p:nvGrpSpPr>
        <p:grpSpPr>
          <a:xfrm>
            <a:off x="512968" y="1868577"/>
            <a:ext cx="3902333" cy="829498"/>
            <a:chOff x="524590" y="3886200"/>
            <a:chExt cx="5203110" cy="1105997"/>
          </a:xfrm>
        </p:grpSpPr>
        <p:pic>
          <p:nvPicPr>
            <p:cNvPr id="20" name="Picture 19" descr="A picture containing laptop, computer, sitting, table&#10;&#10;Description automatically generated">
              <a:extLst>
                <a:ext uri="{FF2B5EF4-FFF2-40B4-BE49-F238E27FC236}">
                  <a16:creationId xmlns="" xmlns:a16="http://schemas.microsoft.com/office/drawing/2014/main" id="{B27F7A0C-FFB9-4B8D-90B0-6A6FFCF37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0000" b="25000"/>
            <a:stretch/>
          </p:blipFill>
          <p:spPr>
            <a:xfrm>
              <a:off x="688454" y="4034146"/>
              <a:ext cx="5039246" cy="95805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9C07C871-CA0F-4E08-AA5E-033AC2E41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90" y="3886200"/>
              <a:ext cx="914206" cy="1042238"/>
            </a:xfrm>
            <a:prstGeom prst="rect">
              <a:avLst/>
            </a:prstGeom>
          </p:spPr>
        </p:pic>
      </p:grpSp>
      <p:grpSp>
        <p:nvGrpSpPr>
          <p:cNvPr id="7" name="Group 24">
            <a:extLst>
              <a:ext uri="{FF2B5EF4-FFF2-40B4-BE49-F238E27FC236}">
                <a16:creationId xmlns="" xmlns:a16="http://schemas.microsoft.com/office/drawing/2014/main" id="{26DA04B6-983F-4A60-A11E-EBAF4B5579A3}"/>
              </a:ext>
            </a:extLst>
          </p:cNvPr>
          <p:cNvGrpSpPr/>
          <p:nvPr/>
        </p:nvGrpSpPr>
        <p:grpSpPr>
          <a:xfrm>
            <a:off x="5241667" y="1881363"/>
            <a:ext cx="3902333" cy="804633"/>
            <a:chOff x="524590" y="3886200"/>
            <a:chExt cx="5203110" cy="1072844"/>
          </a:xfrm>
        </p:grpSpPr>
        <p:pic>
          <p:nvPicPr>
            <p:cNvPr id="26" name="Picture 25" descr="A picture containing laptop, computer, sitting, table&#10;&#10;Description automatically generated">
              <a:extLst>
                <a:ext uri="{FF2B5EF4-FFF2-40B4-BE49-F238E27FC236}">
                  <a16:creationId xmlns="" xmlns:a16="http://schemas.microsoft.com/office/drawing/2014/main" id="{EA4EE2E4-DAE2-41D6-8C59-0339047312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0000" b="25000"/>
            <a:stretch/>
          </p:blipFill>
          <p:spPr>
            <a:xfrm>
              <a:off x="688454" y="4046241"/>
              <a:ext cx="5039246" cy="91280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E299B69A-B7C3-4AD0-9E78-3459FFE92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90" y="3886200"/>
              <a:ext cx="914206" cy="1042238"/>
            </a:xfrm>
            <a:prstGeom prst="rect">
              <a:avLst/>
            </a:prstGeom>
          </p:spPr>
        </p:pic>
      </p:grpSp>
      <p:grpSp>
        <p:nvGrpSpPr>
          <p:cNvPr id="12" name="Group 27">
            <a:extLst>
              <a:ext uri="{FF2B5EF4-FFF2-40B4-BE49-F238E27FC236}">
                <a16:creationId xmlns="" xmlns:a16="http://schemas.microsoft.com/office/drawing/2014/main" id="{61D0109E-4499-4B94-96E1-177FFEFCA34C}"/>
              </a:ext>
            </a:extLst>
          </p:cNvPr>
          <p:cNvGrpSpPr/>
          <p:nvPr/>
        </p:nvGrpSpPr>
        <p:grpSpPr>
          <a:xfrm>
            <a:off x="496543" y="2851515"/>
            <a:ext cx="3902333" cy="804634"/>
            <a:chOff x="524590" y="3886200"/>
            <a:chExt cx="5203110" cy="1072845"/>
          </a:xfrm>
        </p:grpSpPr>
        <p:pic>
          <p:nvPicPr>
            <p:cNvPr id="29" name="Picture 28" descr="A picture containing laptop, computer, sitting, table&#10;&#10;Description automatically generated">
              <a:extLst>
                <a:ext uri="{FF2B5EF4-FFF2-40B4-BE49-F238E27FC236}">
                  <a16:creationId xmlns="" xmlns:a16="http://schemas.microsoft.com/office/drawing/2014/main" id="{AAC131C6-D37C-4926-B2CB-EB1D0256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0000" b="25000"/>
            <a:stretch/>
          </p:blipFill>
          <p:spPr>
            <a:xfrm>
              <a:off x="688454" y="4037903"/>
              <a:ext cx="5039246" cy="92114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125CFA68-A9E8-4172-967B-93B7D2C96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90" y="3886200"/>
              <a:ext cx="914206" cy="1042238"/>
            </a:xfrm>
            <a:prstGeom prst="rect">
              <a:avLst/>
            </a:prstGeom>
          </p:spPr>
        </p:pic>
      </p:grpSp>
      <p:grpSp>
        <p:nvGrpSpPr>
          <p:cNvPr id="15" name="Group 30">
            <a:extLst>
              <a:ext uri="{FF2B5EF4-FFF2-40B4-BE49-F238E27FC236}">
                <a16:creationId xmlns="" xmlns:a16="http://schemas.microsoft.com/office/drawing/2014/main" id="{CAA56D54-2477-4478-BA07-D80E7609076C}"/>
              </a:ext>
            </a:extLst>
          </p:cNvPr>
          <p:cNvGrpSpPr/>
          <p:nvPr/>
        </p:nvGrpSpPr>
        <p:grpSpPr>
          <a:xfrm>
            <a:off x="5241667" y="2853699"/>
            <a:ext cx="3902333" cy="804634"/>
            <a:chOff x="524590" y="3886200"/>
            <a:chExt cx="5203110" cy="1072845"/>
          </a:xfrm>
        </p:grpSpPr>
        <p:pic>
          <p:nvPicPr>
            <p:cNvPr id="32" name="Picture 31" descr="A picture containing laptop, computer, sitting, table&#10;&#10;Description automatically generated">
              <a:extLst>
                <a:ext uri="{FF2B5EF4-FFF2-40B4-BE49-F238E27FC236}">
                  <a16:creationId xmlns="" xmlns:a16="http://schemas.microsoft.com/office/drawing/2014/main" id="{3C8C221A-4B35-4F98-A972-E5A4E81769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0000" b="25000"/>
            <a:stretch/>
          </p:blipFill>
          <p:spPr>
            <a:xfrm>
              <a:off x="688454" y="4034989"/>
              <a:ext cx="5039246" cy="92405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A3739E7B-39EE-4413-8B1B-EBAE892E3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90" y="3886200"/>
              <a:ext cx="914206" cy="1042238"/>
            </a:xfrm>
            <a:prstGeom prst="rect">
              <a:avLst/>
            </a:prstGeom>
          </p:spPr>
        </p:pic>
      </p:grp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34C49498-93A9-40DB-A1EC-6C8581744C7B}"/>
              </a:ext>
            </a:extLst>
          </p:cNvPr>
          <p:cNvSpPr/>
          <p:nvPr/>
        </p:nvSpPr>
        <p:spPr>
          <a:xfrm>
            <a:off x="647084" y="1979537"/>
            <a:ext cx="449483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Kimberley" panose="02040603050506020204" pitchFamily="18" charset="0"/>
              </a:rPr>
              <a:t>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F8DA80AD-8C55-40FF-AB65-98E903667A41}"/>
              </a:ext>
            </a:extLst>
          </p:cNvPr>
          <p:cNvSpPr/>
          <p:nvPr/>
        </p:nvSpPr>
        <p:spPr>
          <a:xfrm>
            <a:off x="639888" y="2965292"/>
            <a:ext cx="438262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Kimberley" panose="02040603050506020204" pitchFamily="18" charset="0"/>
              </a:rPr>
              <a:t>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DC22AAB1-01CD-42CB-BA75-3C3B880CCE52}"/>
              </a:ext>
            </a:extLst>
          </p:cNvPr>
          <p:cNvSpPr/>
          <p:nvPr/>
        </p:nvSpPr>
        <p:spPr>
          <a:xfrm>
            <a:off x="5367056" y="2004443"/>
            <a:ext cx="438262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Kimberley" panose="02040603050506020204" pitchFamily="18" charset="0"/>
              </a:rPr>
              <a:t>B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485AC8C7-8DD1-47CB-85AB-8EA4CF072C29}"/>
              </a:ext>
            </a:extLst>
          </p:cNvPr>
          <p:cNvSpPr/>
          <p:nvPr/>
        </p:nvSpPr>
        <p:spPr>
          <a:xfrm>
            <a:off x="5371739" y="2965291"/>
            <a:ext cx="449482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Kimberley" panose="02040603050506020204" pitchFamily="18" charset="0"/>
              </a:rPr>
              <a:t>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41147AAD-4EB2-4058-B132-A5C29E74D3A6}"/>
              </a:ext>
            </a:extLst>
          </p:cNvPr>
          <p:cNvSpPr/>
          <p:nvPr/>
        </p:nvSpPr>
        <p:spPr>
          <a:xfrm>
            <a:off x="2743200" y="285750"/>
            <a:ext cx="3505200" cy="1177245"/>
          </a:xfrm>
          <a:prstGeom prst="rect">
            <a:avLst/>
          </a:prstGeom>
          <a:noFill/>
          <a:effectLst>
            <a:outerShdw blurRad="139700" dir="4380000" algn="ctr" rotWithShape="0">
              <a:schemeClr val="bg1"/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Dòng lệnh </a:t>
            </a:r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Repeat 4[fd 100 rt 90]</a:t>
            </a:r>
            <a:r>
              <a:rPr lang="en-US" sz="24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hoạt động của Rùa lặp lại mấy lần?</a:t>
            </a:r>
            <a:endParaRPr lang="en-US" sz="2400" b="1" dirty="0">
              <a:ln w="0"/>
              <a:solidFill>
                <a:schemeClr val="tx2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A">
            <a:extLst>
              <a:ext uri="{FF2B5EF4-FFF2-40B4-BE49-F238E27FC236}">
                <a16:creationId xmlns="" xmlns:a16="http://schemas.microsoft.com/office/drawing/2014/main" id="{58E9E3B4-562B-437C-AF85-09327896662B}"/>
              </a:ext>
            </a:extLst>
          </p:cNvPr>
          <p:cNvSpPr/>
          <p:nvPr/>
        </p:nvSpPr>
        <p:spPr>
          <a:xfrm>
            <a:off x="6006184" y="2069029"/>
            <a:ext cx="887102" cy="5001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4 lần</a:t>
            </a:r>
            <a:endParaRPr lang="en-US" sz="2800" b="1" dirty="0">
              <a:ln w="0"/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B">
            <a:extLst>
              <a:ext uri="{FF2B5EF4-FFF2-40B4-BE49-F238E27FC236}">
                <a16:creationId xmlns="" xmlns:a16="http://schemas.microsoft.com/office/drawing/2014/main" id="{BCE86C93-3F56-47EF-9357-074AA9A59784}"/>
              </a:ext>
            </a:extLst>
          </p:cNvPr>
          <p:cNvSpPr/>
          <p:nvPr/>
        </p:nvSpPr>
        <p:spPr>
          <a:xfrm>
            <a:off x="1256738" y="2069029"/>
            <a:ext cx="887102" cy="5001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 lần</a:t>
            </a:r>
            <a:endParaRPr lang="en-US" sz="2800" b="1" dirty="0">
              <a:ln w="0"/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C">
            <a:extLst>
              <a:ext uri="{FF2B5EF4-FFF2-40B4-BE49-F238E27FC236}">
                <a16:creationId xmlns="" xmlns:a16="http://schemas.microsoft.com/office/drawing/2014/main" id="{38CB8068-13FC-4118-91D5-3543F5A47A88}"/>
              </a:ext>
            </a:extLst>
          </p:cNvPr>
          <p:cNvSpPr/>
          <p:nvPr/>
        </p:nvSpPr>
        <p:spPr>
          <a:xfrm>
            <a:off x="1240682" y="3057623"/>
            <a:ext cx="887102" cy="5001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3 lần</a:t>
            </a:r>
            <a:endParaRPr lang="en-US" sz="2800" b="1" dirty="0">
              <a:ln w="0"/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D">
            <a:extLst>
              <a:ext uri="{FF2B5EF4-FFF2-40B4-BE49-F238E27FC236}">
                <a16:creationId xmlns="" xmlns:a16="http://schemas.microsoft.com/office/drawing/2014/main" id="{A2B8F6E5-0146-4353-9063-27117C763C2B}"/>
              </a:ext>
            </a:extLst>
          </p:cNvPr>
          <p:cNvSpPr/>
          <p:nvPr/>
        </p:nvSpPr>
        <p:spPr>
          <a:xfrm>
            <a:off x="6029722" y="3089728"/>
            <a:ext cx="887102" cy="5001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5 lần</a:t>
            </a:r>
            <a:endParaRPr lang="en-US" sz="2800" b="1" dirty="0">
              <a:ln w="0"/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42">
            <a:hlinkClick r:id="rId18" action="ppaction://hlinksldjump"/>
            <a:extLst>
              <a:ext uri="{FF2B5EF4-FFF2-40B4-BE49-F238E27FC236}">
                <a16:creationId xmlns="" xmlns:a16="http://schemas.microsoft.com/office/drawing/2014/main" id="{D0753F81-AE09-455C-8A6F-50DDA0CB149C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3740"/>
          <a:stretch/>
        </p:blipFill>
        <p:spPr>
          <a:xfrm>
            <a:off x="1" y="4269135"/>
            <a:ext cx="1325603" cy="914400"/>
          </a:xfrm>
          <a:prstGeom prst="rect">
            <a:avLst/>
          </a:prstGeom>
        </p:spPr>
      </p:pic>
      <p:sp>
        <p:nvSpPr>
          <p:cNvPr id="44" name="Rectangle 43">
            <a:hlinkClick r:id="rId20" action="ppaction://hlinksldjump"/>
            <a:extLst>
              <a:ext uri="{FF2B5EF4-FFF2-40B4-BE49-F238E27FC236}">
                <a16:creationId xmlns="" xmlns:a16="http://schemas.microsoft.com/office/drawing/2014/main" id="{D779268F-2C80-4F59-83A1-796A56998E99}"/>
              </a:ext>
            </a:extLst>
          </p:cNvPr>
          <p:cNvSpPr/>
          <p:nvPr/>
        </p:nvSpPr>
        <p:spPr>
          <a:xfrm>
            <a:off x="292053" y="4387297"/>
            <a:ext cx="774892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dirty="0">
                <a:ln w="0"/>
                <a:solidFill>
                  <a:srgbClr val="E62529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Kimberley" panose="02040603050506020204" pitchFamily="18" charset="0"/>
              </a:rPr>
              <a:t>Back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01495305-CAB7-4692-BBC5-F0A761765EA4}"/>
              </a:ext>
            </a:extLst>
          </p:cNvPr>
          <p:cNvSpPr/>
          <p:nvPr/>
        </p:nvSpPr>
        <p:spPr>
          <a:xfrm>
            <a:off x="4261081" y="3633193"/>
            <a:ext cx="1118381" cy="1322657"/>
          </a:xfrm>
          <a:prstGeom prst="roundRect">
            <a:avLst>
              <a:gd name="adj" fmla="val 703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5">
            <a:extLst>
              <a:ext uri="{FF2B5EF4-FFF2-40B4-BE49-F238E27FC236}">
                <a16:creationId xmlns="" xmlns:a16="http://schemas.microsoft.com/office/drawing/2014/main" id="{8BE7ADF2-9ED4-4492-9B9C-D5D5B82BCAF6}"/>
              </a:ext>
            </a:extLst>
          </p:cNvPr>
          <p:cNvSpPr/>
          <p:nvPr/>
        </p:nvSpPr>
        <p:spPr>
          <a:xfrm>
            <a:off x="4378019" y="3744763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HẾT GIỜ</a:t>
            </a:r>
          </a:p>
        </p:txBody>
      </p:sp>
      <p:sp>
        <p:nvSpPr>
          <p:cNvPr id="47" name="5">
            <a:extLst>
              <a:ext uri="{FF2B5EF4-FFF2-40B4-BE49-F238E27FC236}">
                <a16:creationId xmlns="" xmlns:a16="http://schemas.microsoft.com/office/drawing/2014/main" id="{2AE40B6C-135F-4BCE-AA8B-641F110BF07F}"/>
              </a:ext>
            </a:extLst>
          </p:cNvPr>
          <p:cNvSpPr/>
          <p:nvPr/>
        </p:nvSpPr>
        <p:spPr>
          <a:xfrm>
            <a:off x="4378019" y="3744763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1</a:t>
            </a:r>
          </a:p>
        </p:txBody>
      </p:sp>
      <p:sp>
        <p:nvSpPr>
          <p:cNvPr id="48" name="5">
            <a:extLst>
              <a:ext uri="{FF2B5EF4-FFF2-40B4-BE49-F238E27FC236}">
                <a16:creationId xmlns="" xmlns:a16="http://schemas.microsoft.com/office/drawing/2014/main" id="{36DE2E11-114B-4E37-AA48-B1119A1C80CC}"/>
              </a:ext>
            </a:extLst>
          </p:cNvPr>
          <p:cNvSpPr/>
          <p:nvPr/>
        </p:nvSpPr>
        <p:spPr>
          <a:xfrm>
            <a:off x="4378019" y="3744763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2</a:t>
            </a:r>
          </a:p>
        </p:txBody>
      </p:sp>
      <p:sp>
        <p:nvSpPr>
          <p:cNvPr id="49" name="5">
            <a:extLst>
              <a:ext uri="{FF2B5EF4-FFF2-40B4-BE49-F238E27FC236}">
                <a16:creationId xmlns="" xmlns:a16="http://schemas.microsoft.com/office/drawing/2014/main" id="{CB5A3A1E-3353-4B83-9DEC-542C9FE45A27}"/>
              </a:ext>
            </a:extLst>
          </p:cNvPr>
          <p:cNvSpPr/>
          <p:nvPr/>
        </p:nvSpPr>
        <p:spPr>
          <a:xfrm>
            <a:off x="4378020" y="3744763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3</a:t>
            </a:r>
          </a:p>
        </p:txBody>
      </p:sp>
      <p:sp>
        <p:nvSpPr>
          <p:cNvPr id="50" name="5">
            <a:extLst>
              <a:ext uri="{FF2B5EF4-FFF2-40B4-BE49-F238E27FC236}">
                <a16:creationId xmlns="" xmlns:a16="http://schemas.microsoft.com/office/drawing/2014/main" id="{47DEBCAD-AA5F-4DF7-A73E-A22F0D23EA73}"/>
              </a:ext>
            </a:extLst>
          </p:cNvPr>
          <p:cNvSpPr/>
          <p:nvPr/>
        </p:nvSpPr>
        <p:spPr>
          <a:xfrm>
            <a:off x="4378020" y="3744763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4</a:t>
            </a:r>
          </a:p>
        </p:txBody>
      </p:sp>
      <p:sp>
        <p:nvSpPr>
          <p:cNvPr id="51" name="5">
            <a:extLst>
              <a:ext uri="{FF2B5EF4-FFF2-40B4-BE49-F238E27FC236}">
                <a16:creationId xmlns="" xmlns:a16="http://schemas.microsoft.com/office/drawing/2014/main" id="{E25E9E88-3636-4DBE-841B-C750622D9E6E}"/>
              </a:ext>
            </a:extLst>
          </p:cNvPr>
          <p:cNvSpPr/>
          <p:nvPr/>
        </p:nvSpPr>
        <p:spPr>
          <a:xfrm>
            <a:off x="4378020" y="3744763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5</a:t>
            </a:r>
          </a:p>
        </p:txBody>
      </p:sp>
      <p:sp>
        <p:nvSpPr>
          <p:cNvPr id="52" name="start">
            <a:extLst>
              <a:ext uri="{FF2B5EF4-FFF2-40B4-BE49-F238E27FC236}">
                <a16:creationId xmlns="" xmlns:a16="http://schemas.microsoft.com/office/drawing/2014/main" id="{BDD15259-E914-4EF9-B1BB-00911A6C8956}"/>
              </a:ext>
            </a:extLst>
          </p:cNvPr>
          <p:cNvSpPr/>
          <p:nvPr/>
        </p:nvSpPr>
        <p:spPr>
          <a:xfrm>
            <a:off x="4378020" y="4734232"/>
            <a:ext cx="877901" cy="400964"/>
          </a:xfrm>
          <a:prstGeom prst="roundRect">
            <a:avLst>
              <a:gd name="adj" fmla="val 50000"/>
            </a:avLst>
          </a:prstGeom>
          <a:solidFill>
            <a:srgbClr val="ED6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#9Slide03 SFU Helvetica Condens" panose="00000400000000000000" pitchFamily="2" charset="0"/>
              </a:rPr>
              <a:t>Start</a:t>
            </a:r>
          </a:p>
        </p:txBody>
      </p:sp>
    </p:spTree>
    <p:extLst>
      <p:ext uri="{BB962C8B-B14F-4D97-AF65-F5344CB8AC3E}">
        <p14:creationId xmlns="" xmlns:p14="http://schemas.microsoft.com/office/powerpoint/2010/main" val="2543783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k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yeualo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Đồng hồ đếm ngược 5 giây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500"/>
                            </p:stCondLst>
                            <p:childTnLst>
                              <p:par>
                                <p:cTn id="1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0"/>
                            </p:stCondLst>
                            <p:childTnLst>
                              <p:par>
                                <p:cTn id="1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500"/>
                            </p:stCondLst>
                            <p:childTnLst>
                              <p:par>
                                <p:cTn id="16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0" grpId="1"/>
      <p:bldP spid="41" grpId="0"/>
      <p:bldP spid="41" grpId="1"/>
      <p:bldP spid="42" grpId="0"/>
      <p:bldP spid="42" grpId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="" xmlns:a16="http://schemas.microsoft.com/office/drawing/2014/main" id="{337A162A-3F26-4CF5-833F-03425D4BE9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6" name="Picture 5" descr="A close up of a house&#10;&#10;Description automatically generated">
            <a:extLst>
              <a:ext uri="{FF2B5EF4-FFF2-40B4-BE49-F238E27FC236}">
                <a16:creationId xmlns="" xmlns:a16="http://schemas.microsoft.com/office/drawing/2014/main" id="{528CA86B-9AD9-421A-9A0D-C4D4BC37AA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535">
            <a:off x="2052351" y="1124185"/>
            <a:ext cx="1869443" cy="1869443"/>
          </a:xfrm>
          <a:prstGeom prst="rect">
            <a:avLst/>
          </a:prstGeom>
        </p:spPr>
      </p:pic>
      <p:grpSp>
        <p:nvGrpSpPr>
          <p:cNvPr id="2" name="Group 6">
            <a:extLst>
              <a:ext uri="{FF2B5EF4-FFF2-40B4-BE49-F238E27FC236}">
                <a16:creationId xmlns="" xmlns:a16="http://schemas.microsoft.com/office/drawing/2014/main" id="{7E2E15C0-C271-4E53-9048-7A88B94678AF}"/>
              </a:ext>
            </a:extLst>
          </p:cNvPr>
          <p:cNvGrpSpPr/>
          <p:nvPr/>
        </p:nvGrpSpPr>
        <p:grpSpPr>
          <a:xfrm>
            <a:off x="5559374" y="3524307"/>
            <a:ext cx="4204065" cy="1670509"/>
            <a:chOff x="7450555" y="4679355"/>
            <a:chExt cx="5605420" cy="2227345"/>
          </a:xfrm>
        </p:grpSpPr>
        <p:pic>
          <p:nvPicPr>
            <p:cNvPr id="8" name="Picture 7" descr="A close up of a flower&#10;&#10;Description automatically generated">
              <a:extLst>
                <a:ext uri="{FF2B5EF4-FFF2-40B4-BE49-F238E27FC236}">
                  <a16:creationId xmlns="" xmlns:a16="http://schemas.microsoft.com/office/drawing/2014/main" id="{DA32106C-A03F-48AB-8EA0-CC013157D6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377"/>
            <a:stretch/>
          </p:blipFill>
          <p:spPr>
            <a:xfrm>
              <a:off x="10279759" y="5009322"/>
              <a:ext cx="2776216" cy="1848678"/>
            </a:xfrm>
            <a:prstGeom prst="rect">
              <a:avLst/>
            </a:prstGeom>
          </p:spPr>
        </p:pic>
        <p:pic>
          <p:nvPicPr>
            <p:cNvPr id="9" name="Picture 8" descr="A close up of a flower&#10;&#10;Description automatically generated">
              <a:extLst>
                <a:ext uri="{FF2B5EF4-FFF2-40B4-BE49-F238E27FC236}">
                  <a16:creationId xmlns="" xmlns:a16="http://schemas.microsoft.com/office/drawing/2014/main" id="{2EDB351D-5CEF-4077-8334-43DB07E916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377"/>
            <a:stretch/>
          </p:blipFill>
          <p:spPr>
            <a:xfrm flipH="1">
              <a:off x="7450555" y="4679355"/>
              <a:ext cx="3322283" cy="2212303"/>
            </a:xfrm>
            <a:prstGeom prst="rect">
              <a:avLst/>
            </a:prstGeom>
          </p:spPr>
        </p:pic>
        <p:pic>
          <p:nvPicPr>
            <p:cNvPr id="10" name="Picture 9" descr="A close up of a flower&#10;&#10;Description automatically generated">
              <a:extLst>
                <a:ext uri="{FF2B5EF4-FFF2-40B4-BE49-F238E27FC236}">
                  <a16:creationId xmlns="" xmlns:a16="http://schemas.microsoft.com/office/drawing/2014/main" id="{CCF81FEE-428A-46F3-A9C6-1612A1A6DA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7800"/>
            <a:stretch/>
          </p:blipFill>
          <p:spPr>
            <a:xfrm>
              <a:off x="10381268" y="5907446"/>
              <a:ext cx="1215628" cy="999254"/>
            </a:xfrm>
            <a:prstGeom prst="rect">
              <a:avLst/>
            </a:prstGeom>
          </p:spPr>
        </p:pic>
      </p:grp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D8356DD-73E7-4D81-AF48-07F914143C8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7819"/>
            <a:ext cx="914400" cy="914400"/>
          </a:xfrm>
          <a:prstGeom prst="rect">
            <a:avLst/>
          </a:prstGeom>
        </p:spPr>
      </p:pic>
      <p:grpSp>
        <p:nvGrpSpPr>
          <p:cNvPr id="3" name="Group 11">
            <a:extLst>
              <a:ext uri="{FF2B5EF4-FFF2-40B4-BE49-F238E27FC236}">
                <a16:creationId xmlns="" xmlns:a16="http://schemas.microsoft.com/office/drawing/2014/main" id="{7BD38D7E-571A-4AE5-B772-D6CAF55BAF3D}"/>
              </a:ext>
            </a:extLst>
          </p:cNvPr>
          <p:cNvGrpSpPr/>
          <p:nvPr/>
        </p:nvGrpSpPr>
        <p:grpSpPr>
          <a:xfrm>
            <a:off x="8063758" y="311502"/>
            <a:ext cx="2117540" cy="578162"/>
            <a:chOff x="18176263" y="-61039"/>
            <a:chExt cx="4221505" cy="1253817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05413C0-D4D0-48A0-87EB-21B5CC866D0D}"/>
                </a:ext>
              </a:extLst>
            </p:cNvPr>
            <p:cNvSpPr txBox="1"/>
            <p:nvPr/>
          </p:nvSpPr>
          <p:spPr>
            <a:xfrm>
              <a:off x="18206769" y="291718"/>
              <a:ext cx="4190999" cy="901060"/>
            </a:xfrm>
            <a:prstGeom prst="rect">
              <a:avLst/>
            </a:prstGeom>
            <a:noFill/>
            <a:scene3d>
              <a:camera prst="perspectiveLeft"/>
              <a:lightRig rig="flat" dir="t"/>
            </a:scene3d>
            <a:sp3d extrusionH="1314450"/>
          </p:spPr>
          <p:txBody>
            <a:bodyPr wrap="square" rtlCol="0">
              <a:spAutoFit/>
            </a:bodyPr>
            <a:lstStyle/>
            <a:p>
              <a:r>
                <a:rPr lang="en-US" sz="2100" spc="-225" dirty="0">
                  <a:solidFill>
                    <a:srgbClr val="DC2014"/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SVN-Kimberley" panose="02040603050506020204" pitchFamily="18" charset="0"/>
                </a:rPr>
                <a:t>TÁO</a:t>
              </a:r>
              <a:endParaRPr lang="en-US" sz="2700" spc="-225" dirty="0">
                <a:solidFill>
                  <a:srgbClr val="DC2014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SVN-Kimberley" panose="020406030505060202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18C2824C-0CB5-436B-ADC3-CB1F041081DE}"/>
                </a:ext>
              </a:extLst>
            </p:cNvPr>
            <p:cNvSpPr/>
            <p:nvPr/>
          </p:nvSpPr>
          <p:spPr>
            <a:xfrm>
              <a:off x="18176263" y="-61039"/>
              <a:ext cx="595047" cy="700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spc="-225" dirty="0" err="1">
                  <a:solidFill>
                    <a:srgbClr val="086E14"/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#9Slide06 Hellvina Hand Script" pitchFamily="2" charset="0"/>
                </a:rPr>
                <a:t>Hái</a:t>
              </a:r>
              <a:endParaRPr lang="en-US" sz="200" spc="-225" dirty="0">
                <a:solidFill>
                  <a:srgbClr val="086E14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SVN-Kimberley" panose="02040603050506020204" pitchFamily="18" charset="0"/>
              </a:endParaRPr>
            </a:p>
          </p:txBody>
        </p:sp>
      </p:grpSp>
      <p:pic>
        <p:nvPicPr>
          <p:cNvPr id="16" name="Picture 15" descr="A picture containing wooden, sitting, table, black&#10;&#10;Description automatically generated">
            <a:extLst>
              <a:ext uri="{FF2B5EF4-FFF2-40B4-BE49-F238E27FC236}">
                <a16:creationId xmlns="" xmlns:a16="http://schemas.microsoft.com/office/drawing/2014/main" id="{DC888599-AC91-4A2E-9B7D-8D352B9B2C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8477" y="-911544"/>
            <a:ext cx="4429125" cy="2981017"/>
          </a:xfrm>
          <a:prstGeom prst="rect">
            <a:avLst/>
          </a:prstGeom>
        </p:spPr>
      </p:pic>
      <p:grpSp>
        <p:nvGrpSpPr>
          <p:cNvPr id="4" name="Group 23">
            <a:extLst>
              <a:ext uri="{FF2B5EF4-FFF2-40B4-BE49-F238E27FC236}">
                <a16:creationId xmlns="" xmlns:a16="http://schemas.microsoft.com/office/drawing/2014/main" id="{B4BA7AE4-CEE0-41FF-9A1C-3F8C88ACFEF7}"/>
              </a:ext>
            </a:extLst>
          </p:cNvPr>
          <p:cNvGrpSpPr/>
          <p:nvPr/>
        </p:nvGrpSpPr>
        <p:grpSpPr>
          <a:xfrm>
            <a:off x="512968" y="1868577"/>
            <a:ext cx="3902333" cy="829498"/>
            <a:chOff x="524590" y="3886200"/>
            <a:chExt cx="5203110" cy="1105997"/>
          </a:xfrm>
        </p:grpSpPr>
        <p:pic>
          <p:nvPicPr>
            <p:cNvPr id="20" name="Picture 19" descr="A picture containing laptop, computer, sitting, table&#10;&#10;Description automatically generated">
              <a:extLst>
                <a:ext uri="{FF2B5EF4-FFF2-40B4-BE49-F238E27FC236}">
                  <a16:creationId xmlns="" xmlns:a16="http://schemas.microsoft.com/office/drawing/2014/main" id="{B27F7A0C-FFB9-4B8D-90B0-6A6FFCF37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0000" b="25000"/>
            <a:stretch/>
          </p:blipFill>
          <p:spPr>
            <a:xfrm>
              <a:off x="688454" y="4034146"/>
              <a:ext cx="5039246" cy="95805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9C07C871-CA0F-4E08-AA5E-033AC2E41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90" y="3886200"/>
              <a:ext cx="914206" cy="1042238"/>
            </a:xfrm>
            <a:prstGeom prst="rect">
              <a:avLst/>
            </a:prstGeom>
          </p:spPr>
        </p:pic>
      </p:grpSp>
      <p:grpSp>
        <p:nvGrpSpPr>
          <p:cNvPr id="7" name="Group 24">
            <a:extLst>
              <a:ext uri="{FF2B5EF4-FFF2-40B4-BE49-F238E27FC236}">
                <a16:creationId xmlns="" xmlns:a16="http://schemas.microsoft.com/office/drawing/2014/main" id="{26DA04B6-983F-4A60-A11E-EBAF4B5579A3}"/>
              </a:ext>
            </a:extLst>
          </p:cNvPr>
          <p:cNvGrpSpPr/>
          <p:nvPr/>
        </p:nvGrpSpPr>
        <p:grpSpPr>
          <a:xfrm>
            <a:off x="5241667" y="1881363"/>
            <a:ext cx="3902333" cy="804633"/>
            <a:chOff x="524590" y="3886200"/>
            <a:chExt cx="5203110" cy="1072844"/>
          </a:xfrm>
        </p:grpSpPr>
        <p:pic>
          <p:nvPicPr>
            <p:cNvPr id="26" name="Picture 25" descr="A picture containing laptop, computer, sitting, table&#10;&#10;Description automatically generated">
              <a:extLst>
                <a:ext uri="{FF2B5EF4-FFF2-40B4-BE49-F238E27FC236}">
                  <a16:creationId xmlns="" xmlns:a16="http://schemas.microsoft.com/office/drawing/2014/main" id="{EA4EE2E4-DAE2-41D6-8C59-0339047312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0000" b="25000"/>
            <a:stretch/>
          </p:blipFill>
          <p:spPr>
            <a:xfrm>
              <a:off x="688454" y="4046241"/>
              <a:ext cx="5039246" cy="91280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E299B69A-B7C3-4AD0-9E78-3459FFE92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90" y="3886200"/>
              <a:ext cx="914206" cy="1042238"/>
            </a:xfrm>
            <a:prstGeom prst="rect">
              <a:avLst/>
            </a:prstGeom>
          </p:spPr>
        </p:pic>
      </p:grpSp>
      <p:grpSp>
        <p:nvGrpSpPr>
          <p:cNvPr id="12" name="Group 27">
            <a:extLst>
              <a:ext uri="{FF2B5EF4-FFF2-40B4-BE49-F238E27FC236}">
                <a16:creationId xmlns="" xmlns:a16="http://schemas.microsoft.com/office/drawing/2014/main" id="{61D0109E-4499-4B94-96E1-177FFEFCA34C}"/>
              </a:ext>
            </a:extLst>
          </p:cNvPr>
          <p:cNvGrpSpPr/>
          <p:nvPr/>
        </p:nvGrpSpPr>
        <p:grpSpPr>
          <a:xfrm>
            <a:off x="496543" y="2851515"/>
            <a:ext cx="3902333" cy="804634"/>
            <a:chOff x="524590" y="3886200"/>
            <a:chExt cx="5203110" cy="1072845"/>
          </a:xfrm>
        </p:grpSpPr>
        <p:pic>
          <p:nvPicPr>
            <p:cNvPr id="29" name="Picture 28" descr="A picture containing laptop, computer, sitting, table&#10;&#10;Description automatically generated">
              <a:extLst>
                <a:ext uri="{FF2B5EF4-FFF2-40B4-BE49-F238E27FC236}">
                  <a16:creationId xmlns="" xmlns:a16="http://schemas.microsoft.com/office/drawing/2014/main" id="{AAC131C6-D37C-4926-B2CB-EB1D0256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0000" b="25000"/>
            <a:stretch/>
          </p:blipFill>
          <p:spPr>
            <a:xfrm>
              <a:off x="688454" y="4037903"/>
              <a:ext cx="5039246" cy="92114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125CFA68-A9E8-4172-967B-93B7D2C96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90" y="3886200"/>
              <a:ext cx="914206" cy="1042238"/>
            </a:xfrm>
            <a:prstGeom prst="rect">
              <a:avLst/>
            </a:prstGeom>
          </p:spPr>
        </p:pic>
      </p:grpSp>
      <p:grpSp>
        <p:nvGrpSpPr>
          <p:cNvPr id="15" name="Group 30">
            <a:extLst>
              <a:ext uri="{FF2B5EF4-FFF2-40B4-BE49-F238E27FC236}">
                <a16:creationId xmlns="" xmlns:a16="http://schemas.microsoft.com/office/drawing/2014/main" id="{CAA56D54-2477-4478-BA07-D80E7609076C}"/>
              </a:ext>
            </a:extLst>
          </p:cNvPr>
          <p:cNvGrpSpPr/>
          <p:nvPr/>
        </p:nvGrpSpPr>
        <p:grpSpPr>
          <a:xfrm>
            <a:off x="5241667" y="2853699"/>
            <a:ext cx="3902333" cy="804634"/>
            <a:chOff x="524590" y="3886200"/>
            <a:chExt cx="5203110" cy="1072845"/>
          </a:xfrm>
        </p:grpSpPr>
        <p:pic>
          <p:nvPicPr>
            <p:cNvPr id="32" name="Picture 31" descr="A picture containing laptop, computer, sitting, table&#10;&#10;Description automatically generated">
              <a:extLst>
                <a:ext uri="{FF2B5EF4-FFF2-40B4-BE49-F238E27FC236}">
                  <a16:creationId xmlns="" xmlns:a16="http://schemas.microsoft.com/office/drawing/2014/main" id="{3C8C221A-4B35-4F98-A972-E5A4E81769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0000" b="25000"/>
            <a:stretch/>
          </p:blipFill>
          <p:spPr>
            <a:xfrm>
              <a:off x="688454" y="4034989"/>
              <a:ext cx="5039246" cy="92405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A3739E7B-39EE-4413-8B1B-EBAE892E3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90" y="3886200"/>
              <a:ext cx="914206" cy="1042238"/>
            </a:xfrm>
            <a:prstGeom prst="rect">
              <a:avLst/>
            </a:prstGeom>
          </p:spPr>
        </p:pic>
      </p:grp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34C49498-93A9-40DB-A1EC-6C8581744C7B}"/>
              </a:ext>
            </a:extLst>
          </p:cNvPr>
          <p:cNvSpPr/>
          <p:nvPr/>
        </p:nvSpPr>
        <p:spPr>
          <a:xfrm>
            <a:off x="647084" y="1979537"/>
            <a:ext cx="449483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Kimberley" panose="02040603050506020204" pitchFamily="18" charset="0"/>
              </a:rPr>
              <a:t>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F8DA80AD-8C55-40FF-AB65-98E903667A41}"/>
              </a:ext>
            </a:extLst>
          </p:cNvPr>
          <p:cNvSpPr/>
          <p:nvPr/>
        </p:nvSpPr>
        <p:spPr>
          <a:xfrm>
            <a:off x="639888" y="2965292"/>
            <a:ext cx="438262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Kimberley" panose="02040603050506020204" pitchFamily="18" charset="0"/>
              </a:rPr>
              <a:t>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DC22AAB1-01CD-42CB-BA75-3C3B880CCE52}"/>
              </a:ext>
            </a:extLst>
          </p:cNvPr>
          <p:cNvSpPr/>
          <p:nvPr/>
        </p:nvSpPr>
        <p:spPr>
          <a:xfrm>
            <a:off x="5367056" y="2004443"/>
            <a:ext cx="438262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Kimberley" panose="02040603050506020204" pitchFamily="18" charset="0"/>
              </a:rPr>
              <a:t>B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485AC8C7-8DD1-47CB-85AB-8EA4CF072C29}"/>
              </a:ext>
            </a:extLst>
          </p:cNvPr>
          <p:cNvSpPr/>
          <p:nvPr/>
        </p:nvSpPr>
        <p:spPr>
          <a:xfrm>
            <a:off x="5371739" y="2965291"/>
            <a:ext cx="449482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Kimberley" panose="02040603050506020204" pitchFamily="18" charset="0"/>
              </a:rPr>
              <a:t>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41147AAD-4EB2-4058-B132-A5C29E74D3A6}"/>
              </a:ext>
            </a:extLst>
          </p:cNvPr>
          <p:cNvSpPr/>
          <p:nvPr/>
        </p:nvSpPr>
        <p:spPr>
          <a:xfrm>
            <a:off x="2773786" y="533760"/>
            <a:ext cx="3398414" cy="931024"/>
          </a:xfrm>
          <a:prstGeom prst="rect">
            <a:avLst/>
          </a:prstGeom>
          <a:noFill/>
          <a:effectLst>
            <a:outerShdw blurRad="139700" dir="4380000" algn="ctr" rotWithShape="0">
              <a:schemeClr val="bg1"/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Giữa lệnh 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Repeat</a:t>
            </a:r>
            <a:r>
              <a:rPr lang="en-US" sz="28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và </a:t>
            </a:r>
            <a:r>
              <a:rPr lang="en-US" sz="2800" b="1" dirty="0" smtClean="0">
                <a:ln w="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28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 phải có dấu gì?</a:t>
            </a:r>
            <a:endParaRPr lang="en-US" sz="2800" b="1" dirty="0">
              <a:ln w="0"/>
              <a:solidFill>
                <a:schemeClr val="tx2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A">
            <a:extLst>
              <a:ext uri="{FF2B5EF4-FFF2-40B4-BE49-F238E27FC236}">
                <a16:creationId xmlns="" xmlns:a16="http://schemas.microsoft.com/office/drawing/2014/main" id="{58E9E3B4-562B-437C-AF85-09327896662B}"/>
              </a:ext>
            </a:extLst>
          </p:cNvPr>
          <p:cNvSpPr/>
          <p:nvPr/>
        </p:nvSpPr>
        <p:spPr>
          <a:xfrm>
            <a:off x="1249118" y="3057623"/>
            <a:ext cx="1361591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Dấu cách</a:t>
            </a:r>
            <a:endParaRPr lang="en-US" sz="2400" b="1" dirty="0">
              <a:ln w="0"/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B">
            <a:extLst>
              <a:ext uri="{FF2B5EF4-FFF2-40B4-BE49-F238E27FC236}">
                <a16:creationId xmlns="" xmlns:a16="http://schemas.microsoft.com/office/drawing/2014/main" id="{BCE86C93-3F56-47EF-9357-074AA9A59784}"/>
              </a:ext>
            </a:extLst>
          </p:cNvPr>
          <p:cNvSpPr/>
          <p:nvPr/>
        </p:nvSpPr>
        <p:spPr>
          <a:xfrm>
            <a:off x="1187900" y="2081651"/>
            <a:ext cx="1481816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Dấu chấm</a:t>
            </a:r>
            <a:endParaRPr lang="en-US" sz="2400" b="1" dirty="0">
              <a:ln w="0"/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C">
            <a:extLst>
              <a:ext uri="{FF2B5EF4-FFF2-40B4-BE49-F238E27FC236}">
                <a16:creationId xmlns="" xmlns:a16="http://schemas.microsoft.com/office/drawing/2014/main" id="{38CB8068-13FC-4118-91D5-3543F5A47A88}"/>
              </a:ext>
            </a:extLst>
          </p:cNvPr>
          <p:cNvSpPr/>
          <p:nvPr/>
        </p:nvSpPr>
        <p:spPr>
          <a:xfrm>
            <a:off x="5968633" y="2087124"/>
            <a:ext cx="1414490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Dấu phẩy</a:t>
            </a:r>
            <a:endParaRPr lang="en-US" sz="2400" b="1" dirty="0">
              <a:ln w="0"/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D">
            <a:extLst>
              <a:ext uri="{FF2B5EF4-FFF2-40B4-BE49-F238E27FC236}">
                <a16:creationId xmlns="" xmlns:a16="http://schemas.microsoft.com/office/drawing/2014/main" id="{A2B8F6E5-0146-4353-9063-27117C763C2B}"/>
              </a:ext>
            </a:extLst>
          </p:cNvPr>
          <p:cNvSpPr/>
          <p:nvPr/>
        </p:nvSpPr>
        <p:spPr>
          <a:xfrm>
            <a:off x="6050219" y="3096376"/>
            <a:ext cx="1174040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Dấu hỏi</a:t>
            </a:r>
            <a:endParaRPr lang="en-US" sz="2400" b="1" dirty="0">
              <a:ln w="0"/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42">
            <a:hlinkClick r:id="rId18" action="ppaction://hlinksldjump"/>
            <a:extLst>
              <a:ext uri="{FF2B5EF4-FFF2-40B4-BE49-F238E27FC236}">
                <a16:creationId xmlns="" xmlns:a16="http://schemas.microsoft.com/office/drawing/2014/main" id="{D0753F81-AE09-455C-8A6F-50DDA0CB149C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3740"/>
          <a:stretch/>
        </p:blipFill>
        <p:spPr>
          <a:xfrm>
            <a:off x="1" y="4269135"/>
            <a:ext cx="1325603" cy="914400"/>
          </a:xfrm>
          <a:prstGeom prst="rect">
            <a:avLst/>
          </a:prstGeom>
        </p:spPr>
      </p:pic>
      <p:sp>
        <p:nvSpPr>
          <p:cNvPr id="44" name="Rectangle 43">
            <a:hlinkClick r:id="rId20" action="ppaction://hlinksldjump"/>
            <a:extLst>
              <a:ext uri="{FF2B5EF4-FFF2-40B4-BE49-F238E27FC236}">
                <a16:creationId xmlns="" xmlns:a16="http://schemas.microsoft.com/office/drawing/2014/main" id="{D779268F-2C80-4F59-83A1-796A56998E99}"/>
              </a:ext>
            </a:extLst>
          </p:cNvPr>
          <p:cNvSpPr/>
          <p:nvPr/>
        </p:nvSpPr>
        <p:spPr>
          <a:xfrm>
            <a:off x="292053" y="4387297"/>
            <a:ext cx="774892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dirty="0">
                <a:ln w="0"/>
                <a:solidFill>
                  <a:srgbClr val="E62529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Kimberley" panose="02040603050506020204" pitchFamily="18" charset="0"/>
              </a:rPr>
              <a:t>Back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822315C6-E318-4E55-B2F1-F36C5105C4A3}"/>
              </a:ext>
            </a:extLst>
          </p:cNvPr>
          <p:cNvSpPr/>
          <p:nvPr/>
        </p:nvSpPr>
        <p:spPr>
          <a:xfrm>
            <a:off x="4356372" y="3633193"/>
            <a:ext cx="1118381" cy="1322657"/>
          </a:xfrm>
          <a:prstGeom prst="roundRect">
            <a:avLst>
              <a:gd name="adj" fmla="val 703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5">
            <a:extLst>
              <a:ext uri="{FF2B5EF4-FFF2-40B4-BE49-F238E27FC236}">
                <a16:creationId xmlns="" xmlns:a16="http://schemas.microsoft.com/office/drawing/2014/main" id="{A1F931C1-ECCD-43CB-8C3A-6EB27B2C545E}"/>
              </a:ext>
            </a:extLst>
          </p:cNvPr>
          <p:cNvSpPr/>
          <p:nvPr/>
        </p:nvSpPr>
        <p:spPr>
          <a:xfrm>
            <a:off x="4473310" y="3744763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HẾT GIỜ</a:t>
            </a:r>
          </a:p>
        </p:txBody>
      </p:sp>
      <p:sp>
        <p:nvSpPr>
          <p:cNvPr id="47" name="5">
            <a:extLst>
              <a:ext uri="{FF2B5EF4-FFF2-40B4-BE49-F238E27FC236}">
                <a16:creationId xmlns="" xmlns:a16="http://schemas.microsoft.com/office/drawing/2014/main" id="{EF577F29-A1F1-4954-94C3-1794378460C8}"/>
              </a:ext>
            </a:extLst>
          </p:cNvPr>
          <p:cNvSpPr/>
          <p:nvPr/>
        </p:nvSpPr>
        <p:spPr>
          <a:xfrm>
            <a:off x="4473310" y="3744763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1</a:t>
            </a:r>
          </a:p>
        </p:txBody>
      </p:sp>
      <p:sp>
        <p:nvSpPr>
          <p:cNvPr id="48" name="5">
            <a:extLst>
              <a:ext uri="{FF2B5EF4-FFF2-40B4-BE49-F238E27FC236}">
                <a16:creationId xmlns="" xmlns:a16="http://schemas.microsoft.com/office/drawing/2014/main" id="{9B9BAF50-F088-4263-9DC3-A9FAEF75BE5E}"/>
              </a:ext>
            </a:extLst>
          </p:cNvPr>
          <p:cNvSpPr/>
          <p:nvPr/>
        </p:nvSpPr>
        <p:spPr>
          <a:xfrm>
            <a:off x="4473310" y="3744763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2</a:t>
            </a:r>
          </a:p>
        </p:txBody>
      </p:sp>
      <p:sp>
        <p:nvSpPr>
          <p:cNvPr id="49" name="5">
            <a:extLst>
              <a:ext uri="{FF2B5EF4-FFF2-40B4-BE49-F238E27FC236}">
                <a16:creationId xmlns="" xmlns:a16="http://schemas.microsoft.com/office/drawing/2014/main" id="{3F96940D-8437-4E25-A93C-6514756A437C}"/>
              </a:ext>
            </a:extLst>
          </p:cNvPr>
          <p:cNvSpPr/>
          <p:nvPr/>
        </p:nvSpPr>
        <p:spPr>
          <a:xfrm>
            <a:off x="4473310" y="3744763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3</a:t>
            </a:r>
          </a:p>
        </p:txBody>
      </p:sp>
      <p:sp>
        <p:nvSpPr>
          <p:cNvPr id="50" name="5">
            <a:extLst>
              <a:ext uri="{FF2B5EF4-FFF2-40B4-BE49-F238E27FC236}">
                <a16:creationId xmlns="" xmlns:a16="http://schemas.microsoft.com/office/drawing/2014/main" id="{8413802A-8C42-4901-A8AE-A24DE6EC219E}"/>
              </a:ext>
            </a:extLst>
          </p:cNvPr>
          <p:cNvSpPr/>
          <p:nvPr/>
        </p:nvSpPr>
        <p:spPr>
          <a:xfrm>
            <a:off x="4473310" y="3744763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4</a:t>
            </a:r>
          </a:p>
        </p:txBody>
      </p:sp>
      <p:sp>
        <p:nvSpPr>
          <p:cNvPr id="51" name="5">
            <a:extLst>
              <a:ext uri="{FF2B5EF4-FFF2-40B4-BE49-F238E27FC236}">
                <a16:creationId xmlns="" xmlns:a16="http://schemas.microsoft.com/office/drawing/2014/main" id="{C7ECFCEC-2CB5-4693-995D-AAC8AAE0E635}"/>
              </a:ext>
            </a:extLst>
          </p:cNvPr>
          <p:cNvSpPr/>
          <p:nvPr/>
        </p:nvSpPr>
        <p:spPr>
          <a:xfrm>
            <a:off x="4473310" y="3744763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5</a:t>
            </a:r>
          </a:p>
        </p:txBody>
      </p:sp>
      <p:sp>
        <p:nvSpPr>
          <p:cNvPr id="52" name="start">
            <a:extLst>
              <a:ext uri="{FF2B5EF4-FFF2-40B4-BE49-F238E27FC236}">
                <a16:creationId xmlns="" xmlns:a16="http://schemas.microsoft.com/office/drawing/2014/main" id="{D74A4D28-B58E-497E-8F31-48E5464294B7}"/>
              </a:ext>
            </a:extLst>
          </p:cNvPr>
          <p:cNvSpPr/>
          <p:nvPr/>
        </p:nvSpPr>
        <p:spPr>
          <a:xfrm>
            <a:off x="4473310" y="4734232"/>
            <a:ext cx="877901" cy="400964"/>
          </a:xfrm>
          <a:prstGeom prst="roundRect">
            <a:avLst>
              <a:gd name="adj" fmla="val 50000"/>
            </a:avLst>
          </a:prstGeom>
          <a:solidFill>
            <a:srgbClr val="ED6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#9Slide03 SFU Helvetica Condens" panose="00000400000000000000" pitchFamily="2" charset="0"/>
              </a:rPr>
              <a:t>Start</a:t>
            </a:r>
          </a:p>
        </p:txBody>
      </p:sp>
    </p:spTree>
    <p:extLst>
      <p:ext uri="{BB962C8B-B14F-4D97-AF65-F5344CB8AC3E}">
        <p14:creationId xmlns="" xmlns:p14="http://schemas.microsoft.com/office/powerpoint/2010/main" val="1367750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k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yeualo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Đồng hồ đếm ngược 5 giây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500"/>
                            </p:stCondLst>
                            <p:childTnLst>
                              <p:par>
                                <p:cTn id="1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0"/>
                            </p:stCondLst>
                            <p:childTnLst>
                              <p:par>
                                <p:cTn id="1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500"/>
                            </p:stCondLst>
                            <p:childTnLst>
                              <p:par>
                                <p:cTn id="16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0" grpId="1"/>
      <p:bldP spid="41" grpId="0"/>
      <p:bldP spid="41" grpId="1"/>
      <p:bldP spid="42" grpId="0"/>
      <p:bldP spid="42" grpId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able&#10;&#10;Description automatically generated">
            <a:extLst>
              <a:ext uri="{FF2B5EF4-FFF2-40B4-BE49-F238E27FC236}">
                <a16:creationId xmlns="" xmlns:a16="http://schemas.microsoft.com/office/drawing/2014/main" id="{337A162A-3F26-4CF5-833F-03425D4BE9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  <p:pic>
        <p:nvPicPr>
          <p:cNvPr id="6" name="Picture 5" descr="A close up of a house&#10;&#10;Description automatically generated">
            <a:extLst>
              <a:ext uri="{FF2B5EF4-FFF2-40B4-BE49-F238E27FC236}">
                <a16:creationId xmlns="" xmlns:a16="http://schemas.microsoft.com/office/drawing/2014/main" id="{528CA86B-9AD9-421A-9A0D-C4D4BC37AA7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9535">
            <a:off x="2052351" y="1124185"/>
            <a:ext cx="1869443" cy="1869443"/>
          </a:xfrm>
          <a:prstGeom prst="rect">
            <a:avLst/>
          </a:prstGeom>
        </p:spPr>
      </p:pic>
      <p:grpSp>
        <p:nvGrpSpPr>
          <p:cNvPr id="2" name="Group 6">
            <a:extLst>
              <a:ext uri="{FF2B5EF4-FFF2-40B4-BE49-F238E27FC236}">
                <a16:creationId xmlns="" xmlns:a16="http://schemas.microsoft.com/office/drawing/2014/main" id="{7E2E15C0-C271-4E53-9048-7A88B94678AF}"/>
              </a:ext>
            </a:extLst>
          </p:cNvPr>
          <p:cNvGrpSpPr/>
          <p:nvPr/>
        </p:nvGrpSpPr>
        <p:grpSpPr>
          <a:xfrm>
            <a:off x="5559374" y="3524307"/>
            <a:ext cx="4204065" cy="1670509"/>
            <a:chOff x="7450555" y="4679355"/>
            <a:chExt cx="5605420" cy="2227345"/>
          </a:xfrm>
        </p:grpSpPr>
        <p:pic>
          <p:nvPicPr>
            <p:cNvPr id="8" name="Picture 7" descr="A close up of a flower&#10;&#10;Description automatically generated">
              <a:extLst>
                <a:ext uri="{FF2B5EF4-FFF2-40B4-BE49-F238E27FC236}">
                  <a16:creationId xmlns="" xmlns:a16="http://schemas.microsoft.com/office/drawing/2014/main" id="{DA32106C-A03F-48AB-8EA0-CC013157D6D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377"/>
            <a:stretch/>
          </p:blipFill>
          <p:spPr>
            <a:xfrm>
              <a:off x="10279759" y="5009322"/>
              <a:ext cx="2776216" cy="1848678"/>
            </a:xfrm>
            <a:prstGeom prst="rect">
              <a:avLst/>
            </a:prstGeom>
          </p:spPr>
        </p:pic>
        <p:pic>
          <p:nvPicPr>
            <p:cNvPr id="9" name="Picture 8" descr="A close up of a flower&#10;&#10;Description automatically generated">
              <a:extLst>
                <a:ext uri="{FF2B5EF4-FFF2-40B4-BE49-F238E27FC236}">
                  <a16:creationId xmlns="" xmlns:a16="http://schemas.microsoft.com/office/drawing/2014/main" id="{2EDB351D-5CEF-4077-8334-43DB07E916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377"/>
            <a:stretch/>
          </p:blipFill>
          <p:spPr>
            <a:xfrm flipH="1">
              <a:off x="7450555" y="4679355"/>
              <a:ext cx="3322283" cy="2212303"/>
            </a:xfrm>
            <a:prstGeom prst="rect">
              <a:avLst/>
            </a:prstGeom>
          </p:spPr>
        </p:pic>
        <p:pic>
          <p:nvPicPr>
            <p:cNvPr id="10" name="Picture 9" descr="A close up of a flower&#10;&#10;Description automatically generated">
              <a:extLst>
                <a:ext uri="{FF2B5EF4-FFF2-40B4-BE49-F238E27FC236}">
                  <a16:creationId xmlns="" xmlns:a16="http://schemas.microsoft.com/office/drawing/2014/main" id="{CCF81FEE-428A-46F3-A9C6-1612A1A6DA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7800"/>
            <a:stretch/>
          </p:blipFill>
          <p:spPr>
            <a:xfrm>
              <a:off x="10381268" y="5907446"/>
              <a:ext cx="1215628" cy="999254"/>
            </a:xfrm>
            <a:prstGeom prst="rect">
              <a:avLst/>
            </a:prstGeom>
          </p:spPr>
        </p:pic>
      </p:grp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="" xmlns:a16="http://schemas.microsoft.com/office/drawing/2014/main" id="{7D8356DD-73E7-4D81-AF48-07F914143C8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47819"/>
            <a:ext cx="914400" cy="914400"/>
          </a:xfrm>
          <a:prstGeom prst="rect">
            <a:avLst/>
          </a:prstGeom>
        </p:spPr>
      </p:pic>
      <p:grpSp>
        <p:nvGrpSpPr>
          <p:cNvPr id="3" name="Group 11">
            <a:extLst>
              <a:ext uri="{FF2B5EF4-FFF2-40B4-BE49-F238E27FC236}">
                <a16:creationId xmlns="" xmlns:a16="http://schemas.microsoft.com/office/drawing/2014/main" id="{7BD38D7E-571A-4AE5-B772-D6CAF55BAF3D}"/>
              </a:ext>
            </a:extLst>
          </p:cNvPr>
          <p:cNvGrpSpPr/>
          <p:nvPr/>
        </p:nvGrpSpPr>
        <p:grpSpPr>
          <a:xfrm>
            <a:off x="8063758" y="311502"/>
            <a:ext cx="2117540" cy="578162"/>
            <a:chOff x="18176263" y="-61039"/>
            <a:chExt cx="4221505" cy="1253817"/>
          </a:xfrm>
        </p:grpSpPr>
        <p:sp>
          <p:nvSpPr>
            <p:cNvPr id="13" name="TextBox 12">
              <a:extLst>
                <a:ext uri="{FF2B5EF4-FFF2-40B4-BE49-F238E27FC236}">
                  <a16:creationId xmlns="" xmlns:a16="http://schemas.microsoft.com/office/drawing/2014/main" id="{405413C0-D4D0-48A0-87EB-21B5CC866D0D}"/>
                </a:ext>
              </a:extLst>
            </p:cNvPr>
            <p:cNvSpPr txBox="1"/>
            <p:nvPr/>
          </p:nvSpPr>
          <p:spPr>
            <a:xfrm>
              <a:off x="18206769" y="291718"/>
              <a:ext cx="4190999" cy="901060"/>
            </a:xfrm>
            <a:prstGeom prst="rect">
              <a:avLst/>
            </a:prstGeom>
            <a:noFill/>
            <a:scene3d>
              <a:camera prst="perspectiveLeft"/>
              <a:lightRig rig="flat" dir="t"/>
            </a:scene3d>
            <a:sp3d extrusionH="1314450"/>
          </p:spPr>
          <p:txBody>
            <a:bodyPr wrap="square" rtlCol="0">
              <a:spAutoFit/>
            </a:bodyPr>
            <a:lstStyle/>
            <a:p>
              <a:r>
                <a:rPr lang="en-US" sz="2100" spc="-225" dirty="0">
                  <a:solidFill>
                    <a:srgbClr val="DC2014"/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SVN-Kimberley" panose="02040603050506020204" pitchFamily="18" charset="0"/>
                </a:rPr>
                <a:t>TÁO</a:t>
              </a:r>
              <a:endParaRPr lang="en-US" sz="2700" spc="-225" dirty="0">
                <a:solidFill>
                  <a:srgbClr val="DC2014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SVN-Kimberley" panose="02040603050506020204" pitchFamily="18" charset="0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="" xmlns:a16="http://schemas.microsoft.com/office/drawing/2014/main" id="{18C2824C-0CB5-436B-ADC3-CB1F041081DE}"/>
                </a:ext>
              </a:extLst>
            </p:cNvPr>
            <p:cNvSpPr/>
            <p:nvPr/>
          </p:nvSpPr>
          <p:spPr>
            <a:xfrm>
              <a:off x="18176263" y="-61039"/>
              <a:ext cx="595047" cy="700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spc="-225" dirty="0" err="1">
                  <a:solidFill>
                    <a:srgbClr val="086E14"/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#9Slide06 Hellvina Hand Script" pitchFamily="2" charset="0"/>
                </a:rPr>
                <a:t>Hái</a:t>
              </a:r>
              <a:endParaRPr lang="en-US" sz="200" spc="-225" dirty="0">
                <a:solidFill>
                  <a:srgbClr val="086E14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SVN-Kimberley" panose="02040603050506020204" pitchFamily="18" charset="0"/>
              </a:endParaRPr>
            </a:p>
          </p:txBody>
        </p:sp>
      </p:grpSp>
      <p:pic>
        <p:nvPicPr>
          <p:cNvPr id="16" name="Picture 15" descr="A picture containing wooden, sitting, table, black&#10;&#10;Description automatically generated">
            <a:extLst>
              <a:ext uri="{FF2B5EF4-FFF2-40B4-BE49-F238E27FC236}">
                <a16:creationId xmlns="" xmlns:a16="http://schemas.microsoft.com/office/drawing/2014/main" id="{DC888599-AC91-4A2E-9B7D-8D352B9B2C2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887" y="-911544"/>
            <a:ext cx="4791479" cy="2981017"/>
          </a:xfrm>
          <a:prstGeom prst="rect">
            <a:avLst/>
          </a:prstGeom>
        </p:spPr>
      </p:pic>
      <p:grpSp>
        <p:nvGrpSpPr>
          <p:cNvPr id="4" name="Group 23">
            <a:extLst>
              <a:ext uri="{FF2B5EF4-FFF2-40B4-BE49-F238E27FC236}">
                <a16:creationId xmlns="" xmlns:a16="http://schemas.microsoft.com/office/drawing/2014/main" id="{B4BA7AE4-CEE0-41FF-9A1C-3F8C88ACFEF7}"/>
              </a:ext>
            </a:extLst>
          </p:cNvPr>
          <p:cNvGrpSpPr/>
          <p:nvPr/>
        </p:nvGrpSpPr>
        <p:grpSpPr>
          <a:xfrm>
            <a:off x="512968" y="1868577"/>
            <a:ext cx="3902333" cy="829498"/>
            <a:chOff x="524590" y="3886200"/>
            <a:chExt cx="5203110" cy="1105997"/>
          </a:xfrm>
        </p:grpSpPr>
        <p:pic>
          <p:nvPicPr>
            <p:cNvPr id="20" name="Picture 19" descr="A picture containing laptop, computer, sitting, table&#10;&#10;Description automatically generated">
              <a:extLst>
                <a:ext uri="{FF2B5EF4-FFF2-40B4-BE49-F238E27FC236}">
                  <a16:creationId xmlns="" xmlns:a16="http://schemas.microsoft.com/office/drawing/2014/main" id="{B27F7A0C-FFB9-4B8D-90B0-6A6FFCF37F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0000" b="25000"/>
            <a:stretch/>
          </p:blipFill>
          <p:spPr>
            <a:xfrm>
              <a:off x="688454" y="4034146"/>
              <a:ext cx="5039246" cy="958051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="" xmlns:a16="http://schemas.microsoft.com/office/drawing/2014/main" id="{9C07C871-CA0F-4E08-AA5E-033AC2E41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90" y="3886200"/>
              <a:ext cx="914206" cy="1042238"/>
            </a:xfrm>
            <a:prstGeom prst="rect">
              <a:avLst/>
            </a:prstGeom>
          </p:spPr>
        </p:pic>
      </p:grpSp>
      <p:grpSp>
        <p:nvGrpSpPr>
          <p:cNvPr id="7" name="Group 24">
            <a:extLst>
              <a:ext uri="{FF2B5EF4-FFF2-40B4-BE49-F238E27FC236}">
                <a16:creationId xmlns="" xmlns:a16="http://schemas.microsoft.com/office/drawing/2014/main" id="{26DA04B6-983F-4A60-A11E-EBAF4B5579A3}"/>
              </a:ext>
            </a:extLst>
          </p:cNvPr>
          <p:cNvGrpSpPr/>
          <p:nvPr/>
        </p:nvGrpSpPr>
        <p:grpSpPr>
          <a:xfrm>
            <a:off x="5241667" y="1881363"/>
            <a:ext cx="3902333" cy="804633"/>
            <a:chOff x="524590" y="3886200"/>
            <a:chExt cx="5203110" cy="1072844"/>
          </a:xfrm>
        </p:grpSpPr>
        <p:pic>
          <p:nvPicPr>
            <p:cNvPr id="26" name="Picture 25" descr="A picture containing laptop, computer, sitting, table&#10;&#10;Description automatically generated">
              <a:extLst>
                <a:ext uri="{FF2B5EF4-FFF2-40B4-BE49-F238E27FC236}">
                  <a16:creationId xmlns="" xmlns:a16="http://schemas.microsoft.com/office/drawing/2014/main" id="{EA4EE2E4-DAE2-41D6-8C59-0339047312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0000" b="25000"/>
            <a:stretch/>
          </p:blipFill>
          <p:spPr>
            <a:xfrm>
              <a:off x="688454" y="4046241"/>
              <a:ext cx="5039246" cy="912803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E299B69A-B7C3-4AD0-9E78-3459FFE923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90" y="3886200"/>
              <a:ext cx="914206" cy="1042238"/>
            </a:xfrm>
            <a:prstGeom prst="rect">
              <a:avLst/>
            </a:prstGeom>
          </p:spPr>
        </p:pic>
      </p:grpSp>
      <p:grpSp>
        <p:nvGrpSpPr>
          <p:cNvPr id="12" name="Group 27">
            <a:extLst>
              <a:ext uri="{FF2B5EF4-FFF2-40B4-BE49-F238E27FC236}">
                <a16:creationId xmlns="" xmlns:a16="http://schemas.microsoft.com/office/drawing/2014/main" id="{61D0109E-4499-4B94-96E1-177FFEFCA34C}"/>
              </a:ext>
            </a:extLst>
          </p:cNvPr>
          <p:cNvGrpSpPr/>
          <p:nvPr/>
        </p:nvGrpSpPr>
        <p:grpSpPr>
          <a:xfrm>
            <a:off x="496543" y="2851515"/>
            <a:ext cx="3902333" cy="804634"/>
            <a:chOff x="524590" y="3886200"/>
            <a:chExt cx="5203110" cy="1072845"/>
          </a:xfrm>
        </p:grpSpPr>
        <p:pic>
          <p:nvPicPr>
            <p:cNvPr id="29" name="Picture 28" descr="A picture containing laptop, computer, sitting, table&#10;&#10;Description automatically generated">
              <a:extLst>
                <a:ext uri="{FF2B5EF4-FFF2-40B4-BE49-F238E27FC236}">
                  <a16:creationId xmlns="" xmlns:a16="http://schemas.microsoft.com/office/drawing/2014/main" id="{AAC131C6-D37C-4926-B2CB-EB1D025616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0000" b="25000"/>
            <a:stretch/>
          </p:blipFill>
          <p:spPr>
            <a:xfrm>
              <a:off x="688454" y="4037903"/>
              <a:ext cx="5039246" cy="921142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="" xmlns:a16="http://schemas.microsoft.com/office/drawing/2014/main" id="{125CFA68-A9E8-4172-967B-93B7D2C96D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90" y="3886200"/>
              <a:ext cx="914206" cy="1042238"/>
            </a:xfrm>
            <a:prstGeom prst="rect">
              <a:avLst/>
            </a:prstGeom>
          </p:spPr>
        </p:pic>
      </p:grpSp>
      <p:grpSp>
        <p:nvGrpSpPr>
          <p:cNvPr id="15" name="Group 30">
            <a:extLst>
              <a:ext uri="{FF2B5EF4-FFF2-40B4-BE49-F238E27FC236}">
                <a16:creationId xmlns="" xmlns:a16="http://schemas.microsoft.com/office/drawing/2014/main" id="{CAA56D54-2477-4478-BA07-D80E7609076C}"/>
              </a:ext>
            </a:extLst>
          </p:cNvPr>
          <p:cNvGrpSpPr/>
          <p:nvPr/>
        </p:nvGrpSpPr>
        <p:grpSpPr>
          <a:xfrm>
            <a:off x="5241667" y="2853699"/>
            <a:ext cx="3902333" cy="804634"/>
            <a:chOff x="524590" y="3886200"/>
            <a:chExt cx="5203110" cy="1072845"/>
          </a:xfrm>
        </p:grpSpPr>
        <p:pic>
          <p:nvPicPr>
            <p:cNvPr id="32" name="Picture 31" descr="A picture containing laptop, computer, sitting, table&#10;&#10;Description automatically generated">
              <a:extLst>
                <a:ext uri="{FF2B5EF4-FFF2-40B4-BE49-F238E27FC236}">
                  <a16:creationId xmlns="" xmlns:a16="http://schemas.microsoft.com/office/drawing/2014/main" id="{3C8C221A-4B35-4F98-A972-E5A4E81769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t="50000" b="25000"/>
            <a:stretch/>
          </p:blipFill>
          <p:spPr>
            <a:xfrm>
              <a:off x="688454" y="4034989"/>
              <a:ext cx="5039246" cy="924056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="" xmlns:a16="http://schemas.microsoft.com/office/drawing/2014/main" id="{A3739E7B-39EE-4413-8B1B-EBAE892E3AF5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4590" y="3886200"/>
              <a:ext cx="914206" cy="1042238"/>
            </a:xfrm>
            <a:prstGeom prst="rect">
              <a:avLst/>
            </a:prstGeom>
          </p:spPr>
        </p:pic>
      </p:grp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34C49498-93A9-40DB-A1EC-6C8581744C7B}"/>
              </a:ext>
            </a:extLst>
          </p:cNvPr>
          <p:cNvSpPr/>
          <p:nvPr/>
        </p:nvSpPr>
        <p:spPr>
          <a:xfrm>
            <a:off x="647084" y="1979537"/>
            <a:ext cx="449483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Kimberley" panose="02040603050506020204" pitchFamily="18" charset="0"/>
              </a:rPr>
              <a:t>A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F8DA80AD-8C55-40FF-AB65-98E903667A41}"/>
              </a:ext>
            </a:extLst>
          </p:cNvPr>
          <p:cNvSpPr/>
          <p:nvPr/>
        </p:nvSpPr>
        <p:spPr>
          <a:xfrm>
            <a:off x="639888" y="2965292"/>
            <a:ext cx="438262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Kimberley" panose="02040603050506020204" pitchFamily="18" charset="0"/>
              </a:rPr>
              <a:t>C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DC22AAB1-01CD-42CB-BA75-3C3B880CCE52}"/>
              </a:ext>
            </a:extLst>
          </p:cNvPr>
          <p:cNvSpPr/>
          <p:nvPr/>
        </p:nvSpPr>
        <p:spPr>
          <a:xfrm>
            <a:off x="5367056" y="2004443"/>
            <a:ext cx="438262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Kimberley" panose="02040603050506020204" pitchFamily="18" charset="0"/>
              </a:rPr>
              <a:t>B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="" xmlns:a16="http://schemas.microsoft.com/office/drawing/2014/main" id="{485AC8C7-8DD1-47CB-85AB-8EA4CF072C29}"/>
              </a:ext>
            </a:extLst>
          </p:cNvPr>
          <p:cNvSpPr/>
          <p:nvPr/>
        </p:nvSpPr>
        <p:spPr>
          <a:xfrm>
            <a:off x="5371739" y="2965291"/>
            <a:ext cx="449482" cy="577081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33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Kimberley" panose="02040603050506020204" pitchFamily="18" charset="0"/>
              </a:rPr>
              <a:t>D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41147AAD-4EB2-4058-B132-A5C29E74D3A6}"/>
              </a:ext>
            </a:extLst>
          </p:cNvPr>
          <p:cNvSpPr/>
          <p:nvPr/>
        </p:nvSpPr>
        <p:spPr>
          <a:xfrm>
            <a:off x="2634451" y="472252"/>
            <a:ext cx="3918749" cy="1177245"/>
          </a:xfrm>
          <a:prstGeom prst="rect">
            <a:avLst/>
          </a:prstGeom>
          <a:noFill/>
          <a:effectLst>
            <a:outerShdw blurRad="139700" dir="4380000" algn="ctr" rotWithShape="0">
              <a:schemeClr val="bg1"/>
            </a:outerShdw>
          </a:effectLst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Trong lệnh </a:t>
            </a:r>
            <a:r>
              <a:rPr lang="en-US" sz="2400" b="1" dirty="0" smtClean="0">
                <a:ln w="0"/>
                <a:solidFill>
                  <a:srgbClr val="FF0000"/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Wait 60</a:t>
            </a:r>
            <a:r>
              <a:rPr lang="en-US" sz="2400" b="1" dirty="0" smtClean="0">
                <a:ln w="0"/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, 60 tíc tương ứng với bao nhiêu giây?</a:t>
            </a:r>
            <a:endParaRPr lang="en-US" sz="2400" b="1" dirty="0">
              <a:ln w="0"/>
              <a:solidFill>
                <a:schemeClr val="tx2">
                  <a:lumMod val="50000"/>
                </a:schemeClr>
              </a:solidFill>
              <a:effectLst>
                <a:glow rad="228600">
                  <a:schemeClr val="bg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A">
            <a:extLst>
              <a:ext uri="{FF2B5EF4-FFF2-40B4-BE49-F238E27FC236}">
                <a16:creationId xmlns="" xmlns:a16="http://schemas.microsoft.com/office/drawing/2014/main" id="{58E9E3B4-562B-437C-AF85-09327896662B}"/>
              </a:ext>
            </a:extLst>
          </p:cNvPr>
          <p:cNvSpPr/>
          <p:nvPr/>
        </p:nvSpPr>
        <p:spPr>
          <a:xfrm>
            <a:off x="6317125" y="3055918"/>
            <a:ext cx="1045799" cy="5001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1 giây</a:t>
            </a:r>
            <a:endParaRPr lang="en-US" sz="2800" b="1" dirty="0">
              <a:ln w="0"/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B">
            <a:extLst>
              <a:ext uri="{FF2B5EF4-FFF2-40B4-BE49-F238E27FC236}">
                <a16:creationId xmlns="" xmlns:a16="http://schemas.microsoft.com/office/drawing/2014/main" id="{BCE86C93-3F56-47EF-9357-074AA9A59784}"/>
              </a:ext>
            </a:extLst>
          </p:cNvPr>
          <p:cNvSpPr/>
          <p:nvPr/>
        </p:nvSpPr>
        <p:spPr>
          <a:xfrm>
            <a:off x="1452397" y="2038350"/>
            <a:ext cx="1045799" cy="5001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2 giây</a:t>
            </a:r>
            <a:endParaRPr lang="en-US" sz="2800" b="1" dirty="0">
              <a:ln w="0"/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C">
            <a:extLst>
              <a:ext uri="{FF2B5EF4-FFF2-40B4-BE49-F238E27FC236}">
                <a16:creationId xmlns="" xmlns:a16="http://schemas.microsoft.com/office/drawing/2014/main" id="{38CB8068-13FC-4118-91D5-3543F5A47A88}"/>
              </a:ext>
            </a:extLst>
          </p:cNvPr>
          <p:cNvSpPr/>
          <p:nvPr/>
        </p:nvSpPr>
        <p:spPr>
          <a:xfrm>
            <a:off x="6288432" y="2043823"/>
            <a:ext cx="1225336" cy="5001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60 giây</a:t>
            </a:r>
            <a:endParaRPr lang="en-US" sz="2800" b="1" dirty="0">
              <a:ln w="0"/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D">
            <a:extLst>
              <a:ext uri="{FF2B5EF4-FFF2-40B4-BE49-F238E27FC236}">
                <a16:creationId xmlns="" xmlns:a16="http://schemas.microsoft.com/office/drawing/2014/main" id="{A2B8F6E5-0146-4353-9063-27117C763C2B}"/>
              </a:ext>
            </a:extLst>
          </p:cNvPr>
          <p:cNvSpPr/>
          <p:nvPr/>
        </p:nvSpPr>
        <p:spPr>
          <a:xfrm>
            <a:off x="1441443" y="3055918"/>
            <a:ext cx="1129156" cy="50013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800" b="1" dirty="0" smtClean="0">
                <a:ln w="0"/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1 phút</a:t>
            </a:r>
            <a:endParaRPr lang="en-US" sz="2800" b="1" dirty="0">
              <a:ln w="0"/>
              <a:solidFill>
                <a:schemeClr val="bg1"/>
              </a:solidFill>
              <a:effectLst>
                <a:glow rad="63500">
                  <a:schemeClr val="tx1">
                    <a:alpha val="40000"/>
                  </a:schemeClr>
                </a:glow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" name="Picture 42">
            <a:hlinkClick r:id="rId18" action="ppaction://hlinksldjump"/>
            <a:extLst>
              <a:ext uri="{FF2B5EF4-FFF2-40B4-BE49-F238E27FC236}">
                <a16:creationId xmlns="" xmlns:a16="http://schemas.microsoft.com/office/drawing/2014/main" id="{D0753F81-AE09-455C-8A6F-50DDA0CB149C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33740"/>
          <a:stretch/>
        </p:blipFill>
        <p:spPr>
          <a:xfrm>
            <a:off x="1" y="4269135"/>
            <a:ext cx="1325603" cy="914400"/>
          </a:xfrm>
          <a:prstGeom prst="rect">
            <a:avLst/>
          </a:prstGeom>
        </p:spPr>
      </p:pic>
      <p:sp>
        <p:nvSpPr>
          <p:cNvPr id="44" name="Rectangle 43">
            <a:hlinkClick r:id="rId20" action="ppaction://hlinksldjump"/>
            <a:extLst>
              <a:ext uri="{FF2B5EF4-FFF2-40B4-BE49-F238E27FC236}">
                <a16:creationId xmlns="" xmlns:a16="http://schemas.microsoft.com/office/drawing/2014/main" id="{D779268F-2C80-4F59-83A1-796A56998E99}"/>
              </a:ext>
            </a:extLst>
          </p:cNvPr>
          <p:cNvSpPr/>
          <p:nvPr/>
        </p:nvSpPr>
        <p:spPr>
          <a:xfrm>
            <a:off x="292053" y="4387297"/>
            <a:ext cx="774892" cy="39241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100" dirty="0">
                <a:ln w="0"/>
                <a:solidFill>
                  <a:srgbClr val="E62529"/>
                </a:solidFill>
                <a:effectLst>
                  <a:glow rad="63500">
                    <a:schemeClr val="bg1">
                      <a:alpha val="40000"/>
                    </a:schemeClr>
                  </a:glow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VN-Kimberley" panose="02040603050506020204" pitchFamily="18" charset="0"/>
              </a:rPr>
              <a:t>Back</a:t>
            </a:r>
          </a:p>
        </p:txBody>
      </p:sp>
      <p:sp>
        <p:nvSpPr>
          <p:cNvPr id="45" name="Rectangle: Rounded Corners 44">
            <a:extLst>
              <a:ext uri="{FF2B5EF4-FFF2-40B4-BE49-F238E27FC236}">
                <a16:creationId xmlns="" xmlns:a16="http://schemas.microsoft.com/office/drawing/2014/main" id="{7EF5C254-7AD2-4C17-AC5C-DB4FE7F5C5DF}"/>
              </a:ext>
            </a:extLst>
          </p:cNvPr>
          <p:cNvSpPr/>
          <p:nvPr/>
        </p:nvSpPr>
        <p:spPr>
          <a:xfrm>
            <a:off x="4322530" y="3656288"/>
            <a:ext cx="1118381" cy="1322657"/>
          </a:xfrm>
          <a:prstGeom prst="roundRect">
            <a:avLst>
              <a:gd name="adj" fmla="val 703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5">
            <a:extLst>
              <a:ext uri="{FF2B5EF4-FFF2-40B4-BE49-F238E27FC236}">
                <a16:creationId xmlns="" xmlns:a16="http://schemas.microsoft.com/office/drawing/2014/main" id="{B5C41B0B-E711-4E42-98BE-A063AB3D6047}"/>
              </a:ext>
            </a:extLst>
          </p:cNvPr>
          <p:cNvSpPr/>
          <p:nvPr/>
        </p:nvSpPr>
        <p:spPr>
          <a:xfrm>
            <a:off x="4439468" y="3767857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100" b="1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HẾT GIỜ</a:t>
            </a:r>
          </a:p>
        </p:txBody>
      </p:sp>
      <p:sp>
        <p:nvSpPr>
          <p:cNvPr id="47" name="5">
            <a:extLst>
              <a:ext uri="{FF2B5EF4-FFF2-40B4-BE49-F238E27FC236}">
                <a16:creationId xmlns="" xmlns:a16="http://schemas.microsoft.com/office/drawing/2014/main" id="{1962FFDB-B6B1-4608-8ADB-B08234DE63F1}"/>
              </a:ext>
            </a:extLst>
          </p:cNvPr>
          <p:cNvSpPr/>
          <p:nvPr/>
        </p:nvSpPr>
        <p:spPr>
          <a:xfrm>
            <a:off x="4439468" y="3767857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1</a:t>
            </a:r>
          </a:p>
        </p:txBody>
      </p:sp>
      <p:sp>
        <p:nvSpPr>
          <p:cNvPr id="48" name="5">
            <a:extLst>
              <a:ext uri="{FF2B5EF4-FFF2-40B4-BE49-F238E27FC236}">
                <a16:creationId xmlns="" xmlns:a16="http://schemas.microsoft.com/office/drawing/2014/main" id="{91079FFE-3D2A-4711-B370-1ECC68A637F6}"/>
              </a:ext>
            </a:extLst>
          </p:cNvPr>
          <p:cNvSpPr/>
          <p:nvPr/>
        </p:nvSpPr>
        <p:spPr>
          <a:xfrm>
            <a:off x="4439468" y="3767857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2</a:t>
            </a:r>
          </a:p>
        </p:txBody>
      </p:sp>
      <p:sp>
        <p:nvSpPr>
          <p:cNvPr id="49" name="5">
            <a:extLst>
              <a:ext uri="{FF2B5EF4-FFF2-40B4-BE49-F238E27FC236}">
                <a16:creationId xmlns="" xmlns:a16="http://schemas.microsoft.com/office/drawing/2014/main" id="{3A2F8E2D-6B5D-4D18-A8FB-0A1C3E070AB1}"/>
              </a:ext>
            </a:extLst>
          </p:cNvPr>
          <p:cNvSpPr/>
          <p:nvPr/>
        </p:nvSpPr>
        <p:spPr>
          <a:xfrm>
            <a:off x="4439469" y="3767857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3</a:t>
            </a:r>
          </a:p>
        </p:txBody>
      </p:sp>
      <p:sp>
        <p:nvSpPr>
          <p:cNvPr id="50" name="5">
            <a:extLst>
              <a:ext uri="{FF2B5EF4-FFF2-40B4-BE49-F238E27FC236}">
                <a16:creationId xmlns="" xmlns:a16="http://schemas.microsoft.com/office/drawing/2014/main" id="{5BB558AE-6D1F-4385-AC82-41E4FA8F7580}"/>
              </a:ext>
            </a:extLst>
          </p:cNvPr>
          <p:cNvSpPr/>
          <p:nvPr/>
        </p:nvSpPr>
        <p:spPr>
          <a:xfrm>
            <a:off x="4439469" y="3767857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4</a:t>
            </a:r>
          </a:p>
        </p:txBody>
      </p:sp>
      <p:sp>
        <p:nvSpPr>
          <p:cNvPr id="51" name="5">
            <a:extLst>
              <a:ext uri="{FF2B5EF4-FFF2-40B4-BE49-F238E27FC236}">
                <a16:creationId xmlns="" xmlns:a16="http://schemas.microsoft.com/office/drawing/2014/main" id="{E3D3814A-BE05-47E3-82D7-562864221084}"/>
              </a:ext>
            </a:extLst>
          </p:cNvPr>
          <p:cNvSpPr/>
          <p:nvPr/>
        </p:nvSpPr>
        <p:spPr>
          <a:xfrm>
            <a:off x="4439469" y="3767857"/>
            <a:ext cx="877901" cy="877901"/>
          </a:xfrm>
          <a:prstGeom prst="ellipse">
            <a:avLst/>
          </a:prstGeom>
          <a:solidFill>
            <a:srgbClr val="E9ED64"/>
          </a:solidFill>
          <a:ln w="114300">
            <a:solidFill>
              <a:srgbClr val="ED637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rgbClr val="111224"/>
                </a:solidFill>
                <a:latin typeface="#9Slide03 SVNFjalla One" panose="02000506040000020004" pitchFamily="2" charset="0"/>
              </a:rPr>
              <a:t>5</a:t>
            </a:r>
          </a:p>
        </p:txBody>
      </p:sp>
      <p:sp>
        <p:nvSpPr>
          <p:cNvPr id="52" name="start">
            <a:extLst>
              <a:ext uri="{FF2B5EF4-FFF2-40B4-BE49-F238E27FC236}">
                <a16:creationId xmlns="" xmlns:a16="http://schemas.microsoft.com/office/drawing/2014/main" id="{24B93383-3E91-4526-B462-65546D9CA7AD}"/>
              </a:ext>
            </a:extLst>
          </p:cNvPr>
          <p:cNvSpPr/>
          <p:nvPr/>
        </p:nvSpPr>
        <p:spPr>
          <a:xfrm>
            <a:off x="4439469" y="4757327"/>
            <a:ext cx="877901" cy="400964"/>
          </a:xfrm>
          <a:prstGeom prst="roundRect">
            <a:avLst>
              <a:gd name="adj" fmla="val 50000"/>
            </a:avLst>
          </a:prstGeom>
          <a:solidFill>
            <a:srgbClr val="ED6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prstClr val="white"/>
                </a:solidFill>
                <a:latin typeface="#9Slide03 SFU Helvetica Condens" panose="00000400000000000000" pitchFamily="2" charset="0"/>
              </a:rPr>
              <a:t>Start</a:t>
            </a:r>
          </a:p>
        </p:txBody>
      </p:sp>
    </p:spTree>
    <p:extLst>
      <p:ext uri="{BB962C8B-B14F-4D97-AF65-F5344CB8AC3E}">
        <p14:creationId xmlns="" xmlns:p14="http://schemas.microsoft.com/office/powerpoint/2010/main" val="166433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k (mp3cut.net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41" presetClass="entr" presetSubtype="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2" fill="hold" nodeType="withEffect">
                                  <p:stCondLst>
                                    <p:cond delay="15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2" fill="hold" nodeType="withEffect">
                                  <p:stCondLst>
                                    <p:cond delay="16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7" presetClass="entr" presetSubtype="1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17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grpId="0" nodeType="with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17" presetClass="entr" presetSubtype="1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17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7" presetClass="entr" presetSubtype="10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8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tra-loi-dung-www_yeualo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sai-3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Đồng hồ đếm ngược 5 giây (online-audio-converter.com)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17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500"/>
                            </p:stCondLst>
                            <p:childTnLst>
                              <p:par>
                                <p:cTn id="128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"/>
                            </p:stCondLst>
                            <p:childTnLst>
                              <p:par>
                                <p:cTn id="13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500"/>
                            </p:stCondLst>
                            <p:childTnLst>
                              <p:par>
                                <p:cTn id="139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0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4000"/>
                            </p:stCondLst>
                            <p:childTnLst>
                              <p:par>
                                <p:cTn id="14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4500"/>
                            </p:stCondLst>
                            <p:childTnLst>
                              <p:par>
                                <p:cTn id="150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5000"/>
                            </p:stCondLst>
                            <p:childTnLst>
                              <p:par>
                                <p:cTn id="15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500"/>
                            </p:stCondLst>
                            <p:childTnLst>
                              <p:par>
                                <p:cTn id="161" presetID="53" presetClass="exit" presetSubtype="3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</p:childTnLst>
        </p:cTn>
      </p:par>
    </p:tnLst>
    <p:bldLst>
      <p:bldP spid="34" grpId="0"/>
      <p:bldP spid="35" grpId="0"/>
      <p:bldP spid="36" grpId="0"/>
      <p:bldP spid="37" grpId="0"/>
      <p:bldP spid="38" grpId="0"/>
      <p:bldP spid="39" grpId="0"/>
      <p:bldP spid="40" grpId="0"/>
      <p:bldP spid="40" grpId="1"/>
      <p:bldP spid="41" grpId="0"/>
      <p:bldP spid="41" grpId="1"/>
      <p:bldP spid="42" grpId="0"/>
      <p:bldP spid="42" grpId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able&#10;&#10;Description automatically generated">
            <a:extLst>
              <a:ext uri="{FF2B5EF4-FFF2-40B4-BE49-F238E27FC236}">
                <a16:creationId xmlns="" xmlns:a16="http://schemas.microsoft.com/office/drawing/2014/main" id="{5B9170A1-2B3F-4620-B9EA-33AE0D214A5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1884" b="1884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2" name="Group 3">
            <a:extLst>
              <a:ext uri="{FF2B5EF4-FFF2-40B4-BE49-F238E27FC236}">
                <a16:creationId xmlns="" xmlns:a16="http://schemas.microsoft.com/office/drawing/2014/main" id="{C8D00EE5-AB86-43EB-9A12-C7E6F637A4CA}"/>
              </a:ext>
            </a:extLst>
          </p:cNvPr>
          <p:cNvGrpSpPr/>
          <p:nvPr/>
        </p:nvGrpSpPr>
        <p:grpSpPr>
          <a:xfrm>
            <a:off x="5587916" y="3509517"/>
            <a:ext cx="4204065" cy="1670509"/>
            <a:chOff x="7450555" y="4679355"/>
            <a:chExt cx="5605420" cy="2227345"/>
          </a:xfrm>
        </p:grpSpPr>
        <p:pic>
          <p:nvPicPr>
            <p:cNvPr id="6" name="Picture 5" descr="A close up of a flower&#10;&#10;Description automatically generated">
              <a:extLst>
                <a:ext uri="{FF2B5EF4-FFF2-40B4-BE49-F238E27FC236}">
                  <a16:creationId xmlns="" xmlns:a16="http://schemas.microsoft.com/office/drawing/2014/main" id="{4928D752-6A69-48DE-9B09-9C7754E67B5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377"/>
            <a:stretch/>
          </p:blipFill>
          <p:spPr>
            <a:xfrm>
              <a:off x="10279759" y="5009322"/>
              <a:ext cx="2776216" cy="1848678"/>
            </a:xfrm>
            <a:prstGeom prst="rect">
              <a:avLst/>
            </a:prstGeom>
          </p:spPr>
        </p:pic>
        <p:pic>
          <p:nvPicPr>
            <p:cNvPr id="7" name="Picture 6" descr="A close up of a flower&#10;&#10;Description automatically generated">
              <a:extLst>
                <a:ext uri="{FF2B5EF4-FFF2-40B4-BE49-F238E27FC236}">
                  <a16:creationId xmlns="" xmlns:a16="http://schemas.microsoft.com/office/drawing/2014/main" id="{DBC64F8F-65FD-41B5-AC0A-B1D82C1CD8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5377"/>
            <a:stretch/>
          </p:blipFill>
          <p:spPr>
            <a:xfrm flipH="1">
              <a:off x="7450555" y="4679355"/>
              <a:ext cx="3322283" cy="2212303"/>
            </a:xfrm>
            <a:prstGeom prst="rect">
              <a:avLst/>
            </a:prstGeom>
          </p:spPr>
        </p:pic>
        <p:pic>
          <p:nvPicPr>
            <p:cNvPr id="8" name="Picture 7" descr="A close up of a flower&#10;&#10;Description automatically generated">
              <a:extLst>
                <a:ext uri="{FF2B5EF4-FFF2-40B4-BE49-F238E27FC236}">
                  <a16:creationId xmlns="" xmlns:a16="http://schemas.microsoft.com/office/drawing/2014/main" id="{56F5568E-3217-422F-8550-6D1796D28B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b="17800"/>
            <a:stretch/>
          </p:blipFill>
          <p:spPr>
            <a:xfrm>
              <a:off x="10381268" y="5907446"/>
              <a:ext cx="1215628" cy="999254"/>
            </a:xfrm>
            <a:prstGeom prst="rect">
              <a:avLst/>
            </a:prstGeom>
          </p:spPr>
        </p:pic>
      </p:grpSp>
      <p:pic>
        <p:nvPicPr>
          <p:cNvPr id="9" name="Picture 8" descr="A picture containing toy&#10;&#10;Description automatically generated">
            <a:extLst>
              <a:ext uri="{FF2B5EF4-FFF2-40B4-BE49-F238E27FC236}">
                <a16:creationId xmlns="" xmlns:a16="http://schemas.microsoft.com/office/drawing/2014/main" id="{C2EC5840-21D5-423D-ACB8-6DBC474E45D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5873" y="509502"/>
            <a:ext cx="3010723" cy="4687929"/>
          </a:xfrm>
          <a:prstGeom prst="rect">
            <a:avLst/>
          </a:prstGeom>
        </p:spPr>
      </p:pic>
      <p:pic>
        <p:nvPicPr>
          <p:cNvPr id="10" name="Picture 9" descr="A picture containing fence&#10;&#10;Description automatically generated">
            <a:extLst>
              <a:ext uri="{FF2B5EF4-FFF2-40B4-BE49-F238E27FC236}">
                <a16:creationId xmlns="" xmlns:a16="http://schemas.microsoft.com/office/drawing/2014/main" id="{39980496-2BA0-4B80-9DC0-BF7A1CF485C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="" xmlns:a14="http://schemas.microsoft.com/office/drawing/2010/main">
                  <a14:imgLayer r:embed="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43279"/>
          <a:stretch/>
        </p:blipFill>
        <p:spPr>
          <a:xfrm>
            <a:off x="0" y="2571751"/>
            <a:ext cx="2660408" cy="4194695"/>
          </a:xfrm>
          <a:prstGeom prst="rect">
            <a:avLst/>
          </a:prstGeom>
        </p:spPr>
      </p:pic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="" xmlns:a16="http://schemas.microsoft.com/office/drawing/2014/main" id="{F3518C89-27DA-4C89-AB63-E3FF28AEEB3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03" y="37865"/>
            <a:ext cx="914400" cy="914400"/>
          </a:xfrm>
          <a:prstGeom prst="rect">
            <a:avLst/>
          </a:prstGeom>
        </p:spPr>
      </p:pic>
      <p:pic>
        <p:nvPicPr>
          <p:cNvPr id="12" name="Picture 11" descr="A picture containing wooden, sitting, table, black&#10;&#10;Description automatically generated">
            <a:extLst>
              <a:ext uri="{FF2B5EF4-FFF2-40B4-BE49-F238E27FC236}">
                <a16:creationId xmlns="" xmlns:a16="http://schemas.microsoft.com/office/drawing/2014/main" id="{9643C34F-FA51-4563-9E4F-B4E434124C11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236" y="230216"/>
            <a:ext cx="689436" cy="558573"/>
          </a:xfrm>
          <a:prstGeom prst="rect">
            <a:avLst/>
          </a:prstGeom>
        </p:spPr>
      </p:pic>
      <p:grpSp>
        <p:nvGrpSpPr>
          <p:cNvPr id="4" name="Group 12">
            <a:extLst>
              <a:ext uri="{FF2B5EF4-FFF2-40B4-BE49-F238E27FC236}">
                <a16:creationId xmlns="" xmlns:a16="http://schemas.microsoft.com/office/drawing/2014/main" id="{29BF3304-C6A0-4E92-9441-6F50C68FF823}"/>
              </a:ext>
            </a:extLst>
          </p:cNvPr>
          <p:cNvGrpSpPr/>
          <p:nvPr/>
        </p:nvGrpSpPr>
        <p:grpSpPr>
          <a:xfrm>
            <a:off x="8063758" y="311502"/>
            <a:ext cx="2117540" cy="578162"/>
            <a:chOff x="18176263" y="-61039"/>
            <a:chExt cx="4221505" cy="1253817"/>
          </a:xfrm>
        </p:grpSpPr>
        <p:sp>
          <p:nvSpPr>
            <p:cNvPr id="14" name="TextBox 13">
              <a:extLst>
                <a:ext uri="{FF2B5EF4-FFF2-40B4-BE49-F238E27FC236}">
                  <a16:creationId xmlns="" xmlns:a16="http://schemas.microsoft.com/office/drawing/2014/main" id="{6ECC3042-5C56-460D-82E7-C58289C4423F}"/>
                </a:ext>
              </a:extLst>
            </p:cNvPr>
            <p:cNvSpPr txBox="1"/>
            <p:nvPr/>
          </p:nvSpPr>
          <p:spPr>
            <a:xfrm>
              <a:off x="18206769" y="291718"/>
              <a:ext cx="4190999" cy="901060"/>
            </a:xfrm>
            <a:prstGeom prst="rect">
              <a:avLst/>
            </a:prstGeom>
            <a:noFill/>
            <a:scene3d>
              <a:camera prst="perspectiveLeft"/>
              <a:lightRig rig="flat" dir="t"/>
            </a:scene3d>
            <a:sp3d extrusionH="1314450"/>
          </p:spPr>
          <p:txBody>
            <a:bodyPr wrap="square" rtlCol="0">
              <a:spAutoFit/>
            </a:bodyPr>
            <a:lstStyle/>
            <a:p>
              <a:r>
                <a:rPr lang="en-US" sz="2100" spc="-225" dirty="0">
                  <a:solidFill>
                    <a:srgbClr val="DC2014"/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SVN-Kimberley" panose="02040603050506020204" pitchFamily="18" charset="0"/>
                </a:rPr>
                <a:t>TÁO</a:t>
              </a:r>
              <a:endParaRPr lang="en-US" sz="2700" spc="-225" dirty="0">
                <a:solidFill>
                  <a:srgbClr val="DC2014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SVN-Kimberley" panose="02040603050506020204" pitchFamily="18" charset="0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3C8DAC1A-099D-4A2A-9269-78E970416DF4}"/>
                </a:ext>
              </a:extLst>
            </p:cNvPr>
            <p:cNvSpPr/>
            <p:nvPr/>
          </p:nvSpPr>
          <p:spPr>
            <a:xfrm>
              <a:off x="18176263" y="-61039"/>
              <a:ext cx="595047" cy="70082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500" spc="-225" dirty="0" err="1">
                  <a:solidFill>
                    <a:srgbClr val="086E14"/>
                  </a:solidFill>
                  <a:effectLst>
                    <a:glow rad="63500">
                      <a:schemeClr val="bg1">
                        <a:alpha val="40000"/>
                      </a:schemeClr>
                    </a:glow>
                  </a:effectLst>
                  <a:latin typeface="#9Slide06 Hellvina Hand Script" pitchFamily="2" charset="0"/>
                </a:rPr>
                <a:t>Hái</a:t>
              </a:r>
              <a:endParaRPr lang="en-US" sz="200" spc="-225" dirty="0">
                <a:solidFill>
                  <a:srgbClr val="086E14"/>
                </a:solidFill>
                <a:effectLst>
                  <a:glow rad="63500">
                    <a:schemeClr val="bg1">
                      <a:alpha val="40000"/>
                    </a:schemeClr>
                  </a:glow>
                </a:effectLst>
                <a:latin typeface="SVN-Kimberley" panose="02040603050506020204" pitchFamily="18" charset="0"/>
              </a:endParaRPr>
            </a:p>
          </p:txBody>
        </p:sp>
      </p:grpSp>
      <p:sp>
        <p:nvSpPr>
          <p:cNvPr id="16" name="Thought Bubble: Cloud 15">
            <a:extLst>
              <a:ext uri="{FF2B5EF4-FFF2-40B4-BE49-F238E27FC236}">
                <a16:creationId xmlns="" xmlns:a16="http://schemas.microsoft.com/office/drawing/2014/main" id="{17794DF9-949D-4E0E-AE34-1F652171D60C}"/>
              </a:ext>
            </a:extLst>
          </p:cNvPr>
          <p:cNvSpPr/>
          <p:nvPr/>
        </p:nvSpPr>
        <p:spPr>
          <a:xfrm>
            <a:off x="3399107" y="293683"/>
            <a:ext cx="2088490" cy="1145795"/>
          </a:xfrm>
          <a:prstGeom prst="cloudCallout">
            <a:avLst>
              <a:gd name="adj1" fmla="val -42094"/>
              <a:gd name="adj2" fmla="val 64529"/>
            </a:avLst>
          </a:prstGeom>
          <a:solidFill>
            <a:srgbClr val="E3F2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SVN-Kimberley" panose="02040603050506020204" pitchFamily="18" charset="0"/>
              </a:rPr>
              <a:t>Chúc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SVN-Kimberley" panose="020406030505060202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SVN-Kimberley" panose="02040603050506020204" pitchFamily="18" charset="0"/>
              </a:rPr>
              <a:t>mừng</a:t>
            </a:r>
            <a:endParaRPr lang="en-US" dirty="0">
              <a:solidFill>
                <a:schemeClr val="bg2">
                  <a:lumMod val="10000"/>
                </a:schemeClr>
              </a:solidFill>
              <a:latin typeface="SVN-Kimberley" panose="02040603050506020204" pitchFamily="18" charset="0"/>
            </a:endParaRPr>
          </a:p>
          <a:p>
            <a:pPr algn="ctr"/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SVN-Kimberley" panose="02040603050506020204" pitchFamily="18" charset="0"/>
              </a:rPr>
              <a:t>Các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SVN-Kimberley" panose="02040603050506020204" pitchFamily="18" charset="0"/>
              </a:rPr>
              <a:t> </a:t>
            </a:r>
            <a:r>
              <a:rPr lang="en-US" dirty="0" err="1">
                <a:solidFill>
                  <a:schemeClr val="bg2">
                    <a:lumMod val="10000"/>
                  </a:schemeClr>
                </a:solidFill>
                <a:latin typeface="SVN-Kimberley" panose="02040603050506020204" pitchFamily="18" charset="0"/>
              </a:rPr>
              <a:t>em</a:t>
            </a:r>
            <a:r>
              <a:rPr lang="en-US" dirty="0">
                <a:solidFill>
                  <a:schemeClr val="bg2">
                    <a:lumMod val="10000"/>
                  </a:schemeClr>
                </a:solidFill>
                <a:latin typeface="SVN-Kimberley" panose="02040603050506020204" pitchFamily="18" charset="0"/>
              </a:rPr>
              <a:t>!</a:t>
            </a:r>
          </a:p>
        </p:txBody>
      </p:sp>
      <p:pic>
        <p:nvPicPr>
          <p:cNvPr id="17" name="Picture 16" descr="A close up of a basket&#10;&#10;Description automatically generated">
            <a:extLst>
              <a:ext uri="{FF2B5EF4-FFF2-40B4-BE49-F238E27FC236}">
                <a16:creationId xmlns="" xmlns:a16="http://schemas.microsoft.com/office/drawing/2014/main" id="{E1BD53B2-8318-4C30-8ECC-493FBDC71488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633"/>
          <a:stretch/>
        </p:blipFill>
        <p:spPr>
          <a:xfrm>
            <a:off x="3743325" y="3406021"/>
            <a:ext cx="1981307" cy="1631936"/>
          </a:xfrm>
          <a:prstGeom prst="rect">
            <a:avLst/>
          </a:prstGeom>
        </p:spPr>
      </p:pic>
      <p:pic>
        <p:nvPicPr>
          <p:cNvPr id="18" name="Picture 17" descr="A close up of a basket&#10;&#10;Description automatically generated">
            <a:extLst>
              <a:ext uri="{FF2B5EF4-FFF2-40B4-BE49-F238E27FC236}">
                <a16:creationId xmlns="" xmlns:a16="http://schemas.microsoft.com/office/drawing/2014/main" id="{2F708EA6-7D04-4493-981C-0EA17C3FFC7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633"/>
          <a:stretch/>
        </p:blipFill>
        <p:spPr>
          <a:xfrm>
            <a:off x="4887576" y="3075501"/>
            <a:ext cx="1574557" cy="1296910"/>
          </a:xfrm>
          <a:prstGeom prst="rect">
            <a:avLst/>
          </a:prstGeom>
        </p:spPr>
      </p:pic>
      <p:pic>
        <p:nvPicPr>
          <p:cNvPr id="19" name="Picture 18" descr="A close up of a basket&#10;&#10;Description automatically generated">
            <a:extLst>
              <a:ext uri="{FF2B5EF4-FFF2-40B4-BE49-F238E27FC236}">
                <a16:creationId xmlns="" xmlns:a16="http://schemas.microsoft.com/office/drawing/2014/main" id="{61560E68-2A6B-49BF-92A5-B2E2FFEAFB9C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633"/>
          <a:stretch/>
        </p:blipFill>
        <p:spPr>
          <a:xfrm>
            <a:off x="5804644" y="3189922"/>
            <a:ext cx="1981307" cy="1631936"/>
          </a:xfrm>
          <a:prstGeom prst="rect">
            <a:avLst/>
          </a:prstGeom>
        </p:spPr>
      </p:pic>
      <p:pic>
        <p:nvPicPr>
          <p:cNvPr id="20" name="Picture 19" descr="A close up of a basket&#10;&#10;Description automatically generated">
            <a:extLst>
              <a:ext uri="{FF2B5EF4-FFF2-40B4-BE49-F238E27FC236}">
                <a16:creationId xmlns="" xmlns:a16="http://schemas.microsoft.com/office/drawing/2014/main" id="{F745E9F1-3C77-4A9A-86DE-4BE1F3387536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17633"/>
          <a:stretch/>
        </p:blipFill>
        <p:spPr>
          <a:xfrm>
            <a:off x="5142669" y="3831835"/>
            <a:ext cx="1574557" cy="1296910"/>
          </a:xfrm>
          <a:prstGeom prst="rect">
            <a:avLst/>
          </a:prstGeom>
        </p:spPr>
      </p:pic>
      <p:pic>
        <p:nvPicPr>
          <p:cNvPr id="21" name="Picture 20" descr="A picture containing ball, room, drawing&#10;&#10;Description automatically generated">
            <a:extLst>
              <a:ext uri="{FF2B5EF4-FFF2-40B4-BE49-F238E27FC236}">
                <a16:creationId xmlns="" xmlns:a16="http://schemas.microsoft.com/office/drawing/2014/main" id="{DBC4372A-6257-446B-8E2F-EE7B349CCAEF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782" y="4221988"/>
            <a:ext cx="415918" cy="474166"/>
          </a:xfrm>
          <a:prstGeom prst="rect">
            <a:avLst/>
          </a:prstGeom>
        </p:spPr>
      </p:pic>
      <p:pic>
        <p:nvPicPr>
          <p:cNvPr id="22" name="Picture 21" descr="A picture containing ball, room, drawing&#10;&#10;Description automatically generated">
            <a:extLst>
              <a:ext uri="{FF2B5EF4-FFF2-40B4-BE49-F238E27FC236}">
                <a16:creationId xmlns="" xmlns:a16="http://schemas.microsoft.com/office/drawing/2014/main" id="{26894D16-A73F-44C3-83EC-308727C5CD6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2660" y="4102047"/>
            <a:ext cx="415918" cy="474166"/>
          </a:xfrm>
          <a:prstGeom prst="rect">
            <a:avLst/>
          </a:prstGeom>
        </p:spPr>
      </p:pic>
      <p:pic>
        <p:nvPicPr>
          <p:cNvPr id="23" name="Picture 22" descr="A picture containing ball, room, drawing&#10;&#10;Description automatically generated">
            <a:extLst>
              <a:ext uri="{FF2B5EF4-FFF2-40B4-BE49-F238E27FC236}">
                <a16:creationId xmlns="" xmlns:a16="http://schemas.microsoft.com/office/drawing/2014/main" id="{7A3ECF54-51CC-4913-A869-4E5535621EAB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6960" y="4216347"/>
            <a:ext cx="415918" cy="474166"/>
          </a:xfrm>
          <a:prstGeom prst="rect">
            <a:avLst/>
          </a:prstGeom>
        </p:spPr>
      </p:pic>
      <p:pic>
        <p:nvPicPr>
          <p:cNvPr id="24" name="Picture 23" descr="A picture containing ball, room, drawing&#10;&#10;Description automatically generated">
            <a:extLst>
              <a:ext uri="{FF2B5EF4-FFF2-40B4-BE49-F238E27FC236}">
                <a16:creationId xmlns="" xmlns:a16="http://schemas.microsoft.com/office/drawing/2014/main" id="{904030C8-6459-435A-9977-2291C701450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988" y="4122969"/>
            <a:ext cx="415918" cy="474166"/>
          </a:xfrm>
          <a:prstGeom prst="rect">
            <a:avLst/>
          </a:prstGeom>
        </p:spPr>
      </p:pic>
      <p:pic>
        <p:nvPicPr>
          <p:cNvPr id="25" name="Picture 24" descr="A picture containing ball, room, drawing&#10;&#10;Description automatically generated">
            <a:extLst>
              <a:ext uri="{FF2B5EF4-FFF2-40B4-BE49-F238E27FC236}">
                <a16:creationId xmlns="" xmlns:a16="http://schemas.microsoft.com/office/drawing/2014/main" id="{BD490A75-E508-466B-A81C-9D70E9CB13C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2199" y="4171638"/>
            <a:ext cx="415918" cy="474166"/>
          </a:xfrm>
          <a:prstGeom prst="rect">
            <a:avLst/>
          </a:prstGeom>
        </p:spPr>
      </p:pic>
      <p:pic>
        <p:nvPicPr>
          <p:cNvPr id="26" name="Picture 25" descr="A picture containing ball, room, drawing&#10;&#10;Description automatically generated">
            <a:extLst>
              <a:ext uri="{FF2B5EF4-FFF2-40B4-BE49-F238E27FC236}">
                <a16:creationId xmlns="" xmlns:a16="http://schemas.microsoft.com/office/drawing/2014/main" id="{37B03184-0A16-4D35-85FB-5326CB74D12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501" y="4048606"/>
            <a:ext cx="299520" cy="406601"/>
          </a:xfrm>
          <a:prstGeom prst="rect">
            <a:avLst/>
          </a:prstGeom>
        </p:spPr>
      </p:pic>
      <p:pic>
        <p:nvPicPr>
          <p:cNvPr id="27" name="Picture 26" descr="A picture containing ball, room, drawing&#10;&#10;Description automatically generated">
            <a:extLst>
              <a:ext uri="{FF2B5EF4-FFF2-40B4-BE49-F238E27FC236}">
                <a16:creationId xmlns="" xmlns:a16="http://schemas.microsoft.com/office/drawing/2014/main" id="{D1CD7C44-C797-4B06-A5BD-26BB36D15C64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380" y="3928665"/>
            <a:ext cx="299520" cy="406601"/>
          </a:xfrm>
          <a:prstGeom prst="rect">
            <a:avLst/>
          </a:prstGeom>
        </p:spPr>
      </p:pic>
      <p:pic>
        <p:nvPicPr>
          <p:cNvPr id="28" name="Picture 27" descr="A picture containing ball, room, drawing&#10;&#10;Description automatically generated">
            <a:extLst>
              <a:ext uri="{FF2B5EF4-FFF2-40B4-BE49-F238E27FC236}">
                <a16:creationId xmlns="" xmlns:a16="http://schemas.microsoft.com/office/drawing/2014/main" id="{BD3B940E-CCD0-4C82-B41B-91A6C37A033E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2680" y="4042965"/>
            <a:ext cx="299520" cy="406601"/>
          </a:xfrm>
          <a:prstGeom prst="rect">
            <a:avLst/>
          </a:prstGeom>
        </p:spPr>
      </p:pic>
      <p:pic>
        <p:nvPicPr>
          <p:cNvPr id="29" name="Picture 28" descr="A picture containing ball, room, drawing&#10;&#10;Description automatically generated">
            <a:extLst>
              <a:ext uri="{FF2B5EF4-FFF2-40B4-BE49-F238E27FC236}">
                <a16:creationId xmlns="" xmlns:a16="http://schemas.microsoft.com/office/drawing/2014/main" id="{61E5C788-1AE4-4EA9-9730-541324CD9123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0708" y="3949587"/>
            <a:ext cx="299520" cy="406601"/>
          </a:xfrm>
          <a:prstGeom prst="rect">
            <a:avLst/>
          </a:prstGeom>
        </p:spPr>
      </p:pic>
      <p:pic>
        <p:nvPicPr>
          <p:cNvPr id="30" name="Picture 29" descr="A picture containing ball, room, drawing&#10;&#10;Description automatically generated">
            <a:extLst>
              <a:ext uri="{FF2B5EF4-FFF2-40B4-BE49-F238E27FC236}">
                <a16:creationId xmlns="" xmlns:a16="http://schemas.microsoft.com/office/drawing/2014/main" id="{54991249-0E1E-40F5-AF7F-CB9B9C6BE382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7918" y="3998257"/>
            <a:ext cx="299520" cy="406601"/>
          </a:xfrm>
          <a:prstGeom prst="rect">
            <a:avLst/>
          </a:prstGeom>
        </p:spPr>
      </p:pic>
      <p:pic>
        <p:nvPicPr>
          <p:cNvPr id="31" name="Picture 30" descr="A picture containing ball, room, drawing&#10;&#10;Description automatically generated">
            <a:extLst>
              <a:ext uri="{FF2B5EF4-FFF2-40B4-BE49-F238E27FC236}">
                <a16:creationId xmlns="" xmlns:a16="http://schemas.microsoft.com/office/drawing/2014/main" id="{57939D52-0271-4458-8F2E-3322A3BAFE3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5568" y="3800329"/>
            <a:ext cx="228982" cy="261050"/>
          </a:xfrm>
          <a:prstGeom prst="rect">
            <a:avLst/>
          </a:prstGeom>
        </p:spPr>
      </p:pic>
      <p:pic>
        <p:nvPicPr>
          <p:cNvPr id="32" name="Picture 31" descr="A picture containing ball, room, drawing&#10;&#10;Description automatically generated">
            <a:extLst>
              <a:ext uri="{FF2B5EF4-FFF2-40B4-BE49-F238E27FC236}">
                <a16:creationId xmlns="" xmlns:a16="http://schemas.microsoft.com/office/drawing/2014/main" id="{0D1F3DF7-60F2-4635-B131-0F3659C481B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36446" y="3680388"/>
            <a:ext cx="228982" cy="261050"/>
          </a:xfrm>
          <a:prstGeom prst="rect">
            <a:avLst/>
          </a:prstGeom>
        </p:spPr>
      </p:pic>
      <p:pic>
        <p:nvPicPr>
          <p:cNvPr id="33" name="Picture 32" descr="A picture containing ball, room, drawing&#10;&#10;Description automatically generated">
            <a:extLst>
              <a:ext uri="{FF2B5EF4-FFF2-40B4-BE49-F238E27FC236}">
                <a16:creationId xmlns="" xmlns:a16="http://schemas.microsoft.com/office/drawing/2014/main" id="{CEE611EE-12FA-4F6A-A23D-DCD13378CC2B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17912" y="3795310"/>
            <a:ext cx="228982" cy="261050"/>
          </a:xfrm>
          <a:prstGeom prst="rect">
            <a:avLst/>
          </a:prstGeom>
        </p:spPr>
      </p:pic>
      <p:pic>
        <p:nvPicPr>
          <p:cNvPr id="34" name="Picture 33" descr="A picture containing ball, room, drawing&#10;&#10;Description automatically generated">
            <a:extLst>
              <a:ext uri="{FF2B5EF4-FFF2-40B4-BE49-F238E27FC236}">
                <a16:creationId xmlns="" xmlns:a16="http://schemas.microsoft.com/office/drawing/2014/main" id="{8E53DD24-0AF5-4021-A8A3-04B5E6FE7FAC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874250" y="3701310"/>
            <a:ext cx="228982" cy="261050"/>
          </a:xfrm>
          <a:prstGeom prst="rect">
            <a:avLst/>
          </a:prstGeom>
        </p:spPr>
      </p:pic>
      <p:pic>
        <p:nvPicPr>
          <p:cNvPr id="35" name="Picture 34" descr="A picture containing ball, room, drawing&#10;&#10;Description automatically generated">
            <a:extLst>
              <a:ext uri="{FF2B5EF4-FFF2-40B4-BE49-F238E27FC236}">
                <a16:creationId xmlns="" xmlns:a16="http://schemas.microsoft.com/office/drawing/2014/main" id="{6532BA6E-9B8B-4880-AB67-4F92EE6ACEB0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01815" y="3737206"/>
            <a:ext cx="228982" cy="261050"/>
          </a:xfrm>
          <a:prstGeom prst="rect">
            <a:avLst/>
          </a:prstGeom>
        </p:spPr>
      </p:pic>
      <p:pic>
        <p:nvPicPr>
          <p:cNvPr id="36" name="Picture 35" descr="A picture containing ball, room, drawing&#10;&#10;Description automatically generated">
            <a:extLst>
              <a:ext uri="{FF2B5EF4-FFF2-40B4-BE49-F238E27FC236}">
                <a16:creationId xmlns="" xmlns:a16="http://schemas.microsoft.com/office/drawing/2014/main" id="{69F09048-3A8E-4AAA-B19C-9A37CC83DAC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87597" y="4558654"/>
            <a:ext cx="228982" cy="261050"/>
          </a:xfrm>
          <a:prstGeom prst="rect">
            <a:avLst/>
          </a:prstGeom>
        </p:spPr>
      </p:pic>
      <p:pic>
        <p:nvPicPr>
          <p:cNvPr id="37" name="Picture 36" descr="A picture containing ball, room, drawing&#10;&#10;Description automatically generated">
            <a:extLst>
              <a:ext uri="{FF2B5EF4-FFF2-40B4-BE49-F238E27FC236}">
                <a16:creationId xmlns="" xmlns:a16="http://schemas.microsoft.com/office/drawing/2014/main" id="{EBB10B50-1660-4AB9-8B56-C7BB3A5AD8E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38476" y="4438713"/>
            <a:ext cx="228982" cy="261050"/>
          </a:xfrm>
          <a:prstGeom prst="rect">
            <a:avLst/>
          </a:prstGeom>
        </p:spPr>
      </p:pic>
      <p:pic>
        <p:nvPicPr>
          <p:cNvPr id="38" name="Picture 37" descr="A picture containing ball, room, drawing&#10;&#10;Description automatically generated">
            <a:extLst>
              <a:ext uri="{FF2B5EF4-FFF2-40B4-BE49-F238E27FC236}">
                <a16:creationId xmlns="" xmlns:a16="http://schemas.microsoft.com/office/drawing/2014/main" id="{D172F6AA-1128-4BD9-8BBF-4A01438F8DA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9942" y="4553635"/>
            <a:ext cx="228982" cy="261050"/>
          </a:xfrm>
          <a:prstGeom prst="rect">
            <a:avLst/>
          </a:prstGeom>
        </p:spPr>
      </p:pic>
      <p:pic>
        <p:nvPicPr>
          <p:cNvPr id="39" name="Picture 38" descr="A picture containing ball, room, drawing&#10;&#10;Description automatically generated">
            <a:extLst>
              <a:ext uri="{FF2B5EF4-FFF2-40B4-BE49-F238E27FC236}">
                <a16:creationId xmlns="" xmlns:a16="http://schemas.microsoft.com/office/drawing/2014/main" id="{41CBE410-B614-4493-8470-BCB2F8F477A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76280" y="4459635"/>
            <a:ext cx="228982" cy="261050"/>
          </a:xfrm>
          <a:prstGeom prst="rect">
            <a:avLst/>
          </a:prstGeom>
        </p:spPr>
      </p:pic>
      <p:pic>
        <p:nvPicPr>
          <p:cNvPr id="40" name="Picture 39" descr="A picture containing ball, room, drawing&#10;&#10;Description automatically generated">
            <a:extLst>
              <a:ext uri="{FF2B5EF4-FFF2-40B4-BE49-F238E27FC236}">
                <a16:creationId xmlns="" xmlns:a16="http://schemas.microsoft.com/office/drawing/2014/main" id="{0D7CDBD8-284F-45E8-AAF4-C0FB0AC0932A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03844" y="4495531"/>
            <a:ext cx="228982" cy="261050"/>
          </a:xfrm>
          <a:prstGeom prst="rect">
            <a:avLst/>
          </a:prstGeom>
        </p:spPr>
      </p:pic>
      <p:pic>
        <p:nvPicPr>
          <p:cNvPr id="41" name="ChocoboRacingWin-HoaTau-3316611">
            <a:hlinkClick r:id="" action="ppaction://media"/>
            <a:extLst>
              <a:ext uri="{FF2B5EF4-FFF2-40B4-BE49-F238E27FC236}">
                <a16:creationId xmlns="" xmlns:a16="http://schemas.microsoft.com/office/drawing/2014/main" id="{29E852CC-9524-4594-9057-322D94444550}"/>
              </a:ext>
            </a:extLst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16" cstate="print"/>
          <a:stretch>
            <a:fillRect/>
          </a:stretch>
        </p:blipFill>
        <p:spPr>
          <a:xfrm>
            <a:off x="-2077215" y="5128745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26295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0453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decel="14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video>
          </p:childTnLst>
        </p:cTn>
      </p:par>
    </p:tnLst>
    <p:bldLst>
      <p:bldP spid="1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:\1-原创素材\1_mm1102\PPT\PPT_014\materaials\pageimg_g2.png"/>
          <p:cNvPicPr>
            <a:picLocks noChangeAspect="1" noChangeArrowheads="1"/>
          </p:cNvPicPr>
          <p:nvPr/>
        </p:nvPicPr>
        <p:blipFill>
          <a:blip r:embed="rId2"/>
          <a:srcRect t="13081"/>
          <a:stretch>
            <a:fillRect/>
          </a:stretch>
        </p:blipFill>
        <p:spPr bwMode="auto">
          <a:xfrm>
            <a:off x="2397126" y="1828800"/>
            <a:ext cx="5021263" cy="282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2681790" y="2193708"/>
            <a:ext cx="3780420" cy="126188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ln w="22225">
                  <a:solidFill>
                    <a:srgbClr val="0000FF"/>
                  </a:solidFill>
                  <a:prstDash val="solid"/>
                </a:ln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971550"/>
            <a:ext cx="3581400" cy="4285060"/>
            <a:chOff x="0" y="157"/>
            <a:chExt cx="3353854" cy="7008054"/>
          </a:xfrm>
        </p:grpSpPr>
        <p:pic>
          <p:nvPicPr>
            <p:cNvPr id="18440" name="Picture 11"/>
            <p:cNvPicPr>
              <a:picLocks noChangeAspect="1"/>
            </p:cNvPicPr>
            <p:nvPr/>
          </p:nvPicPr>
          <p:blipFill>
            <a:blip r:embed="rId3"/>
            <a:srcRect r="64871" b="404"/>
            <a:stretch>
              <a:fillRect/>
            </a:stretch>
          </p:blipFill>
          <p:spPr bwMode="auto">
            <a:xfrm>
              <a:off x="75935" y="157"/>
              <a:ext cx="3277919" cy="4816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8441" name="Picture 12"/>
            <p:cNvPicPr>
              <a:picLocks noChangeAspect="1"/>
            </p:cNvPicPr>
            <p:nvPr/>
          </p:nvPicPr>
          <p:blipFill>
            <a:blip r:embed="rId3"/>
            <a:srcRect t="37057" r="71648" b="-980"/>
            <a:stretch>
              <a:fillRect/>
            </a:stretch>
          </p:blipFill>
          <p:spPr bwMode="auto">
            <a:xfrm>
              <a:off x="0" y="3452532"/>
              <a:ext cx="1996138" cy="3555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2362200" y="361950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câu lệnh lặp (tiết 1)</a:t>
            </a:r>
            <a:endParaRPr lang="en-US" alt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838200" y="-58738"/>
            <a:ext cx="7772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ba, 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09 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altLang="en-US" sz="2000" b="1" dirty="0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vi-VN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4191000" y="13335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Tin học</a:t>
            </a: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1" y="423863"/>
            <a:ext cx="265113" cy="26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9638" y="423863"/>
            <a:ext cx="265112" cy="26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5" descr="F:\1-原创素材\1_mm1102\PPT\PPT_014\materaials\flower_3.png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29638" y="4489847"/>
            <a:ext cx="265112" cy="265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5" descr="F:\1-原创素材\1_mm1102\PPT\PPT_014\materaials\flower_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1" y="4488657"/>
            <a:ext cx="265113" cy="26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2" descr="F:\1-原创素材\1_mm1102\PPT\PPT_014\materaials\pageimg_g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3400" y="133350"/>
            <a:ext cx="7967663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3" name="Rectangle 18"/>
          <p:cNvSpPr>
            <a:spLocks noChangeArrowheads="1"/>
          </p:cNvSpPr>
          <p:nvPr/>
        </p:nvSpPr>
        <p:spPr bwMode="auto">
          <a:xfrm>
            <a:off x="2438400" y="209550"/>
            <a:ext cx="52705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i="1" dirty="0">
                <a:latin typeface="HP001 4 hàng"/>
                <a:cs typeface="Times New Roman" pitchFamily="18" charset="0"/>
              </a:rPr>
              <a:t>Xin chân thành cảm ơn quý thầy cô giáo và các em học sinh!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0" y="2286000"/>
            <a:ext cx="9144000" cy="2328863"/>
            <a:chOff x="0" y="2778"/>
            <a:chExt cx="5760" cy="1956"/>
          </a:xfrm>
        </p:grpSpPr>
        <p:pic>
          <p:nvPicPr>
            <p:cNvPr id="4102" name="Picture 4" descr="724608s7aonrbep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280" y="2778"/>
              <a:ext cx="480" cy="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3" name="Picture 4" descr="724608s7aonrbepf"/>
            <p:cNvPicPr>
              <a:picLocks noChangeAspect="1" noChangeArrowheads="1" noCrop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2778"/>
              <a:ext cx="480" cy="15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4" name="Picture 7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60" y="3168"/>
              <a:ext cx="768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5" name="Picture 8"/>
            <p:cNvPicPr>
              <a:picLocks noChangeAspect="1" noChangeArrowheads="1" noCrop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50" y="3168"/>
              <a:ext cx="768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6" name="Picture 9" descr="rose19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-1009682">
              <a:off x="3648" y="3552"/>
              <a:ext cx="1013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107" name="Picture 10" descr="rose19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rot="1853364" flipH="1">
              <a:off x="960" y="3582"/>
              <a:ext cx="822" cy="1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2133600" y="1943100"/>
            <a:ext cx="5334000" cy="923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54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Kiểm tra bài cũ</a:t>
            </a:r>
          </a:p>
        </p:txBody>
      </p:sp>
      <p:sp>
        <p:nvSpPr>
          <p:cNvPr id="4101" name="Text Box 12"/>
          <p:cNvSpPr txBox="1">
            <a:spLocks noChangeArrowheads="1"/>
          </p:cNvSpPr>
          <p:nvPr/>
        </p:nvSpPr>
        <p:spPr bwMode="auto">
          <a:xfrm>
            <a:off x="3352800" y="438150"/>
            <a:ext cx="2590800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Tin học</a:t>
            </a: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685800" y="57150"/>
            <a:ext cx="7772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ba,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09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vi-V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5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3089" name="Picture 12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0" name="Picture 13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1" name="Picture 14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2" name="Picture 15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0" y="971550"/>
            <a:ext cx="8686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altLang="en-US" sz="2800" b="1" dirty="0">
                <a:latin typeface="Times New Roman" pitchFamily="18" charset="0"/>
                <a:cs typeface="Times New Roman" pitchFamily="18" charset="0"/>
              </a:rPr>
              <a:t>Câu 1: </a:t>
            </a:r>
            <a:r>
              <a:rPr lang="en-US" altLang="en-US" sz="2800" b="1" dirty="0" smtClean="0">
                <a:latin typeface="Times New Roman" pitchFamily="18" charset="0"/>
                <a:cs typeface="Times New Roman" pitchFamily="18" charset="0"/>
              </a:rPr>
              <a:t>Hãy nối lệnh ở cột A tương ứng với hành động của Rùa ở cột B ?</a:t>
            </a:r>
            <a:endParaRPr lang="en-US" alt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82" name="Rectangle 9"/>
          <p:cNvSpPr>
            <a:spLocks noChangeArrowheads="1"/>
          </p:cNvSpPr>
          <p:nvPr/>
        </p:nvSpPr>
        <p:spPr bwMode="auto">
          <a:xfrm>
            <a:off x="685800" y="57150"/>
            <a:ext cx="7772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ba,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09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altLang="en-US" sz="2400" b="1" dirty="0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vi-VN" alt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5257800" y="2114550"/>
          <a:ext cx="3352800" cy="2842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352800"/>
              </a:tblGrid>
              <a:tr h="470380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HÀNH ĐỘNG CỦA RÙA</a:t>
                      </a:r>
                      <a:endParaRPr lang="en-US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54">
                <a:tc>
                  <a:txBody>
                    <a:bodyPr/>
                    <a:lstStyle/>
                    <a:p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a. Quay phải</a:t>
                      </a:r>
                      <a:r>
                        <a:rPr lang="en-US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k độ </a:t>
                      </a:r>
                      <a:endParaRPr lang="en-US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54">
                <a:tc>
                  <a:txBody>
                    <a:bodyPr/>
                    <a:lstStyle/>
                    <a:p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b. Nhấc</a:t>
                      </a:r>
                      <a:r>
                        <a:rPr lang="en-US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bút (Rùa không vẽ nữa)</a:t>
                      </a:r>
                      <a:endParaRPr lang="en-US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54">
                <a:tc>
                  <a:txBody>
                    <a:bodyPr/>
                    <a:lstStyle/>
                    <a:p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c. Tiến</a:t>
                      </a:r>
                      <a:r>
                        <a:rPr lang="en-US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về trước n bước</a:t>
                      </a:r>
                      <a:endParaRPr lang="en-US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54">
                <a:tc>
                  <a:txBody>
                    <a:bodyPr/>
                    <a:lstStyle/>
                    <a:p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d. Lùi</a:t>
                      </a:r>
                      <a:r>
                        <a:rPr lang="en-US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sau n bước</a:t>
                      </a:r>
                      <a:endParaRPr lang="en-US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74454">
                <a:tc>
                  <a:txBody>
                    <a:bodyPr/>
                    <a:lstStyle/>
                    <a:p>
                      <a:r>
                        <a:rPr lang="en-US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e. Quay trái k độ</a:t>
                      </a:r>
                      <a:endParaRPr lang="en-US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2590800" y="2114550"/>
          <a:ext cx="1371600" cy="28951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LỆNH</a:t>
                      </a:r>
                      <a:endParaRPr lang="en-US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585">
                <a:tc>
                  <a:txBody>
                    <a:bodyPr/>
                    <a:lstStyle/>
                    <a:p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1. FD n</a:t>
                      </a:r>
                      <a:endParaRPr lang="en-US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585">
                <a:tc>
                  <a:txBody>
                    <a:bodyPr/>
                    <a:lstStyle/>
                    <a:p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2. BK</a:t>
                      </a:r>
                      <a:r>
                        <a:rPr lang="en-US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n</a:t>
                      </a:r>
                      <a:endParaRPr lang="en-US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585">
                <a:tc>
                  <a:txBody>
                    <a:bodyPr/>
                    <a:lstStyle/>
                    <a:p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3. LT</a:t>
                      </a:r>
                      <a:r>
                        <a:rPr lang="en-US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 k</a:t>
                      </a:r>
                      <a:endParaRPr lang="en-US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585">
                <a:tc>
                  <a:txBody>
                    <a:bodyPr/>
                    <a:lstStyle/>
                    <a:p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4. RT k</a:t>
                      </a:r>
                      <a:endParaRPr lang="en-US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7585">
                <a:tc>
                  <a:txBody>
                    <a:bodyPr/>
                    <a:lstStyle/>
                    <a:p>
                      <a:r>
                        <a:rPr lang="en-US" b="1" smtClean="0">
                          <a:latin typeface="Times New Roman" pitchFamily="18" charset="0"/>
                          <a:cs typeface="Times New Roman" pitchFamily="18" charset="0"/>
                        </a:rPr>
                        <a:t>5. PU</a:t>
                      </a:r>
                      <a:endParaRPr lang="en-US" b="1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4" name="Rectangle 23"/>
          <p:cNvSpPr/>
          <p:nvPr/>
        </p:nvSpPr>
        <p:spPr>
          <a:xfrm>
            <a:off x="6324600" y="1669018"/>
            <a:ext cx="9460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Cột B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743200" y="1657350"/>
            <a:ext cx="9467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Cột A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352800" y="438150"/>
            <a:ext cx="2590800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Tin học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3962400" y="2800350"/>
            <a:ext cx="1295400" cy="9906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3962400" y="3333750"/>
            <a:ext cx="1295400" cy="9144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962400" y="3867150"/>
            <a:ext cx="1295400" cy="9144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5400000" flipH="1" flipV="1">
            <a:off x="3886200" y="2952750"/>
            <a:ext cx="1447800" cy="12954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5400000" flipH="1" flipV="1">
            <a:off x="3848100" y="3371850"/>
            <a:ext cx="1524000" cy="1295400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3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5128" name="Picture 12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13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14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15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1000" y="1160462"/>
            <a:ext cx="83058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2:  Trong phần mềm Logo, em hãy thực hiện lệnh điều khiển Rùa 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vẽ hình </a:t>
            </a:r>
            <a:r>
              <a:rPr lang="en-US" altLang="en-US" sz="2600" b="1" dirty="0" smtClean="0">
                <a:latin typeface="Times New Roman" pitchFamily="18" charset="0"/>
                <a:cs typeface="Times New Roman" pitchFamily="18" charset="0"/>
              </a:rPr>
              <a:t>vuông cạnh 200 bước</a:t>
            </a:r>
            <a:r>
              <a:rPr lang="en-US" altLang="en-US" sz="2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2971800" y="2343150"/>
            <a:ext cx="1981200" cy="1828800"/>
            <a:chOff x="5562600" y="2571750"/>
            <a:chExt cx="1981200" cy="1828800"/>
          </a:xfrm>
        </p:grpSpPr>
        <p:sp>
          <p:nvSpPr>
            <p:cNvPr id="17" name="Rectangle 16"/>
            <p:cNvSpPr/>
            <p:nvPr/>
          </p:nvSpPr>
          <p:spPr>
            <a:xfrm>
              <a:off x="5715000" y="2571750"/>
              <a:ext cx="1828800" cy="1828800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5562600" y="4171950"/>
              <a:ext cx="304800" cy="2286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685800" y="57150"/>
            <a:ext cx="7772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ba, 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09 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vi-VN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352800" y="438150"/>
            <a:ext cx="2590800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Tin học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553200" y="2647950"/>
            <a:ext cx="190308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Logo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5128" name="Picture 12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29" name="Picture 13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0" name="Picture 14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131" name="Picture 15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19"/>
          <p:cNvGrpSpPr/>
          <p:nvPr/>
        </p:nvGrpSpPr>
        <p:grpSpPr>
          <a:xfrm>
            <a:off x="4724400" y="1809750"/>
            <a:ext cx="1981200" cy="1828800"/>
            <a:chOff x="5562600" y="2571750"/>
            <a:chExt cx="1981200" cy="1828800"/>
          </a:xfrm>
        </p:grpSpPr>
        <p:sp>
          <p:nvSpPr>
            <p:cNvPr id="17" name="Rectangle 16"/>
            <p:cNvSpPr/>
            <p:nvPr/>
          </p:nvSpPr>
          <p:spPr>
            <a:xfrm>
              <a:off x="5715000" y="2571750"/>
              <a:ext cx="1828800" cy="1828800"/>
            </a:xfrm>
            <a:prstGeom prst="rect">
              <a:avLst/>
            </a:prstGeom>
            <a:noFill/>
            <a:ln w="28575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5562600" y="4171950"/>
              <a:ext cx="304800" cy="228600"/>
            </a:xfrm>
            <a:prstGeom prst="triangl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8" name="Rectangle 9"/>
          <p:cNvSpPr>
            <a:spLocks noChangeArrowheads="1"/>
          </p:cNvSpPr>
          <p:nvPr/>
        </p:nvSpPr>
        <p:spPr bwMode="auto">
          <a:xfrm>
            <a:off x="685800" y="57150"/>
            <a:ext cx="7772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ba, 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09 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vi-VN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352800" y="438150"/>
            <a:ext cx="2590800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Tin học</a:t>
            </a:r>
          </a:p>
        </p:txBody>
      </p:sp>
      <p:sp>
        <p:nvSpPr>
          <p:cNvPr id="13" name="Text Box 4"/>
          <p:cNvSpPr txBox="1">
            <a:spLocks noChangeArrowheads="1"/>
          </p:cNvSpPr>
          <p:nvPr/>
        </p:nvSpPr>
        <p:spPr bwMode="auto">
          <a:xfrm>
            <a:off x="1905000" y="1200150"/>
            <a:ext cx="1371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FD 100</a:t>
            </a:r>
          </a:p>
          <a:p>
            <a:pPr eaLnBrk="1" hangingPunct="1"/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RT 90</a:t>
            </a:r>
          </a:p>
          <a:p>
            <a:pPr eaLnBrk="1" hangingPunct="1"/>
            <a:endParaRPr lang="en-US" alt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FD 100</a:t>
            </a:r>
          </a:p>
          <a:p>
            <a:pPr eaLnBrk="1" hangingPunct="1"/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RT 90</a:t>
            </a:r>
          </a:p>
          <a:p>
            <a:pPr eaLnBrk="1" hangingPunct="1"/>
            <a:endParaRPr lang="en-US" alt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FD 100</a:t>
            </a:r>
          </a:p>
          <a:p>
            <a:pPr eaLnBrk="1" hangingPunct="1"/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RT 90</a:t>
            </a:r>
          </a:p>
          <a:p>
            <a:pPr eaLnBrk="1" hangingPunct="1"/>
            <a:endParaRPr lang="en-US" alt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FD 100</a:t>
            </a:r>
          </a:p>
          <a:p>
            <a:pPr eaLnBrk="1" hangingPunct="1"/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RT 90</a:t>
            </a: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4"/>
          <p:cNvSpPr txBox="1">
            <a:spLocks noChangeArrowheads="1"/>
          </p:cNvSpPr>
          <p:nvPr/>
        </p:nvSpPr>
        <p:spPr bwMode="auto">
          <a:xfrm>
            <a:off x="762000" y="158115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câu lệnh lặp (Tiết 1)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47" name="Group 11"/>
          <p:cNvGrpSpPr>
            <a:grpSpLocks/>
          </p:cNvGrpSpPr>
          <p:nvPr/>
        </p:nvGrpSpPr>
        <p:grpSpPr bwMode="auto">
          <a:xfrm>
            <a:off x="-3175" y="0"/>
            <a:ext cx="9147175" cy="5143500"/>
            <a:chOff x="-2" y="0"/>
            <a:chExt cx="5762" cy="4320"/>
          </a:xfrm>
        </p:grpSpPr>
        <p:pic>
          <p:nvPicPr>
            <p:cNvPr id="6151" name="Picture 12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2" name="Picture 13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3" name="Picture 14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154" name="Picture 15" descr="Hoa Khu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9" name="Text Box 4"/>
          <p:cNvSpPr txBox="1">
            <a:spLocks noChangeArrowheads="1"/>
          </p:cNvSpPr>
          <p:nvPr/>
        </p:nvSpPr>
        <p:spPr bwMode="auto">
          <a:xfrm>
            <a:off x="574675" y="69215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Tin </a:t>
            </a:r>
            <a:r>
              <a:rPr lang="en-US" altLang="en-US" sz="32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altLang="en-US" sz="32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9"/>
          <p:cNvSpPr>
            <a:spLocks noChangeArrowheads="1"/>
          </p:cNvSpPr>
          <p:nvPr/>
        </p:nvSpPr>
        <p:spPr bwMode="auto">
          <a:xfrm>
            <a:off x="685800" y="57150"/>
            <a:ext cx="7772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ba, 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09 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altLang="en-US" sz="2400" b="1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vi-VN" altLang="en-US" sz="24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0"/>
          <p:cNvSpPr txBox="1">
            <a:spLocks noChangeArrowheads="1"/>
          </p:cNvSpPr>
          <p:nvPr/>
        </p:nvSpPr>
        <p:spPr bwMode="auto">
          <a:xfrm>
            <a:off x="914400" y="-57150"/>
            <a:ext cx="7315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ba,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09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năm 2020</a:t>
            </a:r>
          </a:p>
        </p:txBody>
      </p:sp>
      <p:sp>
        <p:nvSpPr>
          <p:cNvPr id="8195" name="Text Box 12"/>
          <p:cNvSpPr txBox="1">
            <a:spLocks noChangeArrowheads="1"/>
          </p:cNvSpPr>
          <p:nvPr/>
        </p:nvSpPr>
        <p:spPr bwMode="auto">
          <a:xfrm>
            <a:off x="3124200" y="258366"/>
            <a:ext cx="2590800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0" tIns="45715" rIns="91430" bIns="45715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en-US" sz="2400" b="1" dirty="0">
                <a:latin typeface="Times New Roman" pitchFamily="18" charset="0"/>
                <a:cs typeface="Times New Roman" pitchFamily="18" charset="0"/>
              </a:rPr>
              <a:t>Tin học</a:t>
            </a:r>
          </a:p>
        </p:txBody>
      </p:sp>
      <p:sp>
        <p:nvSpPr>
          <p:cNvPr id="5" name="Rectangle 4"/>
          <p:cNvSpPr/>
          <p:nvPr/>
        </p:nvSpPr>
        <p:spPr>
          <a:xfrm>
            <a:off x="1895226" y="1428751"/>
            <a:ext cx="6943975" cy="33239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Mục tiêu: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b="1" dirty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</a:t>
            </a:r>
            <a:r>
              <a:rPr lang="en-US" sz="2800" b="1" dirty="0" smtClean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Sử dụng được câu lệnh lặp thay thế các câu lệnh lặp nhiều lần;</a:t>
            </a:r>
          </a:p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  <a:defRPr/>
            </a:pPr>
            <a:r>
              <a:rPr lang="en-US" sz="2800" b="1" dirty="0" smtClean="0">
                <a:ln w="3175" cmpd="sng">
                  <a:solidFill>
                    <a:schemeClr val="tx1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+mn-lt"/>
                <a:cs typeface="+mn-cs"/>
              </a:rPr>
              <a:t> Sử dụng được câu lệnh Wait để làm chậm tốc độ di chuyển của Rùa.</a:t>
            </a:r>
            <a:endParaRPr lang="en-US" sz="2800" b="1" dirty="0">
              <a:ln w="3175" cmpd="sng">
                <a:solidFill>
                  <a:schemeClr val="tx1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+mn-lt"/>
              <a:cs typeface="+mn-cs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0" y="0"/>
            <a:ext cx="1600200" cy="5256610"/>
            <a:chOff x="0" y="157"/>
            <a:chExt cx="2012311" cy="7008054"/>
          </a:xfrm>
        </p:grpSpPr>
        <p:pic>
          <p:nvPicPr>
            <p:cNvPr id="8199" name="Picture 6"/>
            <p:cNvPicPr>
              <a:picLocks noChangeAspect="1"/>
            </p:cNvPicPr>
            <p:nvPr/>
          </p:nvPicPr>
          <p:blipFill>
            <a:blip r:embed="rId2"/>
            <a:srcRect r="64871" b="404"/>
            <a:stretch>
              <a:fillRect/>
            </a:stretch>
          </p:blipFill>
          <p:spPr bwMode="auto">
            <a:xfrm>
              <a:off x="75935" y="157"/>
              <a:ext cx="1936376" cy="48167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00" name="Picture 7"/>
            <p:cNvPicPr>
              <a:picLocks noChangeAspect="1"/>
            </p:cNvPicPr>
            <p:nvPr/>
          </p:nvPicPr>
          <p:blipFill>
            <a:blip r:embed="rId2"/>
            <a:srcRect t="37057" r="71648" b="-980"/>
            <a:stretch>
              <a:fillRect/>
            </a:stretch>
          </p:blipFill>
          <p:spPr bwMode="auto">
            <a:xfrm>
              <a:off x="0" y="3452532"/>
              <a:ext cx="1996138" cy="35556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990600" y="666750"/>
            <a:ext cx="777240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câu lệnh lặp (Tiết 1)</a:t>
            </a:r>
            <a:endParaRPr lang="en-US" alt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Group 11"/>
          <p:cNvGrpSpPr>
            <a:grpSpLocks/>
          </p:cNvGrpSpPr>
          <p:nvPr/>
        </p:nvGrpSpPr>
        <p:grpSpPr bwMode="auto">
          <a:xfrm>
            <a:off x="-3175" y="19050"/>
            <a:ext cx="9147175" cy="5143500"/>
            <a:chOff x="-2" y="0"/>
            <a:chExt cx="5762" cy="4320"/>
          </a:xfrm>
        </p:grpSpPr>
        <p:pic>
          <p:nvPicPr>
            <p:cNvPr id="8209" name="Picture 12" descr="Hoa Khu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770" cy="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0" name="Picture 13" descr="Hoa Khu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66031" flipV="1">
              <a:off x="4990" y="0"/>
              <a:ext cx="770" cy="5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1" name="Picture 14" descr="Hoa Khu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0866031" flipH="1">
              <a:off x="-2" y="3790"/>
              <a:ext cx="818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212" name="Picture 15" descr="Hoa Khu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-10733969">
              <a:off x="4898" y="3793"/>
              <a:ext cx="862" cy="5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203" name="Text Box 4"/>
          <p:cNvSpPr txBox="1">
            <a:spLocks noChangeArrowheads="1"/>
          </p:cNvSpPr>
          <p:nvPr/>
        </p:nvSpPr>
        <p:spPr bwMode="auto">
          <a:xfrm>
            <a:off x="1905000" y="1623120"/>
            <a:ext cx="13716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FD 100</a:t>
            </a:r>
          </a:p>
          <a:p>
            <a:pPr eaLnBrk="1" hangingPunct="1"/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RT 90</a:t>
            </a:r>
          </a:p>
          <a:p>
            <a:pPr eaLnBrk="1" hangingPunct="1"/>
            <a:endParaRPr lang="en-US" alt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FD 100</a:t>
            </a:r>
          </a:p>
          <a:p>
            <a:pPr eaLnBrk="1" hangingPunct="1"/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RT 90</a:t>
            </a:r>
          </a:p>
          <a:p>
            <a:pPr eaLnBrk="1" hangingPunct="1"/>
            <a:endParaRPr lang="en-US" alt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FD 100</a:t>
            </a:r>
          </a:p>
          <a:p>
            <a:pPr eaLnBrk="1" hangingPunct="1"/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RT 90</a:t>
            </a:r>
          </a:p>
          <a:p>
            <a:pPr eaLnBrk="1" hangingPunct="1"/>
            <a:endParaRPr lang="en-US" alt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FD 100</a:t>
            </a:r>
          </a:p>
          <a:p>
            <a:pPr eaLnBrk="1" hangingPunct="1"/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RT 90</a:t>
            </a: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204" name="Text Box 4"/>
          <p:cNvSpPr txBox="1">
            <a:spLocks noChangeArrowheads="1"/>
          </p:cNvSpPr>
          <p:nvPr/>
        </p:nvSpPr>
        <p:spPr bwMode="auto">
          <a:xfrm>
            <a:off x="2057400" y="819150"/>
            <a:ext cx="25908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Câu lệnh </a:t>
            </a:r>
            <a:r>
              <a:rPr lang="en-US" alt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lặp:</a:t>
            </a:r>
            <a:endParaRPr lang="en-US" altLang="en-US" sz="2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73666" y="471818"/>
            <a:ext cx="1600200" cy="609600"/>
          </a:xfrm>
          <a:prstGeom prst="ellips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1400" b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52400" y="1276350"/>
            <a:ext cx="16002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1600" b="1" u="sng" dirty="0">
                <a:latin typeface="Times New Roman" pitchFamily="18" charset="0"/>
                <a:cs typeface="Times New Roman" pitchFamily="18" charset="0"/>
              </a:rPr>
              <a:t>1. Câu lệnh </a:t>
            </a:r>
            <a:r>
              <a:rPr lang="en-US" altLang="en-US" sz="1600" b="1" u="sng" dirty="0" smtClean="0">
                <a:latin typeface="Times New Roman" pitchFamily="18" charset="0"/>
                <a:cs typeface="Times New Roman" pitchFamily="18" charset="0"/>
              </a:rPr>
              <a:t>lặp.</a:t>
            </a:r>
            <a:endParaRPr lang="en-US" altLang="en-US" sz="16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3" name="Text Box 4"/>
          <p:cNvSpPr txBox="1">
            <a:spLocks noChangeArrowheads="1"/>
          </p:cNvSpPr>
          <p:nvPr/>
        </p:nvSpPr>
        <p:spPr bwMode="auto">
          <a:xfrm>
            <a:off x="2362200" y="361950"/>
            <a:ext cx="5105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4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Sử dụng câu lệnh lặp (tiết 1)</a:t>
            </a:r>
            <a:endParaRPr lang="en-US" altLang="en-US" sz="24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 rot="5400000">
            <a:off x="-342107" y="3047207"/>
            <a:ext cx="4191000" cy="1587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ight Brace 20"/>
          <p:cNvSpPr/>
          <p:nvPr/>
        </p:nvSpPr>
        <p:spPr>
          <a:xfrm>
            <a:off x="2971800" y="1657350"/>
            <a:ext cx="304800" cy="6096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3429000" y="1809750"/>
            <a:ext cx="3016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ight Brace 38"/>
          <p:cNvSpPr/>
          <p:nvPr/>
        </p:nvSpPr>
        <p:spPr>
          <a:xfrm>
            <a:off x="2971800" y="2571750"/>
            <a:ext cx="304800" cy="6096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429000" y="2724150"/>
            <a:ext cx="3016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ight Brace 42"/>
          <p:cNvSpPr/>
          <p:nvPr/>
        </p:nvSpPr>
        <p:spPr>
          <a:xfrm>
            <a:off x="2971800" y="3486150"/>
            <a:ext cx="304800" cy="6096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3429000" y="3638550"/>
            <a:ext cx="3016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ight Brace 44"/>
          <p:cNvSpPr/>
          <p:nvPr/>
        </p:nvSpPr>
        <p:spPr>
          <a:xfrm>
            <a:off x="2971800" y="4400550"/>
            <a:ext cx="304800" cy="609600"/>
          </a:xfrm>
          <a:prstGeom prst="righ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429000" y="4488418"/>
            <a:ext cx="301686" cy="36933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en-US" b="1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7"/>
          <p:cNvSpPr>
            <a:spLocks noChangeArrowheads="1"/>
          </p:cNvSpPr>
          <p:nvPr/>
        </p:nvSpPr>
        <p:spPr bwMode="auto">
          <a:xfrm>
            <a:off x="4343400" y="2495550"/>
            <a:ext cx="4800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 Repeat 4 [FD 100 RT 90]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ight Brace 36"/>
          <p:cNvSpPr/>
          <p:nvPr/>
        </p:nvSpPr>
        <p:spPr>
          <a:xfrm>
            <a:off x="3886200" y="1581150"/>
            <a:ext cx="381000" cy="3429000"/>
          </a:xfrm>
          <a:prstGeom prst="rightBrace">
            <a:avLst>
              <a:gd name="adj1" fmla="val 8333"/>
              <a:gd name="adj2" fmla="val 36468"/>
            </a:avLst>
          </a:prstGeom>
          <a:solidFill>
            <a:schemeClr val="bg1"/>
          </a:solidFill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 Box 11"/>
          <p:cNvSpPr txBox="1">
            <a:spLocks noChangeArrowheads="1"/>
          </p:cNvSpPr>
          <p:nvPr/>
        </p:nvSpPr>
        <p:spPr bwMode="auto">
          <a:xfrm>
            <a:off x="5791200" y="1352550"/>
            <a:ext cx="3352800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 lệnh lặp:</a:t>
            </a:r>
          </a:p>
          <a:p>
            <a:pPr>
              <a:spcBef>
                <a:spcPct val="50000"/>
              </a:spcBef>
            </a:pPr>
            <a:r>
              <a:rPr lang="en-US" sz="36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REPEAT </a:t>
            </a:r>
            <a:r>
              <a:rPr lang="en-US" sz="200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(đọc là ri-pít)</a:t>
            </a:r>
            <a:r>
              <a:rPr lang="en-US" sz="36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1" name="Text Box 4"/>
          <p:cNvSpPr txBox="1">
            <a:spLocks noChangeArrowheads="1"/>
          </p:cNvSpPr>
          <p:nvPr/>
        </p:nvSpPr>
        <p:spPr bwMode="auto">
          <a:xfrm>
            <a:off x="1981200" y="1181040"/>
            <a:ext cx="6477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altLang="en-US" sz="2000" b="1" dirty="0" smtClean="0">
                <a:latin typeface="Times New Roman" pitchFamily="18" charset="0"/>
                <a:cs typeface="Times New Roman" pitchFamily="18" charset="0"/>
              </a:rPr>
              <a:t>a. Quan sát và nhận xét câu lệnh:</a:t>
            </a:r>
            <a:endParaRPr lang="en-US" alt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Cloud Callout 41"/>
          <p:cNvSpPr/>
          <p:nvPr/>
        </p:nvSpPr>
        <p:spPr>
          <a:xfrm>
            <a:off x="4343400" y="133350"/>
            <a:ext cx="4800600" cy="2438400"/>
          </a:xfrm>
          <a:prstGeom prst="cloudCallout">
            <a:avLst>
              <a:gd name="adj1" fmla="val 26928"/>
              <a:gd name="adj2" fmla="val 6178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có nhận xét gì về các lệnh bên?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Káº¿t quáº£ hÃ¬nh áº£nh cho hÃ¬nh áº£nh há»i ÄÃ¡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59515" y="2495551"/>
            <a:ext cx="3384485" cy="2647950"/>
          </a:xfrm>
          <a:prstGeom prst="rect">
            <a:avLst/>
          </a:prstGeom>
          <a:noFill/>
        </p:spPr>
      </p:pic>
      <p:sp>
        <p:nvSpPr>
          <p:cNvPr id="36" name="Text Box 4"/>
          <p:cNvSpPr txBox="1">
            <a:spLocks noChangeArrowheads="1"/>
          </p:cNvSpPr>
          <p:nvPr/>
        </p:nvSpPr>
        <p:spPr bwMode="auto">
          <a:xfrm>
            <a:off x="4114800" y="3648730"/>
            <a:ext cx="52578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altLang="en-US" sz="2400" b="1" smtClean="0">
                <a:latin typeface="Times New Roman" pitchFamily="18" charset="0"/>
                <a:cs typeface="Times New Roman" pitchFamily="18" charset="0"/>
              </a:rPr>
              <a:t>Thực hiện 4 lần lệnh FD 100 RT 90</a:t>
            </a:r>
            <a:endParaRPr lang="en-US" altLang="en-US" sz="24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ight Brace 48"/>
          <p:cNvSpPr/>
          <p:nvPr/>
        </p:nvSpPr>
        <p:spPr>
          <a:xfrm rot="5400000">
            <a:off x="6477000" y="1123950"/>
            <a:ext cx="381000" cy="4038600"/>
          </a:xfrm>
          <a:prstGeom prst="rightBrace">
            <a:avLst>
              <a:gd name="adj1" fmla="val 8333"/>
              <a:gd name="adj2" fmla="val 50001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9"/>
          <p:cNvSpPr>
            <a:spLocks noChangeArrowheads="1"/>
          </p:cNvSpPr>
          <p:nvPr/>
        </p:nvSpPr>
        <p:spPr bwMode="auto">
          <a:xfrm>
            <a:off x="838200" y="-58738"/>
            <a:ext cx="7772400" cy="344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/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Thứ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ba, 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ngày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09 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tháng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altLang="en-US" sz="2000" b="1"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2020</a:t>
            </a:r>
            <a:endParaRPr lang="vi-VN" altLang="en-US" sz="2000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Text Box 4"/>
          <p:cNvSpPr txBox="1">
            <a:spLocks noChangeArrowheads="1"/>
          </p:cNvSpPr>
          <p:nvPr/>
        </p:nvSpPr>
        <p:spPr bwMode="auto">
          <a:xfrm>
            <a:off x="4191000" y="133350"/>
            <a:ext cx="1066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2000" b="1" smtClean="0">
                <a:latin typeface="Times New Roman" pitchFamily="18" charset="0"/>
                <a:cs typeface="Times New Roman" pitchFamily="18" charset="0"/>
              </a:rPr>
              <a:t>Tin học</a:t>
            </a:r>
            <a:endParaRPr lang="en-US" altLang="en-US" sz="2000" b="1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6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03" grpId="0"/>
      <p:bldP spid="21" grpId="0" animBg="1"/>
      <p:bldP spid="26" grpId="0" animBg="1"/>
      <p:bldP spid="39" grpId="0" animBg="1"/>
      <p:bldP spid="40" grpId="0" animBg="1"/>
      <p:bldP spid="43" grpId="0" animBg="1"/>
      <p:bldP spid="44" grpId="0" animBg="1"/>
      <p:bldP spid="45" grpId="0" animBg="1"/>
      <p:bldP spid="46" grpId="0" animBg="1"/>
      <p:bldP spid="35" grpId="0"/>
      <p:bldP spid="37" grpId="0" animBg="1"/>
      <p:bldP spid="38" grpId="0"/>
      <p:bldP spid="38" grpId="1"/>
      <p:bldP spid="41" grpId="0"/>
      <p:bldP spid="42" grpId="0" animBg="1"/>
      <p:bldP spid="42" grpId="1" animBg="1"/>
      <p:bldP spid="36" grpId="0"/>
      <p:bldP spid="4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4962</TotalTime>
  <Words>1226</Words>
  <Application>Microsoft Office PowerPoint</Application>
  <PresentationFormat>On-screen Show (16:9)</PresentationFormat>
  <Paragraphs>271</Paragraphs>
  <Slides>25</Slides>
  <Notes>3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</vt:vector>
  </TitlesOfParts>
  <Company>andongnhi.violet.vn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andongnhi</dc:creator>
  <cp:lastModifiedBy>ADMIN</cp:lastModifiedBy>
  <cp:revision>548</cp:revision>
  <dcterms:created xsi:type="dcterms:W3CDTF">2017-08-25T12:22:43Z</dcterms:created>
  <dcterms:modified xsi:type="dcterms:W3CDTF">2020-06-07T17:00:06Z</dcterms:modified>
</cp:coreProperties>
</file>