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7" r:id="rId4"/>
    <p:sldId id="258" r:id="rId5"/>
    <p:sldId id="259" r:id="rId6"/>
    <p:sldId id="260" r:id="rId7"/>
    <p:sldId id="263" r:id="rId8"/>
    <p:sldId id="264" r:id="rId9"/>
    <p:sldId id="262" r:id="rId10"/>
    <p:sldId id="269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CAE0-C785-4E25-81C0-946D7F960FB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4E89-5B26-4A9A-B063-6888A5F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59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CAE0-C785-4E25-81C0-946D7F960FB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4E89-5B26-4A9A-B063-6888A5F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1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CAE0-C785-4E25-81C0-946D7F960FB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4E89-5B26-4A9A-B063-6888A5F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CAE0-C785-4E25-81C0-946D7F960FB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CAE0-C785-4E25-81C0-946D7F960FB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4E89-5B26-4A9A-B063-6888A5F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4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CAE0-C785-4E25-81C0-946D7F960FB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4E89-5B26-4A9A-B063-6888A5F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8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CAE0-C785-4E25-81C0-946D7F960FB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4E89-5B26-4A9A-B063-6888A5F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8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CAE0-C785-4E25-81C0-946D7F960FB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4E89-5B26-4A9A-B063-6888A5F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0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CAE0-C785-4E25-81C0-946D7F960FB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4E89-5B26-4A9A-B063-6888A5F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4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CAE0-C785-4E25-81C0-946D7F960FB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4E89-5B26-4A9A-B063-6888A5F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2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CAE0-C785-4E25-81C0-946D7F960FB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4E89-5B26-4A9A-B063-6888A5F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2CAE0-C785-4E25-81C0-946D7F960FB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7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7.wmf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163777" y="380207"/>
            <a:ext cx="2732088" cy="2049463"/>
          </a:xfrm>
          <a:prstGeom prst="rect">
            <a:avLst/>
          </a:prstGeom>
          <a:noFill/>
        </p:spPr>
      </p:pic>
      <p:pic>
        <p:nvPicPr>
          <p:cNvPr id="75779" name="Picture 3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0122694" y="-14378"/>
            <a:ext cx="2057400" cy="2049463"/>
          </a:xfrm>
          <a:prstGeom prst="rect">
            <a:avLst/>
          </a:prstGeom>
          <a:noFill/>
        </p:spPr>
      </p:pic>
      <p:pic>
        <p:nvPicPr>
          <p:cNvPr id="75780" name="Picture 4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9858375" y="4522993"/>
            <a:ext cx="2732087" cy="2049462"/>
          </a:xfrm>
          <a:prstGeom prst="rect">
            <a:avLst/>
          </a:prstGeom>
          <a:noFill/>
        </p:spPr>
      </p:pic>
      <p:pic>
        <p:nvPicPr>
          <p:cNvPr id="75781" name="Picture 5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689" y="4856753"/>
            <a:ext cx="2078623" cy="2049462"/>
          </a:xfrm>
          <a:prstGeom prst="rect">
            <a:avLst/>
          </a:prstGeom>
          <a:noFill/>
        </p:spPr>
      </p:pic>
      <p:pic>
        <p:nvPicPr>
          <p:cNvPr id="75784" name="Picture 8" descr="Magnolia-01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832742">
            <a:off x="10744201" y="387654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5" name="Picture 9" descr="Magnolia-01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058770">
            <a:off x="396953" y="480145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8" name="Picture 12" descr="dl_tree18.gif (6813 bytes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6709" y="5829300"/>
            <a:ext cx="930275" cy="990600"/>
          </a:xfrm>
          <a:prstGeom prst="rect">
            <a:avLst/>
          </a:prstGeom>
          <a:noFill/>
        </p:spPr>
      </p:pic>
      <p:pic>
        <p:nvPicPr>
          <p:cNvPr id="75789" name="Picture 13" descr="dl_tree18.gif (6813 bytes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1213308" y="5791200"/>
            <a:ext cx="966786" cy="990600"/>
          </a:xfrm>
          <a:prstGeom prst="rect">
            <a:avLst/>
          </a:prstGeom>
          <a:noFill/>
        </p:spPr>
      </p:pic>
      <p:sp>
        <p:nvSpPr>
          <p:cNvPr id="75830" name="Rectangle 54"/>
          <p:cNvSpPr>
            <a:spLocks noChangeArrowheads="1"/>
          </p:cNvSpPr>
          <p:nvPr/>
        </p:nvSpPr>
        <p:spPr bwMode="auto">
          <a:xfrm>
            <a:off x="4664075" y="58674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>
                <a:solidFill>
                  <a:srgbClr val="99FF33"/>
                </a:solidFill>
                <a:latin typeface="Arial" charset="0"/>
                <a:cs typeface="Arial" charset="0"/>
                <a:sym typeface="Wingdings" pitchFamily="2" charset="2"/>
              </a:rPr>
              <a:t></a:t>
            </a:r>
          </a:p>
        </p:txBody>
      </p:sp>
      <p:pic>
        <p:nvPicPr>
          <p:cNvPr id="75840" name="Picture 64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3825081" y="5318919"/>
            <a:ext cx="960438" cy="1600200"/>
          </a:xfrm>
          <a:prstGeom prst="rect">
            <a:avLst/>
          </a:prstGeom>
          <a:noFill/>
        </p:spPr>
      </p:pic>
      <p:pic>
        <p:nvPicPr>
          <p:cNvPr id="75849" name="Picture 73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8244682" y="5577682"/>
            <a:ext cx="960437" cy="1600200"/>
          </a:xfrm>
          <a:prstGeom prst="rect">
            <a:avLst/>
          </a:prstGeom>
          <a:noFill/>
        </p:spPr>
      </p:pic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8679587" y="5666843"/>
            <a:ext cx="1763713" cy="1219200"/>
            <a:chOff x="5760" y="2544"/>
            <a:chExt cx="1111" cy="768"/>
          </a:xfrm>
        </p:grpSpPr>
        <p:pic>
          <p:nvPicPr>
            <p:cNvPr id="75859" name="Picture 83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0" name="Picture 84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5248306" y="5630092"/>
            <a:ext cx="1763713" cy="1219200"/>
            <a:chOff x="5760" y="2544"/>
            <a:chExt cx="1111" cy="768"/>
          </a:xfrm>
        </p:grpSpPr>
        <p:pic>
          <p:nvPicPr>
            <p:cNvPr id="75862" name="Picture 86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3" name="Picture 87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8"/>
          <p:cNvGrpSpPr>
            <a:grpSpLocks/>
          </p:cNvGrpSpPr>
          <p:nvPr/>
        </p:nvGrpSpPr>
        <p:grpSpPr bwMode="auto">
          <a:xfrm>
            <a:off x="7020841" y="5666843"/>
            <a:ext cx="1763713" cy="1219200"/>
            <a:chOff x="5760" y="2544"/>
            <a:chExt cx="1111" cy="768"/>
          </a:xfrm>
        </p:grpSpPr>
        <p:pic>
          <p:nvPicPr>
            <p:cNvPr id="75865" name="Picture 89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6" name="Picture 90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3547255" y="5652943"/>
            <a:ext cx="1763713" cy="1219200"/>
            <a:chOff x="5760" y="2544"/>
            <a:chExt cx="1111" cy="768"/>
          </a:xfrm>
        </p:grpSpPr>
        <p:pic>
          <p:nvPicPr>
            <p:cNvPr id="75868" name="Picture 92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9" name="Picture 93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94"/>
          <p:cNvGrpSpPr>
            <a:grpSpLocks/>
          </p:cNvGrpSpPr>
          <p:nvPr/>
        </p:nvGrpSpPr>
        <p:grpSpPr bwMode="auto">
          <a:xfrm>
            <a:off x="1933074" y="5666843"/>
            <a:ext cx="1763713" cy="1219200"/>
            <a:chOff x="5760" y="2544"/>
            <a:chExt cx="1111" cy="768"/>
          </a:xfrm>
        </p:grpSpPr>
        <p:pic>
          <p:nvPicPr>
            <p:cNvPr id="75871" name="Picture 95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72" name="Picture 96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5875" name="Picture 99" descr="POINSET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5796" y="192881"/>
            <a:ext cx="12954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76" name="Picture 100" descr="POINSET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400000">
            <a:off x="10944704" y="116681"/>
            <a:ext cx="1143000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Box 33"/>
          <p:cNvSpPr txBox="1"/>
          <p:nvPr/>
        </p:nvSpPr>
        <p:spPr>
          <a:xfrm>
            <a:off x="3095898" y="209005"/>
            <a:ext cx="5995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accent1"/>
                </a:solidFill>
              </a:rPr>
              <a:t>PHÒNG GIÁO DỤC VÀ ĐÀO TẠO THỦ THỪA</a:t>
            </a:r>
          </a:p>
          <a:p>
            <a:pPr algn="ctr"/>
            <a:r>
              <a:rPr lang="en-US" b="1" smtClean="0">
                <a:solidFill>
                  <a:schemeClr val="accent1"/>
                </a:solidFill>
              </a:rPr>
              <a:t>TRƯỜNG TIỂU HỌC BÌNH THẠNH</a:t>
            </a:r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26396" y="1814096"/>
            <a:ext cx="80075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solidFill>
                  <a:srgbClr val="FF0000"/>
                </a:solidFill>
              </a:rPr>
              <a:t>“Biện pháp giúp học sinh lớp Bốn thực hành tốt bài tập Logo”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70459" y="4128024"/>
            <a:ext cx="52512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Giáo viên: Trần Thị Thúy Vân</a:t>
            </a:r>
          </a:p>
          <a:p>
            <a:r>
              <a:rPr lang="en-US" sz="2800" smtClean="0"/>
              <a:t>Môn: Tin học</a:t>
            </a:r>
          </a:p>
          <a:p>
            <a:r>
              <a:rPr lang="en-US" sz="2800" smtClean="0"/>
              <a:t>Năm học: 2021-2022</a:t>
            </a:r>
            <a:endParaRPr lang="en-US" sz="2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898571" y="855336"/>
            <a:ext cx="22990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349604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58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30" grpId="0"/>
      <p:bldP spid="7583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4" y="113691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2" y="5360589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8" y="5357789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3691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06" y="514567"/>
            <a:ext cx="2495047" cy="23275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083" y="738372"/>
            <a:ext cx="2461670" cy="22824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28" y="627368"/>
            <a:ext cx="2531280" cy="244436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62595" y="354331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/>
              <a:t>120</a:t>
            </a:r>
            <a:r>
              <a:rPr lang="en-US" sz="4000" baseline="30000" smtClean="0"/>
              <a:t>0</a:t>
            </a:r>
            <a:endParaRPr lang="en-US" sz="4000"/>
          </a:p>
        </p:txBody>
      </p:sp>
      <p:sp>
        <p:nvSpPr>
          <p:cNvPr id="11" name="TextBox 10"/>
          <p:cNvSpPr txBox="1"/>
          <p:nvPr/>
        </p:nvSpPr>
        <p:spPr>
          <a:xfrm>
            <a:off x="4852466" y="3543310"/>
            <a:ext cx="1247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/>
              <a:t>72</a:t>
            </a:r>
            <a:r>
              <a:rPr lang="en-US" sz="4000" baseline="30000" smtClean="0"/>
              <a:t>0</a:t>
            </a:r>
            <a:endParaRPr lang="en-US" sz="4000"/>
          </a:p>
        </p:txBody>
      </p:sp>
      <p:sp>
        <p:nvSpPr>
          <p:cNvPr id="12" name="TextBox 11"/>
          <p:cNvSpPr txBox="1"/>
          <p:nvPr/>
        </p:nvSpPr>
        <p:spPr>
          <a:xfrm>
            <a:off x="8567692" y="3597787"/>
            <a:ext cx="1247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/>
              <a:t>60</a:t>
            </a:r>
            <a:r>
              <a:rPr lang="en-US" sz="4000" baseline="30000" smtClean="0"/>
              <a:t>0</a:t>
            </a:r>
            <a:endParaRPr lang="en-US" sz="4000"/>
          </a:p>
        </p:txBody>
      </p:sp>
      <p:sp>
        <p:nvSpPr>
          <p:cNvPr id="13" name="TextBox 12"/>
          <p:cNvSpPr txBox="1"/>
          <p:nvPr/>
        </p:nvSpPr>
        <p:spPr>
          <a:xfrm>
            <a:off x="388631" y="2694823"/>
            <a:ext cx="3357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/>
              <a:t>Hình tam giác</a:t>
            </a:r>
            <a:endParaRPr lang="en-US" sz="4000"/>
          </a:p>
        </p:txBody>
      </p:sp>
      <p:sp>
        <p:nvSpPr>
          <p:cNvPr id="14" name="TextBox 13"/>
          <p:cNvSpPr txBox="1"/>
          <p:nvPr/>
        </p:nvSpPr>
        <p:spPr>
          <a:xfrm>
            <a:off x="3922828" y="2794944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/>
              <a:t>Hình ngũ giác</a:t>
            </a:r>
            <a:endParaRPr lang="en-US" sz="4000"/>
          </a:p>
        </p:txBody>
      </p:sp>
      <p:sp>
        <p:nvSpPr>
          <p:cNvPr id="15" name="TextBox 14"/>
          <p:cNvSpPr txBox="1"/>
          <p:nvPr/>
        </p:nvSpPr>
        <p:spPr>
          <a:xfrm>
            <a:off x="7605088" y="2889917"/>
            <a:ext cx="3122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/>
              <a:t>Hình lục giác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55436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3d butterfl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2415" y="5462588"/>
            <a:ext cx="7381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75" name="Picture 11" descr="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276" y="1277374"/>
            <a:ext cx="762000" cy="4619625"/>
          </a:xfrm>
          <a:prstGeom prst="rect">
            <a:avLst/>
          </a:prstGeom>
          <a:noFill/>
        </p:spPr>
      </p:pic>
      <p:pic>
        <p:nvPicPr>
          <p:cNvPr id="88076" name="Picture 12" descr="0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3999" y="0"/>
            <a:ext cx="9487989" cy="685800"/>
          </a:xfrm>
          <a:prstGeom prst="rect">
            <a:avLst/>
          </a:prstGeom>
          <a:noFill/>
        </p:spPr>
      </p:pic>
      <p:pic>
        <p:nvPicPr>
          <p:cNvPr id="88078" name="Picture 14" descr="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601366" y="1576387"/>
            <a:ext cx="762000" cy="4619625"/>
          </a:xfrm>
          <a:prstGeom prst="rect">
            <a:avLst/>
          </a:prstGeom>
          <a:noFill/>
        </p:spPr>
      </p:pic>
      <p:pic>
        <p:nvPicPr>
          <p:cNvPr id="88216" name="Picture 152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79375"/>
            <a:ext cx="14478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17" name="Picture 153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10665619" y="186623"/>
            <a:ext cx="1447800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199429" y="5407813"/>
            <a:ext cx="1981200" cy="1447800"/>
            <a:chOff x="5760" y="2544"/>
            <a:chExt cx="1111" cy="768"/>
          </a:xfrm>
        </p:grpSpPr>
        <p:pic>
          <p:nvPicPr>
            <p:cNvPr id="88223" name="Picture 159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24" name="Picture 160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61"/>
          <p:cNvGrpSpPr>
            <a:grpSpLocks/>
          </p:cNvGrpSpPr>
          <p:nvPr/>
        </p:nvGrpSpPr>
        <p:grpSpPr bwMode="auto">
          <a:xfrm>
            <a:off x="3083045" y="6104071"/>
            <a:ext cx="1295400" cy="762000"/>
            <a:chOff x="5760" y="2544"/>
            <a:chExt cx="1111" cy="768"/>
          </a:xfrm>
        </p:grpSpPr>
        <p:pic>
          <p:nvPicPr>
            <p:cNvPr id="88226" name="Picture 162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27" name="Picture 163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64"/>
          <p:cNvGrpSpPr>
            <a:grpSpLocks/>
          </p:cNvGrpSpPr>
          <p:nvPr/>
        </p:nvGrpSpPr>
        <p:grpSpPr bwMode="auto">
          <a:xfrm>
            <a:off x="1939990" y="5865013"/>
            <a:ext cx="1295400" cy="990600"/>
            <a:chOff x="5760" y="2544"/>
            <a:chExt cx="1111" cy="768"/>
          </a:xfrm>
        </p:grpSpPr>
        <p:pic>
          <p:nvPicPr>
            <p:cNvPr id="88229" name="Picture 165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0" name="Picture 166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67"/>
          <p:cNvGrpSpPr>
            <a:grpSpLocks/>
          </p:cNvGrpSpPr>
          <p:nvPr/>
        </p:nvGrpSpPr>
        <p:grpSpPr bwMode="auto">
          <a:xfrm flipH="1">
            <a:off x="9924966" y="5334000"/>
            <a:ext cx="2027237" cy="1524000"/>
            <a:chOff x="5760" y="2544"/>
            <a:chExt cx="1111" cy="768"/>
          </a:xfrm>
        </p:grpSpPr>
        <p:pic>
          <p:nvPicPr>
            <p:cNvPr id="88232" name="Picture 168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3" name="Picture 169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170"/>
          <p:cNvGrpSpPr>
            <a:grpSpLocks/>
          </p:cNvGrpSpPr>
          <p:nvPr/>
        </p:nvGrpSpPr>
        <p:grpSpPr bwMode="auto">
          <a:xfrm>
            <a:off x="8175392" y="5867400"/>
            <a:ext cx="990600" cy="990600"/>
            <a:chOff x="5760" y="2544"/>
            <a:chExt cx="1111" cy="768"/>
          </a:xfrm>
        </p:grpSpPr>
        <p:pic>
          <p:nvPicPr>
            <p:cNvPr id="88235" name="Picture 171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6" name="Picture 172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173"/>
          <p:cNvGrpSpPr>
            <a:grpSpLocks/>
          </p:cNvGrpSpPr>
          <p:nvPr/>
        </p:nvGrpSpPr>
        <p:grpSpPr bwMode="auto">
          <a:xfrm>
            <a:off x="9032875" y="5715000"/>
            <a:ext cx="1066800" cy="1143000"/>
            <a:chOff x="5760" y="2544"/>
            <a:chExt cx="1111" cy="768"/>
          </a:xfrm>
        </p:grpSpPr>
        <p:pic>
          <p:nvPicPr>
            <p:cNvPr id="88238" name="Picture 174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9" name="Picture 175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" name="TextBox 28"/>
          <p:cNvSpPr txBox="1"/>
          <p:nvPr/>
        </p:nvSpPr>
        <p:spPr>
          <a:xfrm>
            <a:off x="2304170" y="1680680"/>
            <a:ext cx="79840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FF0000"/>
                </a:solidFill>
              </a:rPr>
              <a:t>Kính chúc Ban giám khảo </a:t>
            </a:r>
            <a:r>
              <a:rPr lang="en-US" sz="4000" b="1" smtClean="0">
                <a:solidFill>
                  <a:srgbClr val="FF0000"/>
                </a:solidFill>
              </a:rPr>
              <a:t>thật nhiều sức khỏe và chúc Hội thi thành công tốt đẹp </a:t>
            </a:r>
            <a:r>
              <a:rPr lang="en-US" sz="4000" b="1" smtClean="0">
                <a:solidFill>
                  <a:srgbClr val="FF0000"/>
                </a:solidFill>
              </a:rPr>
              <a:t>!</a:t>
            </a:r>
            <a:endParaRPr lang="en-US" sz="4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37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798 -0.12835 C 0.06944 -0.12326 0.0026 -0.1302 -0.02031 -0.13066 C -0.0599 -0.12997 -0.09965 -0.12974 -0.13924 -0.12835 C -0.14531 -0.12812 -0.15504 -0.1228 -0.15955 -0.11702 C -0.16337 -0.11193 -0.16563 -0.10384 -0.17066 -0.10129 C -0.17934 -0.09713 -0.18559 -0.08742 -0.1941 -0.08325 C -0.19948 -0.07493 -0.20209 -0.06591 -0.2066 -0.0562 C -0.2066 -0.05596 -0.21285 -0.04278 -0.21285 -0.04255 C -0.21389 -0.03793 -0.21493 -0.03353 -0.21597 -0.02891 C -0.2165 -0.02659 -0.21771 -0.0222 -0.21771 -0.02197 C -0.21632 0.01018 -0.21563 0.01388 -0.21129 0.03862 C -0.21233 0.05366 -0.21268 0.06892 -0.21441 0.08395 C -0.21493 0.08835 -0.22344 0.10523 -0.22396 0.10639 C -0.22691 0.11309 -0.22847 0.12003 -0.2316 0.12674 C -0.23125 0.13714 -0.23195 0.19126 -0.22691 0.21254 C -0.22604 0.21601 -0.22361 0.21832 -0.22222 0.22156 C -0.2191 0.22965 -0.21771 0.24075 -0.21441 0.24861 C -0.20712 0.26573 -0.19931 0.28446 -0.19097 0.30065 C -0.18854 0.31406 -0.18611 0.3099 -0.1816 0.321 C -0.17969 0.32563 -0.179 0.33187 -0.17691 0.3365 C -0.17361 0.34436 -0.16945 0.35153 -0.1658 0.35916 C -0.1632 0.37188 -0.16667 0.36009 -0.15816 0.37257 C -0.15695 0.37442 -0.15643 0.37766 -0.15486 0.37951 C -0.14479 0.39223 -0.129 0.40518 -0.1158 0.40865 C -0.09879 0.42137 -0.10764 0.41813 -0.0783 0.41536 C -0.06806 0.39339 -0.06875 0.36332 -0.06424 0.33881 C -0.06476 0.31869 -0.06493 0.29834 -0.0658 0.27799 C -0.06632 0.26642 -0.07257 0.25509 -0.07518 0.24422 C -0.08108 0.21832 -0.075 0.23381 -0.08143 0.21924 C -0.08872 0.17762 -0.08472 0.15981 -0.08299 0.10199 C -0.08264 0.09297 -0.07743 0.08326 -0.07205 0.07933 C -0.06528 0.07447 -0.05573 0.07424 -0.04844 0.07262 C -0.00938 0.07331 0.02969 0.07285 0.06892 0.07493 C 0.07812 0.0754 0.09548 0.08603 0.09548 0.08626 C 0.10295 0.09367 0.11302 0.09505 0.12205 0.09737 C 0.13055 0.10592 0.14166 0.108 0.15173 0.11101 C 0.16666 0.12165 0.17847 0.12072 0.19566 0.12234 C 0.23837 0.12072 0.28125 0.12049 0.32396 0.11772 C 0.33594 0.11702 0.34844 0.10615 0.35989 0.10199 C 0.36389 0.09783 0.36684 0.09228 0.37083 0.08835 C 0.37934 0.08025 0.38889 0.07563 0.39739 0.06799 C 0.41597 0.03122 0.41753 -0.01411 0.42725 -0.0562 C 0.42708 -0.0666 0.43524 -0.13991 0.41319 -0.15102 C 0.40434 -0.1605 0.3941 -0.16512 0.38333 -0.16905 C 0.36857 -0.18293 0.3441 -0.18571 0.32708 -0.18941 C 0.30729 -0.18779 0.28732 -0.18686 0.26771 -0.18478 C 0.2618 -0.18409 0.26319 -0.18154 0.25972 -0.17576 C 0.25278 -0.1635 0.24757 -0.14061 0.23941 -0.13298 C 0.23698 -0.12604 0.23385 -0.11979 0.2316 -0.11263 C 0.22743 -0.09898 0.22465 -0.08372 0.22066 -0.06961 C 0.21962 -0.06128 0.21857 -0.05319 0.21753 -0.04486 C 0.21684 -0.03885 0.21736 -0.03238 0.21597 -0.02682 C 0.21475 -0.02243 0.2118 -0.01919 0.20972 -0.01549 C 0.2066 0.00717 0.20017 0.02868 0.1941 0.04996 C 0.19028 0.06291 0.18819 0.07632 0.18316 0.08835 C 0.18194 0.09112 0.17986 0.09251 0.1783 0.09505 C 0.17291 0.10453 0.16771 0.11448 0.16285 0.12419 C 0.16111 0.12743 0.15816 0.13344 0.15816 0.13367 C 0.15538 0.14501 0.14653 0.15102 0.13923 0.15611 C 0.13107 0.1679 0.13819 0.15981 0.12361 0.16513 C 0.11493 0.16813 0.10694 0.17461 0.09861 0.17877 C 0.09132 0.18247 0.09618 0.17947 0.08767 0.18317 C 0.08437 0.18455 0.0783 0.18779 0.0783 0.18802 C 0.06423 0.20305 0.04375 0.20976 0.02656 0.21254 C 0.01875 0.21647 0.01562 0.21485 0.00937 0.22387 C 0.00781 0.23058 0.00538 0.23566 0.00312 0.24191 " pathEditMode="relative" rAng="0" ptsTypes="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" y="2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7018" y="392076"/>
            <a:ext cx="8934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accent5"/>
                </a:solidFill>
              </a:rPr>
              <a:t>Ví dụ: Vẽ hình vuông có chiều dài cạnh là 100 bước?</a:t>
            </a:r>
            <a:endParaRPr lang="en-US" sz="3200">
              <a:solidFill>
                <a:schemeClr val="accent5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95" b="6939"/>
          <a:stretch/>
        </p:blipFill>
        <p:spPr>
          <a:xfrm>
            <a:off x="0" y="1072828"/>
            <a:ext cx="12192000" cy="57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6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3771" y="653143"/>
            <a:ext cx="5303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B050"/>
                </a:solidFill>
              </a:rPr>
              <a:t>1. Giới thiệu phần mềm Logo</a:t>
            </a:r>
            <a:endParaRPr lang="en-US" sz="3200" b="1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005" y="2495550"/>
            <a:ext cx="2459990" cy="1866900"/>
          </a:xfrm>
          <a:prstGeom prst="rect">
            <a:avLst/>
          </a:prstGeom>
          <a:noFill/>
        </p:spPr>
      </p:pic>
      <p:pic>
        <p:nvPicPr>
          <p:cNvPr id="6" name="Picture 24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4" y="113691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2" y="5360589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8" y="5357789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1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3691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101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9347" y="484559"/>
            <a:ext cx="365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</a:rPr>
              <a:t>a) Màn hình chính</a:t>
            </a:r>
            <a:endParaRPr lang="en-US" sz="3200" b="1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177" y="2162260"/>
            <a:ext cx="7010400" cy="4349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319347" y="1310269"/>
            <a:ext cx="2722752" cy="533400"/>
          </a:xfrm>
          <a:prstGeom prst="roundRect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ùa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673937" y="5812972"/>
            <a:ext cx="3205040" cy="533400"/>
            <a:chOff x="1673937" y="5812972"/>
            <a:chExt cx="3205040" cy="533400"/>
          </a:xfrm>
        </p:grpSpPr>
        <p:sp>
          <p:nvSpPr>
            <p:cNvPr id="7" name="Rounded Rectangle 6"/>
            <p:cNvSpPr/>
            <p:nvPr/>
          </p:nvSpPr>
          <p:spPr>
            <a:xfrm>
              <a:off x="1673937" y="5812972"/>
              <a:ext cx="2514600" cy="533400"/>
            </a:xfrm>
            <a:prstGeom prst="roundRect">
              <a:avLst/>
            </a:prstGeom>
            <a:solidFill>
              <a:srgbClr val="92D050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ùa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4213625" y="6038304"/>
              <a:ext cx="665352" cy="266700"/>
              <a:chOff x="4213625" y="6103619"/>
              <a:chExt cx="665352" cy="26670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4213625" y="6370319"/>
                <a:ext cx="665352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flipV="1">
                <a:off x="4878977" y="6103619"/>
                <a:ext cx="0" cy="266700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Group 1"/>
          <p:cNvGrpSpPr/>
          <p:nvPr/>
        </p:nvGrpSpPr>
        <p:grpSpPr>
          <a:xfrm>
            <a:off x="4110159" y="3024228"/>
            <a:ext cx="2427565" cy="833850"/>
            <a:chOff x="4110159" y="3024228"/>
            <a:chExt cx="2427565" cy="833850"/>
          </a:xfrm>
        </p:grpSpPr>
        <p:sp>
          <p:nvSpPr>
            <p:cNvPr id="8" name="Rounded Rectangle 7"/>
            <p:cNvSpPr/>
            <p:nvPr/>
          </p:nvSpPr>
          <p:spPr>
            <a:xfrm>
              <a:off x="4110159" y="3324678"/>
              <a:ext cx="1398294" cy="533400"/>
            </a:xfrm>
            <a:prstGeom prst="roundRect">
              <a:avLst/>
            </a:prstGeom>
            <a:solidFill>
              <a:srgbClr val="92D050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240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ùa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878976" y="3024228"/>
              <a:ext cx="1658748" cy="304800"/>
              <a:chOff x="4878976" y="3024228"/>
              <a:chExt cx="1658748" cy="304800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 flipV="1">
                <a:off x="4878976" y="3024228"/>
                <a:ext cx="1" cy="3048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4878976" y="3024228"/>
                <a:ext cx="1658748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6537724" y="3024228"/>
                <a:ext cx="0" cy="22860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8" name="Picture 24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4" y="113691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2" y="5360589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8" y="5357789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1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3691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47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88274" y="500622"/>
            <a:ext cx="3148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</a:rPr>
              <a:t>b) Cửa sổ lệnh</a:t>
            </a:r>
            <a:endParaRPr lang="en-US" sz="3200" b="1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" y="1584461"/>
            <a:ext cx="7391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1193074" y="3866605"/>
            <a:ext cx="2133600" cy="1188720"/>
            <a:chOff x="1193074" y="3866605"/>
            <a:chExt cx="2133600" cy="1188720"/>
          </a:xfrm>
        </p:grpSpPr>
        <p:sp>
          <p:nvSpPr>
            <p:cNvPr id="5" name="Rounded Rectangle 4"/>
            <p:cNvSpPr/>
            <p:nvPr/>
          </p:nvSpPr>
          <p:spPr>
            <a:xfrm>
              <a:off x="1193074" y="4521925"/>
              <a:ext cx="2133600" cy="533400"/>
            </a:xfrm>
            <a:prstGeom prst="roundRect">
              <a:avLst/>
            </a:prstGeom>
            <a:solidFill>
              <a:srgbClr val="92D050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Ngăn</a:t>
              </a:r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gõ</a:t>
              </a:r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lệnh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2129246" y="3866605"/>
              <a:ext cx="0" cy="65292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6" name="Picture 24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4" y="113691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2" y="5360589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8" y="5357789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1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3691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171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383695"/>
              </p:ext>
            </p:extLst>
          </p:nvPr>
        </p:nvGraphicFramePr>
        <p:xfrm>
          <a:off x="1359061" y="1442172"/>
          <a:ext cx="8343900" cy="4754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9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Lệnh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Hành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động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err="1" smtClean="0"/>
                        <a:t>của</a:t>
                      </a:r>
                      <a:r>
                        <a:rPr lang="en-US" sz="2000" baseline="0" smtClean="0"/>
                        <a:t> </a:t>
                      </a:r>
                      <a:r>
                        <a:rPr lang="en-US" sz="2000" baseline="0" dirty="0" err="1" smtClean="0"/>
                        <a:t>R</a:t>
                      </a:r>
                      <a:r>
                        <a:rPr lang="en-US" sz="2000" baseline="0" smtClean="0"/>
                        <a:t>ùa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FD 100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100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Quay </a:t>
                      </a:r>
                      <a:r>
                        <a:rPr lang="en-US" sz="2000" err="1" smtClean="0"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r>
                        <a:rPr lang="en-US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90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LT 90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Quay trái</a:t>
                      </a:r>
                      <a:r>
                        <a:rPr lang="en-US" sz="2000" baseline="0" smtClean="0"/>
                        <a:t> 90 độ</a:t>
                      </a:r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FD 50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50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fd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100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100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PU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Nhấc</a:t>
                      </a:r>
                      <a:r>
                        <a:rPr lang="en-US" sz="2000" baseline="0" smtClean="0"/>
                        <a:t> bút (Rùa không vẽ nữa)</a:t>
                      </a:r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PD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Hạ</a:t>
                      </a:r>
                      <a:r>
                        <a:rPr lang="en-US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bút (Rùa tiếp tục vẽ)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092385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HT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Rùa</a:t>
                      </a:r>
                      <a:r>
                        <a:rPr lang="en-US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ẩn mình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4412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Rùa</a:t>
                      </a:r>
                      <a:r>
                        <a:rPr lang="en-US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hiện hình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716880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Home 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trí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phát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88858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trí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phát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xóa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toàn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sân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chơi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2694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84741" y="383121"/>
            <a:ext cx="5080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B050"/>
                </a:solidFill>
              </a:rPr>
              <a:t>2. Cách ra lệnh cho Rùa</a:t>
            </a:r>
            <a:endParaRPr lang="en-US" sz="3200" b="1">
              <a:solidFill>
                <a:srgbClr val="00B050"/>
              </a:solidFill>
            </a:endParaRPr>
          </a:p>
        </p:txBody>
      </p:sp>
      <p:pic>
        <p:nvPicPr>
          <p:cNvPr id="5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4" y="113691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2" y="5360589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8" y="5357789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3691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0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4401" y="1485291"/>
            <a:ext cx="109538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 ý: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Một số lệnh chỉ có phần chữ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Home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Một số lệnh có cả phần chữ và phần số. Phần chữ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số cách nhau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100,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90)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chữ trong lệnh không phân biệt chữ hoa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ví dụ: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cách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sau là như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FD 100,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100)</a:t>
            </a:r>
          </a:p>
          <a:p>
            <a:endParaRPr lang="en-US" sz="2800" dirty="0"/>
          </a:p>
        </p:txBody>
      </p:sp>
      <p:pic>
        <p:nvPicPr>
          <p:cNvPr id="6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4" y="113691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2" y="5360589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8" y="5357789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3691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375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36467" y="596173"/>
            <a:ext cx="4206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FF0000"/>
                </a:solidFill>
              </a:rPr>
              <a:t>Ví dụ</a:t>
            </a:r>
            <a:r>
              <a:rPr lang="en-US" sz="4000" smtClean="0">
                <a:solidFill>
                  <a:srgbClr val="FF0000"/>
                </a:solidFill>
              </a:rPr>
              <a:t>: Góc quay độ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1703" y="1510733"/>
            <a:ext cx="97057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/>
              <a:t>Hình vuông </a:t>
            </a:r>
            <a:r>
              <a:rPr lang="en-US" sz="4000"/>
              <a:t>có 4 cạnh thì lấy 360/4 bằng </a:t>
            </a:r>
            <a:r>
              <a:rPr lang="en-US" sz="4000" smtClean="0"/>
              <a:t>90. </a:t>
            </a:r>
            <a:r>
              <a:rPr lang="en-US" sz="4000"/>
              <a:t>Vậy góc sẽ là RT </a:t>
            </a:r>
            <a:r>
              <a:rPr lang="en-US" sz="4000"/>
              <a:t>9</a:t>
            </a:r>
            <a:r>
              <a:rPr lang="en-US" sz="4000" smtClean="0"/>
              <a:t>0</a:t>
            </a:r>
            <a:r>
              <a:rPr lang="en-US" sz="4000" baseline="30000" smtClean="0"/>
              <a:t>0</a:t>
            </a:r>
            <a:endParaRPr lang="en-US" sz="4000"/>
          </a:p>
        </p:txBody>
      </p:sp>
      <p:sp>
        <p:nvSpPr>
          <p:cNvPr id="5" name="TextBox 4"/>
          <p:cNvSpPr txBox="1"/>
          <p:nvPr/>
        </p:nvSpPr>
        <p:spPr>
          <a:xfrm>
            <a:off x="561703" y="2808514"/>
            <a:ext cx="95881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/>
              <a:t>Hình </a:t>
            </a:r>
            <a:r>
              <a:rPr lang="en-US" sz="4000"/>
              <a:t>tam giác có 3 cạnh thì lấy 360/3 bằng 120. Vậy góc sẽ là RT </a:t>
            </a:r>
            <a:r>
              <a:rPr lang="en-US" sz="4000"/>
              <a:t>120</a:t>
            </a:r>
            <a:r>
              <a:rPr lang="en-US" sz="4000" baseline="30000"/>
              <a:t>0</a:t>
            </a:r>
            <a:endParaRPr lang="en-US" sz="4000"/>
          </a:p>
        </p:txBody>
      </p:sp>
      <p:pic>
        <p:nvPicPr>
          <p:cNvPr id="6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4" y="113691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2" y="5360589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8" y="5357789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3691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35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3853" y="485891"/>
            <a:ext cx="2495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FF0000"/>
                </a:solidFill>
              </a:rPr>
              <a:t>Ví dụ: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3853" y="1123596"/>
            <a:ext cx="98102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chemeClr val="accent5"/>
                </a:solidFill>
              </a:rPr>
              <a:t>Vẽ hình vuông có chiều dài cạnh là 100 bước?</a:t>
            </a:r>
            <a:endParaRPr lang="en-US" sz="4000">
              <a:solidFill>
                <a:schemeClr val="accent5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6103" y="1802674"/>
            <a:ext cx="1672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FD 100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13417" y="2717074"/>
            <a:ext cx="2098766" cy="1632253"/>
            <a:chOff x="6113417" y="2717074"/>
            <a:chExt cx="2098766" cy="1632253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6113417" y="2717074"/>
              <a:ext cx="0" cy="163225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113417" y="2717074"/>
              <a:ext cx="2098766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113417" y="4347150"/>
              <a:ext cx="2098766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199120" y="2717074"/>
              <a:ext cx="0" cy="163225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1456507" y="4408510"/>
            <a:ext cx="1672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FD 100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76103" y="2674026"/>
            <a:ext cx="1672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FD 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56508" y="3541268"/>
            <a:ext cx="1672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FD 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56507" y="3994865"/>
            <a:ext cx="1489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RT 90</a:t>
            </a:r>
            <a:endParaRPr lang="en-US" sz="3200"/>
          </a:p>
        </p:txBody>
      </p:sp>
      <p:sp>
        <p:nvSpPr>
          <p:cNvPr id="22" name="TextBox 21"/>
          <p:cNvSpPr txBox="1"/>
          <p:nvPr/>
        </p:nvSpPr>
        <p:spPr>
          <a:xfrm>
            <a:off x="1456508" y="3113300"/>
            <a:ext cx="1489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RT 90</a:t>
            </a:r>
            <a:endParaRPr lang="en-US" sz="3200"/>
          </a:p>
        </p:txBody>
      </p:sp>
      <p:sp>
        <p:nvSpPr>
          <p:cNvPr id="23" name="TextBox 22"/>
          <p:cNvSpPr txBox="1"/>
          <p:nvPr/>
        </p:nvSpPr>
        <p:spPr>
          <a:xfrm>
            <a:off x="1476102" y="2229356"/>
            <a:ext cx="1489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RT 90</a:t>
            </a:r>
            <a:endParaRPr lang="en-US" sz="3200"/>
          </a:p>
        </p:txBody>
      </p:sp>
      <p:pic>
        <p:nvPicPr>
          <p:cNvPr id="15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4" y="113691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2" y="5360589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8" y="5357789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3691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79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368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31</cp:revision>
  <dcterms:created xsi:type="dcterms:W3CDTF">2022-02-27T12:34:26Z</dcterms:created>
  <dcterms:modified xsi:type="dcterms:W3CDTF">2022-04-04T12:56:19Z</dcterms:modified>
</cp:coreProperties>
</file>