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1" r:id="rId3"/>
    <p:sldId id="261" r:id="rId4"/>
    <p:sldId id="259" r:id="rId5"/>
    <p:sldId id="260" r:id="rId6"/>
    <p:sldId id="262" r:id="rId7"/>
    <p:sldId id="272" r:id="rId8"/>
    <p:sldId id="263" r:id="rId9"/>
    <p:sldId id="264" r:id="rId10"/>
    <p:sldId id="266" r:id="rId11"/>
    <p:sldId id="267" r:id="rId12"/>
    <p:sldId id="268" r:id="rId13"/>
    <p:sldId id="269" r:id="rId14"/>
    <p:sldId id="270"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B48AD-CEA7-472B-9DB2-0669CFF51E00}"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3D461-599E-4109-BD07-03420C007E60}" type="slidenum">
              <a:rPr lang="en-US" smtClean="0"/>
              <a:t>‹#›</a:t>
            </a:fld>
            <a:endParaRPr lang="en-US"/>
          </a:p>
        </p:txBody>
      </p:sp>
    </p:spTree>
    <p:extLst>
      <p:ext uri="{BB962C8B-B14F-4D97-AF65-F5344CB8AC3E}">
        <p14:creationId xmlns:p14="http://schemas.microsoft.com/office/powerpoint/2010/main" val="372731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CD3B688-753E-4628-9E86-C5258D31C5F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702C2A70-60DD-44DE-A5A2-0450E0A61A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59396" name="Slide Number Placeholder 3">
            <a:extLst>
              <a:ext uri="{FF2B5EF4-FFF2-40B4-BE49-F238E27FC236}">
                <a16:creationId xmlns:a16="http://schemas.microsoft.com/office/drawing/2014/main" id="{D17F87BE-FDFD-4E6B-AEC5-DC576DAA4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0FB363-7D89-43DC-BA5E-2B751D00549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98964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E5ED6-5963-41C0-AAC3-477969DF3FB5}"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46441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E5ED6-5963-41C0-AAC3-477969DF3FB5}"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301594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E5ED6-5963-41C0-AAC3-477969DF3FB5}"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146168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E5ED6-5963-41C0-AAC3-477969DF3FB5}"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191216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6E5ED6-5963-41C0-AAC3-477969DF3FB5}"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18865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6E5ED6-5963-41C0-AAC3-477969DF3FB5}"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317783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6E5ED6-5963-41C0-AAC3-477969DF3FB5}"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1719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E5ED6-5963-41C0-AAC3-477969DF3FB5}"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300408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E5ED6-5963-41C0-AAC3-477969DF3FB5}"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291301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6E5ED6-5963-41C0-AAC3-477969DF3FB5}"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264894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6E5ED6-5963-41C0-AAC3-477969DF3FB5}"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F9A1A-11F2-4E1A-8033-EB9AA370342A}" type="slidenum">
              <a:rPr lang="en-US" smtClean="0"/>
              <a:t>‹#›</a:t>
            </a:fld>
            <a:endParaRPr lang="en-US"/>
          </a:p>
        </p:txBody>
      </p:sp>
    </p:spTree>
    <p:extLst>
      <p:ext uri="{BB962C8B-B14F-4D97-AF65-F5344CB8AC3E}">
        <p14:creationId xmlns:p14="http://schemas.microsoft.com/office/powerpoint/2010/main" val="246626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E5ED6-5963-41C0-AAC3-477969DF3FB5}"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F9A1A-11F2-4E1A-8033-EB9AA370342A}" type="slidenum">
              <a:rPr lang="en-US" smtClean="0"/>
              <a:t>‹#›</a:t>
            </a:fld>
            <a:endParaRPr lang="en-US"/>
          </a:p>
        </p:txBody>
      </p:sp>
    </p:spTree>
    <p:extLst>
      <p:ext uri="{BB962C8B-B14F-4D97-AF65-F5344CB8AC3E}">
        <p14:creationId xmlns:p14="http://schemas.microsoft.com/office/powerpoint/2010/main" val="97324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POINSET2"/>
          <p:cNvPicPr>
            <a:picLocks noChangeAspect="1" noChangeArrowheads="1"/>
          </p:cNvPicPr>
          <p:nvPr/>
        </p:nvPicPr>
        <p:blipFill>
          <a:blip r:embed="rId2"/>
          <a:srcRect/>
          <a:stretch>
            <a:fillRect/>
          </a:stretch>
        </p:blipFill>
        <p:spPr bwMode="auto">
          <a:xfrm>
            <a:off x="0" y="0"/>
            <a:ext cx="1840807" cy="1249363"/>
          </a:xfrm>
          <a:prstGeom prst="rect">
            <a:avLst/>
          </a:prstGeom>
          <a:noFill/>
          <a:ln w="9525">
            <a:noFill/>
            <a:miter lim="800000"/>
            <a:headEnd/>
            <a:tailEnd/>
          </a:ln>
        </p:spPr>
      </p:pic>
      <p:pic>
        <p:nvPicPr>
          <p:cNvPr id="5" name="Picture 24" descr="POINSET2"/>
          <p:cNvPicPr>
            <a:picLocks noChangeAspect="1" noChangeArrowheads="1"/>
          </p:cNvPicPr>
          <p:nvPr/>
        </p:nvPicPr>
        <p:blipFill>
          <a:blip r:embed="rId2"/>
          <a:srcRect/>
          <a:stretch>
            <a:fillRect/>
          </a:stretch>
        </p:blipFill>
        <p:spPr bwMode="auto">
          <a:xfrm rot="5400000">
            <a:off x="10677158" y="45412"/>
            <a:ext cx="1371600" cy="1380605"/>
          </a:xfrm>
          <a:prstGeom prst="rect">
            <a:avLst/>
          </a:prstGeom>
          <a:noFill/>
          <a:ln w="9525">
            <a:noFill/>
            <a:miter lim="800000"/>
            <a:headEnd/>
            <a:tailEnd/>
          </a:ln>
        </p:spPr>
      </p:pic>
      <p:pic>
        <p:nvPicPr>
          <p:cNvPr id="6" name="Picture 6" descr="POINSET2"/>
          <p:cNvPicPr>
            <a:picLocks noChangeAspect="1" noChangeArrowheads="1"/>
          </p:cNvPicPr>
          <p:nvPr/>
        </p:nvPicPr>
        <p:blipFill>
          <a:blip r:embed="rId2"/>
          <a:srcRect/>
          <a:stretch>
            <a:fillRect/>
          </a:stretch>
        </p:blipFill>
        <p:spPr bwMode="auto">
          <a:xfrm rot="16200000">
            <a:off x="3787" y="5565838"/>
            <a:ext cx="1277937" cy="1281133"/>
          </a:xfrm>
          <a:prstGeom prst="rect">
            <a:avLst/>
          </a:prstGeom>
          <a:noFill/>
          <a:ln w="9525">
            <a:noFill/>
            <a:miter lim="800000"/>
            <a:headEnd/>
            <a:tailEnd/>
          </a:ln>
        </p:spPr>
      </p:pic>
      <p:pic>
        <p:nvPicPr>
          <p:cNvPr id="7" name="Picture 6" descr="POINSET2"/>
          <p:cNvPicPr>
            <a:picLocks noChangeAspect="1" noChangeArrowheads="1"/>
          </p:cNvPicPr>
          <p:nvPr/>
        </p:nvPicPr>
        <p:blipFill>
          <a:blip r:embed="rId2"/>
          <a:srcRect/>
          <a:stretch>
            <a:fillRect/>
          </a:stretch>
        </p:blipFill>
        <p:spPr bwMode="auto">
          <a:xfrm rot="10800000">
            <a:off x="10767331" y="5567436"/>
            <a:ext cx="1285929" cy="1273175"/>
          </a:xfrm>
          <a:prstGeom prst="rect">
            <a:avLst/>
          </a:prstGeom>
          <a:noFill/>
          <a:ln w="9525">
            <a:noFill/>
            <a:miter lim="800000"/>
            <a:headEnd/>
            <a:tailEnd/>
          </a:ln>
        </p:spPr>
      </p:pic>
      <p:sp>
        <p:nvSpPr>
          <p:cNvPr id="8" name="WordArt 19"/>
          <p:cNvSpPr>
            <a:spLocks noChangeArrowheads="1" noChangeShapeType="1" noTextEdit="1"/>
          </p:cNvSpPr>
          <p:nvPr/>
        </p:nvSpPr>
        <p:spPr bwMode="auto">
          <a:xfrm>
            <a:off x="4786223" y="3122944"/>
            <a:ext cx="3068011" cy="523875"/>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solidFill>
                  <a:srgbClr val="0000FF"/>
                </a:solidFill>
                <a:latin typeface="Times New Roman"/>
                <a:cs typeface="Times New Roman"/>
              </a:rPr>
              <a:t>MÔN : TIN HỌC</a:t>
            </a:r>
          </a:p>
        </p:txBody>
      </p:sp>
      <p:sp>
        <p:nvSpPr>
          <p:cNvPr id="9" name="WordArt 20"/>
          <p:cNvSpPr>
            <a:spLocks noChangeArrowheads="1" noChangeShapeType="1" noTextEdit="1"/>
          </p:cNvSpPr>
          <p:nvPr/>
        </p:nvSpPr>
        <p:spPr bwMode="auto">
          <a:xfrm>
            <a:off x="5213660" y="4094023"/>
            <a:ext cx="2069479" cy="523875"/>
          </a:xfrm>
          <a:prstGeom prst="rect">
            <a:avLst/>
          </a:prstGeom>
        </p:spPr>
        <p:txBody>
          <a:bodyPr wrap="none" fromWordArt="1">
            <a:prstTxWarp prst="textPlain">
              <a:avLst>
                <a:gd name="adj" fmla="val 50000"/>
              </a:avLst>
            </a:prstTxWarp>
          </a:bodyPr>
          <a:lstStyle/>
          <a:p>
            <a:pPr algn="ctr"/>
            <a:r>
              <a:rPr lang="en-US" sz="3200" kern="10" dirty="0" err="1" smtClean="0">
                <a:ln w="9525">
                  <a:solidFill>
                    <a:srgbClr val="CC00CC"/>
                  </a:solidFill>
                  <a:round/>
                  <a:headEnd/>
                  <a:tailEnd/>
                </a:ln>
                <a:solidFill>
                  <a:srgbClr val="336699"/>
                </a:solidFill>
                <a:latin typeface="Times New Roman"/>
                <a:cs typeface="Times New Roman"/>
              </a:rPr>
              <a:t>Lớp</a:t>
            </a:r>
            <a:r>
              <a:rPr lang="en-US" sz="3200" kern="10" smtClean="0">
                <a:ln w="9525">
                  <a:solidFill>
                    <a:srgbClr val="CC00CC"/>
                  </a:solidFill>
                  <a:round/>
                  <a:headEnd/>
                  <a:tailEnd/>
                </a:ln>
                <a:solidFill>
                  <a:srgbClr val="336699"/>
                </a:solidFill>
                <a:latin typeface="Times New Roman"/>
                <a:cs typeface="Times New Roman"/>
              </a:rPr>
              <a:t>: 3/4</a:t>
            </a:r>
            <a:endParaRPr lang="en-US" sz="3200" kern="10" dirty="0">
              <a:ln w="9525">
                <a:solidFill>
                  <a:srgbClr val="CC00CC"/>
                </a:solidFill>
                <a:round/>
                <a:headEnd/>
                <a:tailEnd/>
              </a:ln>
              <a:solidFill>
                <a:srgbClr val="336699"/>
              </a:solidFill>
              <a:latin typeface="Times New Roman"/>
              <a:cs typeface="Times New Roman"/>
            </a:endParaRPr>
          </a:p>
        </p:txBody>
      </p:sp>
      <p:sp>
        <p:nvSpPr>
          <p:cNvPr id="10" name="TextBox 2"/>
          <p:cNvSpPr txBox="1">
            <a:spLocks noChangeArrowheads="1"/>
          </p:cNvSpPr>
          <p:nvPr/>
        </p:nvSpPr>
        <p:spPr bwMode="auto">
          <a:xfrm>
            <a:off x="1840807" y="456278"/>
            <a:ext cx="9103370" cy="954088"/>
          </a:xfrm>
          <a:prstGeom prst="rect">
            <a:avLst/>
          </a:prstGeom>
          <a:noFill/>
          <a:ln w="9525">
            <a:noFill/>
            <a:miter lim="800000"/>
            <a:headEnd/>
            <a:tailEnd/>
          </a:ln>
        </p:spPr>
        <p:txBody>
          <a:bodyPr wrap="square">
            <a:spAutoFit/>
          </a:bodyPr>
          <a:lstStyle/>
          <a:p>
            <a:pPr algn="ctr"/>
            <a:r>
              <a:rPr lang="en-US" sz="2800" b="1" dirty="0">
                <a:solidFill>
                  <a:srgbClr val="FF0000"/>
                </a:solidFill>
                <a:latin typeface="Times New Roman" pitchFamily="18" charset="0"/>
                <a:cs typeface="Times New Roman" pitchFamily="18" charset="0"/>
              </a:rPr>
              <a:t>NHIỆT LIỆT CHÀO </a:t>
            </a:r>
            <a:r>
              <a:rPr lang="en-US" sz="2800" b="1">
                <a:solidFill>
                  <a:srgbClr val="FF0000"/>
                </a:solidFill>
                <a:latin typeface="Times New Roman" pitchFamily="18" charset="0"/>
                <a:cs typeface="Times New Roman" pitchFamily="18" charset="0"/>
              </a:rPr>
              <a:t>MỪNG </a:t>
            </a:r>
            <a:r>
              <a:rPr lang="en-US" sz="2800" b="1" smtClean="0">
                <a:solidFill>
                  <a:srgbClr val="FF0000"/>
                </a:solidFill>
                <a:latin typeface="Times New Roman" pitchFamily="18" charset="0"/>
                <a:cs typeface="Times New Roman" pitchFamily="18" charset="0"/>
              </a:rPr>
              <a:t>QUÝ </a:t>
            </a:r>
            <a:r>
              <a:rPr lang="en-US" sz="2800" b="1" dirty="0">
                <a:solidFill>
                  <a:srgbClr val="FF0000"/>
                </a:solidFill>
                <a:latin typeface="Times New Roman" pitchFamily="18" charset="0"/>
                <a:cs typeface="Times New Roman" pitchFamily="18" charset="0"/>
              </a:rPr>
              <a:t>THẦY CÔ </a:t>
            </a:r>
          </a:p>
          <a:p>
            <a:pPr algn="ctr"/>
            <a:r>
              <a:rPr lang="en-US" sz="2800" b="1" smtClean="0">
                <a:solidFill>
                  <a:srgbClr val="FF0000"/>
                </a:solidFill>
                <a:latin typeface="Times New Roman" pitchFamily="18" charset="0"/>
                <a:cs typeface="Times New Roman" pitchFamily="18" charset="0"/>
              </a:rPr>
              <a:t>ĐẾN </a:t>
            </a:r>
            <a:r>
              <a:rPr lang="en-US" sz="2800" b="1" dirty="0">
                <a:solidFill>
                  <a:srgbClr val="FF0000"/>
                </a:solidFill>
                <a:latin typeface="Times New Roman" pitchFamily="18" charset="0"/>
                <a:cs typeface="Times New Roman" pitchFamily="18" charset="0"/>
              </a:rPr>
              <a:t>DỰ GIỜ THĂM LỚP</a:t>
            </a:r>
          </a:p>
        </p:txBody>
      </p:sp>
      <p:sp>
        <p:nvSpPr>
          <p:cNvPr id="11" name="WordArt 19"/>
          <p:cNvSpPr>
            <a:spLocks noChangeArrowheads="1" noChangeShapeType="1" noTextEdit="1"/>
          </p:cNvSpPr>
          <p:nvPr/>
        </p:nvSpPr>
        <p:spPr bwMode="auto">
          <a:xfrm>
            <a:off x="4753023" y="5238206"/>
            <a:ext cx="3528827" cy="383128"/>
          </a:xfrm>
          <a:prstGeom prst="rect">
            <a:avLst/>
          </a:prstGeom>
        </p:spPr>
        <p:txBody>
          <a:bodyPr wrap="none" fromWordArt="1">
            <a:prstTxWarp prst="textPlain">
              <a:avLst>
                <a:gd name="adj" fmla="val 50000"/>
              </a:avLst>
            </a:prstTxWarp>
          </a:bodyPr>
          <a:lstStyle/>
          <a:p>
            <a:pPr algn="ctr"/>
            <a:r>
              <a:rPr lang="en-US" sz="3600" b="1" kern="10" dirty="0" err="1">
                <a:ln w="9525">
                  <a:noFill/>
                  <a:round/>
                  <a:headEnd/>
                  <a:tailEnd/>
                </a:ln>
                <a:solidFill>
                  <a:srgbClr val="002060"/>
                </a:solidFill>
                <a:latin typeface="Times New Roman"/>
                <a:cs typeface="Times New Roman"/>
              </a:rPr>
              <a:t>Giáo</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viên</a:t>
            </a:r>
            <a:r>
              <a:rPr lang="en-US" sz="3600" b="1" kern="10">
                <a:ln w="9525">
                  <a:noFill/>
                  <a:round/>
                  <a:headEnd/>
                  <a:tailEnd/>
                </a:ln>
                <a:solidFill>
                  <a:srgbClr val="002060"/>
                </a:solidFill>
                <a:latin typeface="Times New Roman"/>
                <a:cs typeface="Times New Roman"/>
              </a:rPr>
              <a:t>: </a:t>
            </a:r>
            <a:r>
              <a:rPr lang="en-US" sz="3600" b="1" kern="10" smtClean="0">
                <a:ln w="9525">
                  <a:noFill/>
                  <a:round/>
                  <a:headEnd/>
                  <a:tailEnd/>
                </a:ln>
                <a:solidFill>
                  <a:srgbClr val="002060"/>
                </a:solidFill>
                <a:latin typeface="Times New Roman"/>
                <a:cs typeface="Times New Roman"/>
              </a:rPr>
              <a:t>Trần Thị Thúy Vân</a:t>
            </a:r>
            <a:endParaRPr lang="en-US" sz="3600" b="1" kern="10" dirty="0">
              <a:ln w="9525">
                <a:noFill/>
                <a:round/>
                <a:headEnd/>
                <a:tailEnd/>
              </a:ln>
              <a:solidFill>
                <a:srgbClr val="002060"/>
              </a:solidFill>
              <a:latin typeface="Times New Roman"/>
              <a:cs typeface="Times New Roman"/>
            </a:endParaRPr>
          </a:p>
        </p:txBody>
      </p:sp>
      <p:grpSp>
        <p:nvGrpSpPr>
          <p:cNvPr id="12" name="Group 11"/>
          <p:cNvGrpSpPr>
            <a:grpSpLocks/>
          </p:cNvGrpSpPr>
          <p:nvPr/>
        </p:nvGrpSpPr>
        <p:grpSpPr bwMode="auto">
          <a:xfrm>
            <a:off x="5424207" y="1730495"/>
            <a:ext cx="1981200" cy="1028700"/>
            <a:chOff x="249" y="75"/>
            <a:chExt cx="5216" cy="3651"/>
          </a:xfrm>
        </p:grpSpPr>
        <p:pic>
          <p:nvPicPr>
            <p:cNvPr id="13" name="Picture 12" descr="1f31e9c370a4"/>
            <p:cNvPicPr>
              <a:picLocks noChangeAspect="1" noChangeArrowheads="1"/>
            </p:cNvPicPr>
            <p:nvPr/>
          </p:nvPicPr>
          <p:blipFill>
            <a:blip r:embed="rId3"/>
            <a:srcRect/>
            <a:stretch>
              <a:fillRect/>
            </a:stretch>
          </p:blipFill>
          <p:spPr bwMode="auto">
            <a:xfrm>
              <a:off x="249" y="75"/>
              <a:ext cx="5216" cy="3651"/>
            </a:xfrm>
            <a:prstGeom prst="rect">
              <a:avLst/>
            </a:prstGeom>
            <a:noFill/>
            <a:ln w="9525">
              <a:noFill/>
              <a:miter lim="800000"/>
              <a:headEnd/>
              <a:tailEnd/>
            </a:ln>
          </p:spPr>
        </p:pic>
        <p:pic>
          <p:nvPicPr>
            <p:cNvPr id="14" name="Picture 13" descr="1f31e9c370a4"/>
            <p:cNvPicPr>
              <a:picLocks noChangeAspect="1" noChangeArrowheads="1"/>
            </p:cNvPicPr>
            <p:nvPr/>
          </p:nvPicPr>
          <p:blipFill>
            <a:blip r:embed="rId3"/>
            <a:srcRect t="19885" r="79562" b="70200"/>
            <a:stretch>
              <a:fillRect/>
            </a:stretch>
          </p:blipFill>
          <p:spPr bwMode="auto">
            <a:xfrm>
              <a:off x="1247" y="663"/>
              <a:ext cx="1066" cy="362"/>
            </a:xfrm>
            <a:prstGeom prst="rect">
              <a:avLst/>
            </a:prstGeom>
            <a:noFill/>
            <a:ln w="9525">
              <a:noFill/>
              <a:miter lim="800000"/>
              <a:headEnd/>
              <a:tailEnd/>
            </a:ln>
          </p:spPr>
        </p:pic>
        <p:pic>
          <p:nvPicPr>
            <p:cNvPr id="15" name="Picture 14" descr="1f31e9c370a4"/>
            <p:cNvPicPr>
              <a:picLocks noChangeAspect="1" noChangeArrowheads="1"/>
            </p:cNvPicPr>
            <p:nvPr/>
          </p:nvPicPr>
          <p:blipFill>
            <a:blip r:embed="rId3"/>
            <a:srcRect t="19885" r="79562" b="70200"/>
            <a:stretch>
              <a:fillRect/>
            </a:stretch>
          </p:blipFill>
          <p:spPr bwMode="auto">
            <a:xfrm>
              <a:off x="2608" y="300"/>
              <a:ext cx="1066" cy="226"/>
            </a:xfrm>
            <a:prstGeom prst="rect">
              <a:avLst/>
            </a:prstGeom>
            <a:noFill/>
            <a:ln w="9525">
              <a:noFill/>
              <a:miter lim="800000"/>
              <a:headEnd/>
              <a:tailEnd/>
            </a:ln>
          </p:spPr>
        </p:pic>
        <p:pic>
          <p:nvPicPr>
            <p:cNvPr id="16" name="Picture 15" descr="1f31e9c370a4"/>
            <p:cNvPicPr>
              <a:picLocks noChangeAspect="1" noChangeArrowheads="1"/>
            </p:cNvPicPr>
            <p:nvPr/>
          </p:nvPicPr>
          <p:blipFill>
            <a:blip r:embed="rId3"/>
            <a:srcRect t="19885" r="79562" b="70200"/>
            <a:stretch>
              <a:fillRect/>
            </a:stretch>
          </p:blipFill>
          <p:spPr bwMode="auto">
            <a:xfrm>
              <a:off x="4014" y="572"/>
              <a:ext cx="1066" cy="227"/>
            </a:xfrm>
            <a:prstGeom prst="rect">
              <a:avLst/>
            </a:prstGeom>
            <a:noFill/>
            <a:ln w="9525">
              <a:noFill/>
              <a:miter lim="800000"/>
              <a:headEnd/>
              <a:tailEnd/>
            </a:ln>
          </p:spPr>
        </p:pic>
        <p:pic>
          <p:nvPicPr>
            <p:cNvPr id="17" name="Picture 16" descr="1f31e9c370a4"/>
            <p:cNvPicPr>
              <a:picLocks noChangeAspect="1" noChangeArrowheads="1"/>
            </p:cNvPicPr>
            <p:nvPr/>
          </p:nvPicPr>
          <p:blipFill>
            <a:blip r:embed="rId4"/>
            <a:srcRect t="19885" r="79562" b="70200"/>
            <a:stretch>
              <a:fillRect/>
            </a:stretch>
          </p:blipFill>
          <p:spPr bwMode="auto">
            <a:xfrm>
              <a:off x="4513" y="1162"/>
              <a:ext cx="726" cy="227"/>
            </a:xfrm>
            <a:prstGeom prst="rect">
              <a:avLst/>
            </a:prstGeom>
            <a:noFill/>
            <a:ln w="9525">
              <a:noFill/>
              <a:miter lim="800000"/>
              <a:headEnd/>
              <a:tailEnd/>
            </a:ln>
          </p:spPr>
        </p:pic>
        <p:pic>
          <p:nvPicPr>
            <p:cNvPr id="18" name="Picture 17" descr="1f31e9c370a4"/>
            <p:cNvPicPr>
              <a:picLocks noChangeAspect="1" noChangeArrowheads="1"/>
            </p:cNvPicPr>
            <p:nvPr/>
          </p:nvPicPr>
          <p:blipFill>
            <a:blip r:embed="rId4"/>
            <a:srcRect t="19885" r="79562" b="70200"/>
            <a:stretch>
              <a:fillRect/>
            </a:stretch>
          </p:blipFill>
          <p:spPr bwMode="auto">
            <a:xfrm>
              <a:off x="4604" y="1842"/>
              <a:ext cx="726" cy="227"/>
            </a:xfrm>
            <a:prstGeom prst="rect">
              <a:avLst/>
            </a:prstGeom>
            <a:noFill/>
            <a:ln w="9525">
              <a:noFill/>
              <a:miter lim="800000"/>
              <a:headEnd/>
              <a:tailEnd/>
            </a:ln>
          </p:spPr>
        </p:pic>
        <p:pic>
          <p:nvPicPr>
            <p:cNvPr id="19" name="Picture 18" descr="1f31e9c370a4"/>
            <p:cNvPicPr>
              <a:picLocks noChangeAspect="1" noChangeArrowheads="1"/>
            </p:cNvPicPr>
            <p:nvPr/>
          </p:nvPicPr>
          <p:blipFill>
            <a:blip r:embed="rId4"/>
            <a:srcRect t="19885" r="79562" b="70200"/>
            <a:stretch>
              <a:fillRect/>
            </a:stretch>
          </p:blipFill>
          <p:spPr bwMode="auto">
            <a:xfrm>
              <a:off x="4286" y="2614"/>
              <a:ext cx="726" cy="227"/>
            </a:xfrm>
            <a:prstGeom prst="rect">
              <a:avLst/>
            </a:prstGeom>
            <a:noFill/>
            <a:ln w="9525">
              <a:noFill/>
              <a:miter lim="800000"/>
              <a:headEnd/>
              <a:tailEnd/>
            </a:ln>
          </p:spPr>
        </p:pic>
      </p:grpSp>
    </p:spTree>
    <p:extLst>
      <p:ext uri="{BB962C8B-B14F-4D97-AF65-F5344CB8AC3E}">
        <p14:creationId xmlns:p14="http://schemas.microsoft.com/office/powerpoint/2010/main" val="2583314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E26F-73C8-4422-84C6-C182CB8FF0F4}"/>
              </a:ext>
            </a:extLst>
          </p:cNvPr>
          <p:cNvSpPr>
            <a:spLocks noGrp="1"/>
          </p:cNvSpPr>
          <p:nvPr>
            <p:ph type="title"/>
          </p:nvPr>
        </p:nvSpPr>
        <p:spPr>
          <a:xfrm>
            <a:off x="209005" y="0"/>
            <a:ext cx="10202092" cy="1066800"/>
          </a:xfrm>
        </p:spPr>
        <p:txBody>
          <a:bodyPr>
            <a:normAutofit/>
          </a:bodyPr>
          <a:lstStyle/>
          <a:p>
            <a:r>
              <a:rPr lang="en-US" sz="32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TẬP GÕ PHÍM VỚI PHẦN MỀM RAPIDTYPING</a:t>
            </a:r>
            <a:endParaRPr lang="en-US" dirty="0">
              <a:solidFill>
                <a:srgbClr val="0070C0"/>
              </a:solidFill>
            </a:endParaRPr>
          </a:p>
        </p:txBody>
      </p:sp>
      <p:sp>
        <p:nvSpPr>
          <p:cNvPr id="3" name="Content Placeholder 2">
            <a:extLst>
              <a:ext uri="{FF2B5EF4-FFF2-40B4-BE49-F238E27FC236}">
                <a16:creationId xmlns:a16="http://schemas.microsoft.com/office/drawing/2014/main" id="{F9D2F0DC-905D-4D8D-8944-F4C4318B8317}"/>
              </a:ext>
            </a:extLst>
          </p:cNvPr>
          <p:cNvSpPr>
            <a:spLocks noGrp="1"/>
          </p:cNvSpPr>
          <p:nvPr>
            <p:ph idx="1"/>
          </p:nvPr>
        </p:nvSpPr>
        <p:spPr>
          <a:xfrm>
            <a:off x="391885" y="3796940"/>
            <a:ext cx="11377749" cy="1245325"/>
          </a:xfrm>
        </p:spPr>
        <p:txBody>
          <a:bodyPr>
            <a:noAutofit/>
          </a:bodyPr>
          <a:lstStyle/>
          <a:p>
            <a:pPr marL="0" indent="0" algn="just">
              <a:spcBef>
                <a:spcPts val="200"/>
              </a:spcBef>
              <a:buNone/>
            </a:pPr>
            <a:r>
              <a:rPr lang="en-US"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kích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RapidTyping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gõ</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300445" y="2658003"/>
            <a:ext cx="4167051"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Hoạt động 2:</a:t>
            </a:r>
            <a:endParaRPr lang="en-US" sz="4000">
              <a:latin typeface="Times New Roman" panose="02020603050405020304" pitchFamily="18" charset="0"/>
              <a:cs typeface="Times New Roman" panose="02020603050405020304" pitchFamily="18" charset="0"/>
            </a:endParaRPr>
          </a:p>
        </p:txBody>
      </p:sp>
      <p:sp>
        <p:nvSpPr>
          <p:cNvPr id="5" name="TextBox 4"/>
          <p:cNvSpPr txBox="1"/>
          <p:nvPr/>
        </p:nvSpPr>
        <p:spPr>
          <a:xfrm>
            <a:off x="300445" y="929640"/>
            <a:ext cx="11469189" cy="1323439"/>
          </a:xfrm>
          <a:prstGeom prst="rect">
            <a:avLst/>
          </a:prstGeom>
          <a:noFill/>
        </p:spPr>
        <p:txBody>
          <a:bodyPr wrap="square" rtlCol="0">
            <a:spAutoFit/>
          </a:bodyPr>
          <a:lstStyle/>
          <a:p>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RapidTyping là phần mềm giúp em </a:t>
            </a:r>
            <a:r>
              <a:rPr lang="en-US"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 </a:t>
            </a: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gõ 10 ngón trên bàn phím chính xác và nhanh hơn. </a:t>
            </a:r>
            <a:endParaRPr lang="en-US" sz="4000">
              <a:solidFill>
                <a:srgbClr val="1F376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5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circle(in)">
                                      <p:cBhvr>
                                        <p:cTn id="2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325" y="415466"/>
            <a:ext cx="3644538" cy="707886"/>
          </a:xfrm>
          <a:prstGeom prst="rect">
            <a:avLst/>
          </a:prstGeom>
          <a:noFill/>
        </p:spPr>
        <p:txBody>
          <a:bodyPr wrap="square" rtlCol="0">
            <a:spAutoFit/>
          </a:bodyPr>
          <a:lstStyle/>
          <a:p>
            <a:r>
              <a:rPr lang="en-US" sz="4000" b="1" smtClean="0">
                <a:solidFill>
                  <a:srgbClr val="0070C0"/>
                </a:solidFill>
                <a:latin typeface="Times New Roman" panose="02020603050405020304" pitchFamily="18" charset="0"/>
                <a:cs typeface="Times New Roman" panose="02020603050405020304" pitchFamily="18" charset="0"/>
              </a:rPr>
              <a:t>LUYỆN TẬP</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5910" y="3370216"/>
            <a:ext cx="11264536" cy="1938992"/>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Em hãy ghi lại các kết quả tập gõ của mình. Đối chiếu kết quả các lần gõ, em có nhận thấy tốc độ và độ chính xác gõ của em tăng lên không? </a:t>
            </a:r>
            <a:endParaRPr lang="en-US" sz="4000">
              <a:latin typeface="Times New Roman" panose="02020603050405020304" pitchFamily="18" charset="0"/>
              <a:cs typeface="Times New Roman" panose="02020603050405020304" pitchFamily="18" charset="0"/>
            </a:endParaRPr>
          </a:p>
        </p:txBody>
      </p:sp>
      <p:sp>
        <p:nvSpPr>
          <p:cNvPr id="6" name="TextBox 5"/>
          <p:cNvSpPr txBox="1"/>
          <p:nvPr/>
        </p:nvSpPr>
        <p:spPr>
          <a:xfrm>
            <a:off x="483326" y="1502229"/>
            <a:ext cx="11247120" cy="1323439"/>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Em hãy chọn EN 2. Beginner, bài 1. Basics – Lessons 1 và bài 1. Basics - Lessons 2 để luyện tập.</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9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325" y="415466"/>
            <a:ext cx="3331029" cy="707886"/>
          </a:xfrm>
          <a:prstGeom prst="rect">
            <a:avLst/>
          </a:prstGeom>
          <a:noFill/>
        </p:spPr>
        <p:txBody>
          <a:bodyPr wrap="square" rtlCol="0">
            <a:spAutoFit/>
          </a:bodyPr>
          <a:lstStyle/>
          <a:p>
            <a:r>
              <a:rPr lang="en-US" sz="4000" b="1" smtClean="0">
                <a:solidFill>
                  <a:srgbClr val="0070C0"/>
                </a:solidFill>
                <a:latin typeface="Times New Roman" panose="02020603050405020304" pitchFamily="18" charset="0"/>
                <a:cs typeface="Times New Roman" panose="02020603050405020304" pitchFamily="18" charset="0"/>
              </a:rPr>
              <a:t>VẬN DỤNG</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3324" y="1894114"/>
            <a:ext cx="10724606" cy="1938992"/>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Chỉ gõ các phím trên hang phím cơ sở, em có thể gõ được những từ tiếng Việt hay tiếng Anh nào có nghĩa? </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02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389" y="297954"/>
            <a:ext cx="2194560" cy="707886"/>
          </a:xfrm>
          <a:prstGeom prst="rect">
            <a:avLst/>
          </a:prstGeom>
          <a:noFill/>
        </p:spPr>
        <p:txBody>
          <a:bodyPr wrap="squar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Ghi nhớ</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5" name="Cloud 4"/>
          <p:cNvSpPr/>
          <p:nvPr/>
        </p:nvSpPr>
        <p:spPr>
          <a:xfrm>
            <a:off x="966651" y="836022"/>
            <a:ext cx="10215155" cy="568234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Wingdings" panose="05000000000000000000" pitchFamily="2" charset="2"/>
              <a:buChar char="Ø"/>
            </a:pPr>
            <a:r>
              <a:rPr lang="en-US" sz="3200" smtClean="0">
                <a:latin typeface="Times New Roman" panose="02020603050405020304" pitchFamily="18" charset="0"/>
                <a:cs typeface="Times New Roman" panose="02020603050405020304" pitchFamily="18" charset="0"/>
              </a:rPr>
              <a:t>Em cần đặt các ngón tay đúng trên hàng phím cơ sở, ngón trỏ trái ở phím F, ngón trỏ phải ở phím J. Các ngón còn lại đặt lần lượt ở các phím A, S, D và K, L, ;</a:t>
            </a:r>
          </a:p>
          <a:p>
            <a:pPr marL="457200" indent="-457200">
              <a:buFont typeface="Wingdings" panose="05000000000000000000" pitchFamily="2" charset="2"/>
              <a:buChar char="Ø"/>
            </a:pPr>
            <a:r>
              <a:rPr lang="en-US" sz="3200" smtClean="0">
                <a:latin typeface="Times New Roman" panose="02020603050405020304" pitchFamily="18" charset="0"/>
                <a:cs typeface="Times New Roman" panose="02020603050405020304" pitchFamily="18" charset="0"/>
              </a:rPr>
              <a:t>Gõ bàn phím bằng mười ngón. Mỗi ngón gõ đúng phím đã được phân công.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08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EF92DD7-3BE3-4C54-A6AD-735B98AAD9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78429" y="1406087"/>
            <a:ext cx="7543800" cy="3601342"/>
          </a:xfrm>
          <a:prstGeom prst="rect">
            <a:avLst/>
          </a:prstGeom>
          <a:noFill/>
          <a:ln>
            <a:noFill/>
          </a:ln>
        </p:spPr>
      </p:pic>
    </p:spTree>
    <p:extLst>
      <p:ext uri="{BB962C8B-B14F-4D97-AF65-F5344CB8AC3E}">
        <p14:creationId xmlns:p14="http://schemas.microsoft.com/office/powerpoint/2010/main" val="1870898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449256" y="2189634"/>
            <a:ext cx="9144000" cy="1546612"/>
            <a:chOff x="-69242" y="2133600"/>
            <a:chExt cx="12022847" cy="1638672"/>
          </a:xfrm>
        </p:grpSpPr>
        <p:sp>
          <p:nvSpPr>
            <p:cNvPr id="3" name="WordArt 5"/>
            <p:cNvSpPr>
              <a:spLocks noChangeArrowheads="1" noChangeShapeType="1" noTextEdit="1"/>
            </p:cNvSpPr>
            <p:nvPr/>
          </p:nvSpPr>
          <p:spPr bwMode="invGray">
            <a:xfrm>
              <a:off x="2055812" y="2133600"/>
              <a:ext cx="8610600" cy="685800"/>
            </a:xfrm>
            <a:prstGeom prst="rect">
              <a:avLst/>
            </a:prstGeom>
          </p:spPr>
          <p:txBody>
            <a:bodyPr wrap="none" fromWordArt="1">
              <a:prstTxWarp prst="textDeflate">
                <a:avLst>
                  <a:gd name="adj" fmla="val 0"/>
                </a:avLst>
              </a:prstTxWarp>
            </a:bodyPr>
            <a:lstStyle/>
            <a:p>
              <a:pPr algn="ctr"/>
              <a:r>
                <a:rPr lang="en-US" sz="4400" b="1" kern="10">
                  <a:ln w="19050">
                    <a:solidFill>
                      <a:srgbClr val="FFFFFF"/>
                    </a:solidFill>
                    <a:round/>
                    <a:headEnd/>
                    <a:tailEnd/>
                  </a:ln>
                  <a:solidFill>
                    <a:srgbClr val="FF0000"/>
                  </a:solidFill>
                  <a:effectLst>
                    <a:outerShdw dist="53882" dir="2700000" algn="ctr" rotWithShape="0">
                      <a:schemeClr val="tx1">
                        <a:alpha val="50000"/>
                      </a:schemeClr>
                    </a:outerShdw>
                  </a:effectLst>
                  <a:latin typeface="Arial"/>
                  <a:cs typeface="Arial"/>
                </a:rPr>
                <a:t>CHÚC QUÝ THẤY CÔ  NHIỀU SỨC KHỎE</a:t>
              </a:r>
            </a:p>
          </p:txBody>
        </p:sp>
        <p:sp>
          <p:nvSpPr>
            <p:cNvPr id="4" name="Rectangle 3"/>
            <p:cNvSpPr/>
            <p:nvPr/>
          </p:nvSpPr>
          <p:spPr>
            <a:xfrm>
              <a:off x="-69242" y="3087469"/>
              <a:ext cx="12022847" cy="684803"/>
            </a:xfrm>
            <a:prstGeom prst="rect">
              <a:avLst/>
            </a:prstGeom>
            <a:noFill/>
            <a:ln>
              <a:noFill/>
            </a:ln>
            <a:effectLst>
              <a:reflection blurRad="6350" stA="50000" endA="300" endPos="55000" dir="5400000" sy="-100000" algn="bl" rotWithShape="0"/>
            </a:effectLst>
          </p:spPr>
          <p:txBody>
            <a:bodyPr wrap="square">
              <a:spAutoFit/>
            </a:bodyPr>
            <a:lstStyle/>
            <a:p>
              <a:pPr algn="ctr" fontAlgn="auto">
                <a:spcBef>
                  <a:spcPts val="0"/>
                </a:spcBef>
                <a:spcAft>
                  <a:spcPts val="0"/>
                </a:spcAft>
                <a:defRPr/>
              </a:pPr>
              <a:r>
                <a:rPr lang="en-US" sz="3600" b="1" dirty="0">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Chúc các em chăm ngoan, học giỏi</a:t>
              </a:r>
            </a:p>
          </p:txBody>
        </p:sp>
      </p:grpSp>
      <p:pic>
        <p:nvPicPr>
          <p:cNvPr id="5" name="Picture 21" descr="POINSET2"/>
          <p:cNvPicPr>
            <a:picLocks noChangeAspect="1" noChangeArrowheads="1"/>
          </p:cNvPicPr>
          <p:nvPr/>
        </p:nvPicPr>
        <p:blipFill>
          <a:blip r:embed="rId2"/>
          <a:srcRect/>
          <a:stretch>
            <a:fillRect/>
          </a:stretch>
        </p:blipFill>
        <p:spPr bwMode="auto">
          <a:xfrm>
            <a:off x="1" y="49914"/>
            <a:ext cx="1767264" cy="1199449"/>
          </a:xfrm>
          <a:prstGeom prst="rect">
            <a:avLst/>
          </a:prstGeom>
          <a:noFill/>
          <a:ln w="9525">
            <a:noFill/>
            <a:miter lim="800000"/>
            <a:headEnd/>
            <a:tailEnd/>
          </a:ln>
        </p:spPr>
      </p:pic>
      <p:pic>
        <p:nvPicPr>
          <p:cNvPr id="6" name="Picture 24" descr="POINSET2"/>
          <p:cNvPicPr>
            <a:picLocks noChangeAspect="1" noChangeArrowheads="1"/>
          </p:cNvPicPr>
          <p:nvPr/>
        </p:nvPicPr>
        <p:blipFill>
          <a:blip r:embed="rId2"/>
          <a:srcRect/>
          <a:stretch>
            <a:fillRect/>
          </a:stretch>
        </p:blipFill>
        <p:spPr bwMode="auto">
          <a:xfrm rot="5400000">
            <a:off x="10677158" y="45412"/>
            <a:ext cx="1371600" cy="1380605"/>
          </a:xfrm>
          <a:prstGeom prst="rect">
            <a:avLst/>
          </a:prstGeom>
          <a:noFill/>
          <a:ln w="9525">
            <a:noFill/>
            <a:miter lim="800000"/>
            <a:headEnd/>
            <a:tailEnd/>
          </a:ln>
        </p:spPr>
      </p:pic>
      <p:pic>
        <p:nvPicPr>
          <p:cNvPr id="7" name="Picture 6" descr="POINSET2"/>
          <p:cNvPicPr>
            <a:picLocks noChangeAspect="1" noChangeArrowheads="1"/>
          </p:cNvPicPr>
          <p:nvPr/>
        </p:nvPicPr>
        <p:blipFill>
          <a:blip r:embed="rId2"/>
          <a:srcRect/>
          <a:stretch>
            <a:fillRect/>
          </a:stretch>
        </p:blipFill>
        <p:spPr bwMode="auto">
          <a:xfrm rot="16200000">
            <a:off x="-72206" y="5336536"/>
            <a:ext cx="1593669" cy="1449255"/>
          </a:xfrm>
          <a:prstGeom prst="rect">
            <a:avLst/>
          </a:prstGeom>
          <a:noFill/>
          <a:ln w="9525">
            <a:noFill/>
            <a:miter lim="800000"/>
            <a:headEnd/>
            <a:tailEnd/>
          </a:ln>
        </p:spPr>
      </p:pic>
      <p:pic>
        <p:nvPicPr>
          <p:cNvPr id="8" name="Picture 7" descr="POINSET2"/>
          <p:cNvPicPr>
            <a:picLocks noChangeAspect="1" noChangeArrowheads="1"/>
          </p:cNvPicPr>
          <p:nvPr/>
        </p:nvPicPr>
        <p:blipFill>
          <a:blip r:embed="rId2"/>
          <a:srcRect/>
          <a:stretch>
            <a:fillRect/>
          </a:stretch>
        </p:blipFill>
        <p:spPr bwMode="auto">
          <a:xfrm rot="10800000">
            <a:off x="10593256" y="5394960"/>
            <a:ext cx="1460004" cy="1445650"/>
          </a:xfrm>
          <a:prstGeom prst="rect">
            <a:avLst/>
          </a:prstGeom>
          <a:noFill/>
          <a:ln w="9525">
            <a:noFill/>
            <a:miter lim="800000"/>
            <a:headEnd/>
            <a:tailEnd/>
          </a:ln>
        </p:spPr>
      </p:pic>
    </p:spTree>
    <p:extLst>
      <p:ext uri="{BB962C8B-B14F-4D97-AF65-F5344CB8AC3E}">
        <p14:creationId xmlns:p14="http://schemas.microsoft.com/office/powerpoint/2010/main" val="853847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590800"/>
            <a:ext cx="8287555" cy="2971800"/>
          </a:xfrm>
          <a:prstGeom prst="rect">
            <a:avLst/>
          </a:prstGeom>
        </p:spPr>
      </p:pic>
      <p:sp>
        <p:nvSpPr>
          <p:cNvPr id="7" name="Rectangle 6"/>
          <p:cNvSpPr/>
          <p:nvPr/>
        </p:nvSpPr>
        <p:spPr>
          <a:xfrm>
            <a:off x="1656567" y="1447801"/>
            <a:ext cx="8236908"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2.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vị</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hàng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phím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sở</a:t>
            </a:r>
            <a:r>
              <a:rPr lang="en-US" sz="2800" b="1" i="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phím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trái</a:t>
            </a:r>
            <a:r>
              <a:rPr lang="en-US" sz="2800" dirty="0">
                <a:solidFill>
                  <a:srgbClr val="FF0000"/>
                </a:solidFill>
                <a:latin typeface="Times New Roman" pitchFamily="18" charset="0"/>
                <a:cs typeface="Times New Roman" pitchFamily="18" charset="0"/>
              </a:rPr>
              <a:t> sang </a:t>
            </a:r>
            <a:r>
              <a:rPr lang="en-US" sz="2800" dirty="0" err="1">
                <a:solidFill>
                  <a:srgbClr val="FF0000"/>
                </a:solidFill>
                <a:latin typeface="Times New Roman" pitchFamily="18" charset="0"/>
                <a:cs typeface="Times New Roman" pitchFamily="18" charset="0"/>
              </a:rPr>
              <a:t>phải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phím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gai</a:t>
            </a:r>
            <a:r>
              <a:rPr lang="en-US" sz="2800" dirty="0">
                <a:solidFill>
                  <a:srgbClr val="FF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WordArt 2"/>
          <p:cNvSpPr>
            <a:spLocks noChangeArrowheads="1" noChangeShapeType="1" noTextEdit="1"/>
          </p:cNvSpPr>
          <p:nvPr/>
        </p:nvSpPr>
        <p:spPr bwMode="auto">
          <a:xfrm>
            <a:off x="3921691" y="126154"/>
            <a:ext cx="40862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KHỞI ĐỘNG</a:t>
            </a:r>
          </a:p>
        </p:txBody>
      </p:sp>
      <p:sp>
        <p:nvSpPr>
          <p:cNvPr id="9" name="Rectangle 8"/>
          <p:cNvSpPr/>
          <p:nvPr/>
        </p:nvSpPr>
        <p:spPr>
          <a:xfrm>
            <a:off x="1676400" y="1587043"/>
            <a:ext cx="8236908"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1. </a:t>
            </a:r>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phím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cách</a:t>
            </a:r>
            <a:r>
              <a:rPr lang="en-US" sz="2800" b="1" i="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phím</a:t>
            </a:r>
            <a:r>
              <a:rPr lang="en-US" sz="2800" dirty="0">
                <a:solidFill>
                  <a:srgbClr val="FF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 name="Rectangle 1"/>
          <p:cNvSpPr/>
          <p:nvPr/>
        </p:nvSpPr>
        <p:spPr>
          <a:xfrm>
            <a:off x="1955646" y="3733800"/>
            <a:ext cx="8092120" cy="533400"/>
          </a:xfrm>
          <a:prstGeom prst="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9801" y="786826"/>
            <a:ext cx="6941507" cy="584775"/>
          </a:xfrm>
          <a:prstGeom prst="rect">
            <a:avLst/>
          </a:prstGeom>
          <a:noFill/>
        </p:spPr>
        <p:txBody>
          <a:bodyPr wrap="square" rtlCol="0">
            <a:spAutoFit/>
          </a:bodyPr>
          <a:lstStyle/>
          <a:p>
            <a:r>
              <a:rPr lang="en-US" sz="3200" b="1">
                <a:latin typeface="Times New Roman" pitchFamily="18" charset="0"/>
                <a:cs typeface="Times New Roman" pitchFamily="18" charset="0"/>
              </a:rPr>
              <a:t>Quan sát khu vực chính của bàn phím:</a:t>
            </a:r>
          </a:p>
        </p:txBody>
      </p:sp>
      <p:cxnSp>
        <p:nvCxnSpPr>
          <p:cNvPr id="13" name="Straight Connector 12"/>
          <p:cNvCxnSpPr/>
          <p:nvPr/>
        </p:nvCxnSpPr>
        <p:spPr>
          <a:xfrm>
            <a:off x="4860099" y="4076700"/>
            <a:ext cx="152400" cy="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7000" y="4076700"/>
            <a:ext cx="152400" cy="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267200" y="4800600"/>
            <a:ext cx="32004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3400" y="5791201"/>
            <a:ext cx="3505200" cy="646331"/>
          </a:xfrm>
          <a:prstGeom prst="rect">
            <a:avLst/>
          </a:prstGeom>
          <a:noFill/>
          <a:ln>
            <a:solidFill>
              <a:srgbClr val="990033"/>
            </a:solidFill>
          </a:ln>
        </p:spPr>
        <p:txBody>
          <a:bodyPr wrap="square" rtlCol="0">
            <a:spAutoFit/>
          </a:bodyPr>
          <a:lstStyle/>
          <a:p>
            <a:pPr algn="ctr"/>
            <a:r>
              <a:rPr lang="en-US" sz="3600">
                <a:latin typeface="Times New Roman" pitchFamily="18" charset="0"/>
                <a:cs typeface="Times New Roman" pitchFamily="18" charset="0"/>
              </a:rPr>
              <a:t>Hai phím có gai</a:t>
            </a:r>
          </a:p>
        </p:txBody>
      </p:sp>
      <p:cxnSp>
        <p:nvCxnSpPr>
          <p:cNvPr id="11" name="Straight Connector 10"/>
          <p:cNvCxnSpPr>
            <a:endCxn id="6" idx="0"/>
          </p:cNvCxnSpPr>
          <p:nvPr/>
        </p:nvCxnSpPr>
        <p:spPr>
          <a:xfrm>
            <a:off x="5012500" y="4076700"/>
            <a:ext cx="1083501" cy="17145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6" idx="0"/>
          </p:cNvCxnSpPr>
          <p:nvPr/>
        </p:nvCxnSpPr>
        <p:spPr>
          <a:xfrm flipH="1">
            <a:off x="6096000" y="4076700"/>
            <a:ext cx="457200" cy="17145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5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1" nodeType="clickEffect">
                                  <p:stCondLst>
                                    <p:cond delay="0"/>
                                  </p:stCondLst>
                                  <p:childTnLst>
                                    <p:animEffect transition="out" filter="checkerboard(across)">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par>
                                <p:cTn id="30" presetID="5" presetClass="exit" presetSubtype="10" fill="hold" grpId="1" nodeType="withEffect">
                                  <p:stCondLst>
                                    <p:cond delay="0"/>
                                  </p:stCondLst>
                                  <p:childTnLst>
                                    <p:animEffect transition="out" filter="checkerboard(across)">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500"/>
                                        <p:tgtEl>
                                          <p:spTgt spid="2"/>
                                        </p:tgtEl>
                                      </p:cBhvr>
                                    </p:animEffect>
                                  </p:childTnLst>
                                </p:cTn>
                              </p:par>
                            </p:childTnLst>
                          </p:cTn>
                        </p:par>
                        <p:par>
                          <p:cTn id="38" fill="hold">
                            <p:stCondLst>
                              <p:cond delay="500"/>
                            </p:stCondLst>
                            <p:childTnLst>
                              <p:par>
                                <p:cTn id="39" presetID="5" presetClass="entr" presetSubtype="1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childTnLst>
                          </p:cTn>
                        </p:par>
                        <p:par>
                          <p:cTn id="42" fill="hold">
                            <p:stCondLst>
                              <p:cond delay="1000"/>
                            </p:stCondLst>
                            <p:childTnLst>
                              <p:par>
                                <p:cTn id="43" presetID="5" presetClass="entr" presetSubtype="1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heckerboard(across)">
                                      <p:cBhvr>
                                        <p:cTn id="45" dur="500"/>
                                        <p:tgtEl>
                                          <p:spTgt spid="14"/>
                                        </p:tgtEl>
                                      </p:cBhvr>
                                    </p:animEffect>
                                  </p:childTnLst>
                                </p:cTn>
                              </p:par>
                            </p:childTnLst>
                          </p:cTn>
                        </p:par>
                        <p:par>
                          <p:cTn id="46" fill="hold">
                            <p:stCondLst>
                              <p:cond delay="1500"/>
                            </p:stCondLst>
                            <p:childTnLst>
                              <p:par>
                                <p:cTn id="47" presetID="21" presetClass="emph" presetSubtype="0" repeatCount="indefinite" fill="hold" grpId="0" nodeType="afterEffect">
                                  <p:stCondLst>
                                    <p:cond delay="0"/>
                                  </p:stCondLst>
                                  <p:childTnLst>
                                    <p:animClr clrSpc="hsl" dir="cw">
                                      <p:cBhvr override="childStyle">
                                        <p:cTn id="48" dur="500" fill="hold"/>
                                        <p:tgtEl>
                                          <p:spTgt spid="2"/>
                                        </p:tgtEl>
                                        <p:attrNameLst>
                                          <p:attrName>style.color</p:attrName>
                                        </p:attrNameLst>
                                      </p:cBhvr>
                                      <p:by>
                                        <p:hsl h="7200000" s="0" l="0"/>
                                      </p:by>
                                    </p:animClr>
                                    <p:animClr clrSpc="hsl" dir="cw">
                                      <p:cBhvr>
                                        <p:cTn id="49" dur="500" fill="hold"/>
                                        <p:tgtEl>
                                          <p:spTgt spid="2"/>
                                        </p:tgtEl>
                                        <p:attrNameLst>
                                          <p:attrName>fillcolor</p:attrName>
                                        </p:attrNameLst>
                                      </p:cBhvr>
                                      <p:by>
                                        <p:hsl h="7200000" s="0" l="0"/>
                                      </p:by>
                                    </p:animClr>
                                    <p:animClr clrSpc="hsl" dir="cw">
                                      <p:cBhvr>
                                        <p:cTn id="50" dur="500" fill="hold"/>
                                        <p:tgtEl>
                                          <p:spTgt spid="2"/>
                                        </p:tgtEl>
                                        <p:attrNameLst>
                                          <p:attrName>stroke.color</p:attrName>
                                        </p:attrNameLst>
                                      </p:cBhvr>
                                      <p:by>
                                        <p:hsl h="7200000" s="0" l="0"/>
                                      </p:by>
                                    </p:animClr>
                                    <p:set>
                                      <p:cBhvr>
                                        <p:cTn id="51" dur="500" fill="hold"/>
                                        <p:tgtEl>
                                          <p:spTgt spid="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7"/>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ircle(in)">
                                      <p:cBhvr>
                                        <p:cTn id="67" dur="2000"/>
                                        <p:tgtEl>
                                          <p:spTgt spid="11"/>
                                        </p:tgtEl>
                                      </p:cBhvr>
                                    </p:animEffect>
                                  </p:childTnLst>
                                </p:cTn>
                              </p:par>
                              <p:par>
                                <p:cTn id="68" presetID="6" presetClass="entr" presetSubtype="16"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circle(in)">
                                      <p:cBhvr>
                                        <p:cTn id="7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2" grpId="0" animBg="1"/>
      <p:bldP spid="2" grpId="1" animBg="1"/>
      <p:bldP spid="3" grpId="0"/>
      <p:bldP spid="3" grpId="1"/>
      <p:bldP spid="5" grpId="0" animBg="1"/>
      <p:bldP spid="5"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2F8B6D-8A66-4F5C-A8FC-EBB4959F2ADB}"/>
              </a:ext>
            </a:extLst>
          </p:cNvPr>
          <p:cNvSpPr txBox="1"/>
          <p:nvPr/>
        </p:nvSpPr>
        <p:spPr>
          <a:xfrm>
            <a:off x="1641565" y="679269"/>
            <a:ext cx="9061269" cy="1323439"/>
          </a:xfrm>
          <a:prstGeom prst="rect">
            <a:avLst/>
          </a:prstGeom>
          <a:noFill/>
        </p:spPr>
        <p:txBody>
          <a:bodyPr wrap="square">
            <a:spAutoFit/>
          </a:bodyPr>
          <a:lstStyle/>
          <a:p>
            <a:pPr algn="just"/>
            <a:r>
              <a:rPr lang="en-US" sz="4000" dirty="0" err="1">
                <a:solidFill>
                  <a:srgbClr val="000000"/>
                </a:solidFill>
                <a:latin typeface="Times New Roman" panose="02020603050405020304" pitchFamily="18" charset="0"/>
                <a:ea typeface="Times New Roman" panose="02020603050405020304" pitchFamily="18" charset="0"/>
              </a:rPr>
              <a:t>Em</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hãy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quan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sát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Hình</a:t>
            </a:r>
            <a:r>
              <a:rPr lang="en-US" sz="4000" dirty="0">
                <a:solidFill>
                  <a:srgbClr val="000000"/>
                </a:solidFill>
                <a:latin typeface="Times New Roman" panose="02020603050405020304" pitchFamily="18" charset="0"/>
                <a:ea typeface="Times New Roman" panose="02020603050405020304" pitchFamily="18" charset="0"/>
              </a:rPr>
              <a:t> 1 </a:t>
            </a:r>
            <a:r>
              <a:rPr lang="en-US" sz="4000" dirty="0" err="1">
                <a:solidFill>
                  <a:srgbClr val="000000"/>
                </a:solidFill>
                <a:latin typeface="Times New Roman" panose="02020603050405020304" pitchFamily="18" charset="0"/>
                <a:ea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rPr>
              <a:t> so </a:t>
            </a:r>
            <a:r>
              <a:rPr lang="en-US" sz="4000" dirty="0" err="1">
                <a:solidFill>
                  <a:srgbClr val="000000"/>
                </a:solidFill>
                <a:latin typeface="Times New Roman" panose="02020603050405020304" pitchFamily="18" charset="0"/>
                <a:ea typeface="Times New Roman" panose="02020603050405020304" pitchFamily="18" charset="0"/>
              </a:rPr>
              <a:t>sánh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về</a:t>
            </a:r>
            <a:r>
              <a:rPr lang="en-US" sz="4000" dirty="0">
                <a:solidFill>
                  <a:srgbClr val="000000"/>
                </a:solidFill>
                <a:latin typeface="Times New Roman" panose="02020603050405020304" pitchFamily="18" charset="0"/>
                <a:ea typeface="Times New Roman" panose="02020603050405020304" pitchFamily="18" charset="0"/>
              </a:rPr>
              <a:t> </a:t>
            </a:r>
            <a:r>
              <a:rPr lang="en-US" sz="4000" err="1">
                <a:solidFill>
                  <a:srgbClr val="000000"/>
                </a:solidFill>
                <a:latin typeface="Times New Roman" panose="02020603050405020304" pitchFamily="18" charset="0"/>
                <a:ea typeface="Times New Roman" panose="02020603050405020304" pitchFamily="18" charset="0"/>
              </a:rPr>
              <a:t>cách</a:t>
            </a:r>
            <a:r>
              <a:rPr lang="en-US" sz="4000">
                <a:solidFill>
                  <a:srgbClr val="000000"/>
                </a:solidFill>
                <a:latin typeface="Times New Roman" panose="02020603050405020304" pitchFamily="18" charset="0"/>
                <a:ea typeface="Times New Roman" panose="02020603050405020304" pitchFamily="18" charset="0"/>
              </a:rPr>
              <a:t> </a:t>
            </a:r>
            <a:r>
              <a:rPr lang="en-US" sz="4000" smtClean="0">
                <a:solidFill>
                  <a:srgbClr val="000000"/>
                </a:solidFill>
                <a:latin typeface="Times New Roman" panose="02020603050405020304" pitchFamily="18" charset="0"/>
                <a:ea typeface="Times New Roman" panose="02020603050405020304" pitchFamily="18" charset="0"/>
              </a:rPr>
              <a:t>gõ bàn phím </a:t>
            </a:r>
            <a:r>
              <a:rPr lang="en-US" sz="4000" dirty="0" err="1">
                <a:solidFill>
                  <a:srgbClr val="000000"/>
                </a:solidFill>
                <a:latin typeface="Times New Roman" panose="02020603050405020304" pitchFamily="18" charset="0"/>
                <a:ea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hai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bạn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đó</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9174C7F6-4B0E-4087-974C-24F985CABE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95601" y="2209800"/>
            <a:ext cx="6553199" cy="3505200"/>
          </a:xfrm>
          <a:prstGeom prst="rect">
            <a:avLst/>
          </a:prstGeom>
          <a:noFill/>
          <a:ln>
            <a:noFill/>
          </a:ln>
        </p:spPr>
      </p:pic>
    </p:spTree>
    <p:extLst>
      <p:ext uri="{BB962C8B-B14F-4D97-AF65-F5344CB8AC3E}">
        <p14:creationId xmlns:p14="http://schemas.microsoft.com/office/powerpoint/2010/main" val="10167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44216-02FE-42DD-8EBD-38DFA7189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1" y="0"/>
            <a:ext cx="9198107" cy="6858000"/>
          </a:xfrm>
          <a:prstGeom prst="rect">
            <a:avLst/>
          </a:prstGeom>
        </p:spPr>
      </p:pic>
      <p:sp>
        <p:nvSpPr>
          <p:cNvPr id="58370" name="Slide Number Placeholder 12">
            <a:extLst>
              <a:ext uri="{FF2B5EF4-FFF2-40B4-BE49-F238E27FC236}">
                <a16:creationId xmlns:a16="http://schemas.microsoft.com/office/drawing/2014/main" id="{BF24D0DA-D1AA-468A-89E6-786F30FC59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60A5A2E7-0A56-4711-81FA-43A74E17A40F}" type="slidenum">
              <a:rPr lang="en-US" altLang="en-US" sz="1200">
                <a:solidFill>
                  <a:srgbClr val="898989"/>
                </a:solidFill>
                <a:latin typeface="Verdana" panose="020B0604030504040204" pitchFamily="34" charset="0"/>
              </a:rPr>
              <a:pPr>
                <a:spcBef>
                  <a:spcPct val="0"/>
                </a:spcBef>
                <a:buNone/>
                <a:defRPr/>
              </a:pPr>
              <a:t>4</a:t>
            </a:fld>
            <a:endParaRPr lang="en-US" altLang="en-US" sz="1200">
              <a:solidFill>
                <a:srgbClr val="898989"/>
              </a:solidFill>
              <a:latin typeface="Verdana" panose="020B0604030504040204" pitchFamily="34" charset="0"/>
            </a:endParaRPr>
          </a:p>
        </p:txBody>
      </p:sp>
      <p:sp>
        <p:nvSpPr>
          <p:cNvPr id="58375" name="TextBox 6">
            <a:extLst>
              <a:ext uri="{FF2B5EF4-FFF2-40B4-BE49-F238E27FC236}">
                <a16:creationId xmlns:a16="http://schemas.microsoft.com/office/drawing/2014/main" id="{76ED90DF-2F78-41ED-A443-78611E8F2EC9}"/>
              </a:ext>
            </a:extLst>
          </p:cNvPr>
          <p:cNvSpPr txBox="1">
            <a:spLocks noChangeArrowheads="1"/>
          </p:cNvSpPr>
          <p:nvPr/>
        </p:nvSpPr>
        <p:spPr bwMode="auto">
          <a:xfrm>
            <a:off x="2057400" y="1371601"/>
            <a:ext cx="8305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hangingPunct="0">
              <a:spcBef>
                <a:spcPct val="0"/>
              </a:spcBef>
              <a:buNone/>
              <a:defRPr/>
            </a:pPr>
            <a:r>
              <a:rPr lang="en-US" altLang="en-US" b="1" smtClean="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Thứ tư ngày 8 tháng 11 năm 2023</a:t>
            </a:r>
            <a:endParaRPr lang="en-US" altLang="en-US" b="1"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algn="ctr" eaLnBrk="0" hangingPunct="0">
              <a:spcBef>
                <a:spcPct val="0"/>
              </a:spcBef>
              <a:buNone/>
              <a:defRPr/>
            </a:pPr>
            <a:r>
              <a:rPr lang="en-US" altLang="en-US" b="1"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TIN HỌC</a:t>
            </a:r>
          </a:p>
          <a:p>
            <a:pPr algn="ctr" eaLnBrk="0" hangingPunct="0">
              <a:spcBef>
                <a:spcPct val="0"/>
              </a:spcBef>
              <a:buNone/>
              <a:defRPr/>
            </a:pPr>
            <a:endParaRPr lang="en-US" altLang="en-US" b="1"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algn="ctr" eaLnBrk="0" hangingPunct="0">
              <a:spcBef>
                <a:spcPct val="0"/>
              </a:spcBef>
              <a:buNone/>
              <a:defRPr/>
            </a:pPr>
            <a:r>
              <a:rPr lang="en-US" altLang="en-US"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BÀI 2: EM TẬP GÕ HÀNG PHÍM CƠ SỞ</a:t>
            </a:r>
          </a:p>
        </p:txBody>
      </p:sp>
    </p:spTree>
    <p:extLst>
      <p:ext uri="{BB962C8B-B14F-4D97-AF65-F5344CB8AC3E}">
        <p14:creationId xmlns:p14="http://schemas.microsoft.com/office/powerpoint/2010/main" val="30528563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9A0849-174B-447A-A22A-289EDED8759A}"/>
              </a:ext>
            </a:extLst>
          </p:cNvPr>
          <p:cNvPicPr>
            <a:picLocks noChangeAspect="1"/>
          </p:cNvPicPr>
          <p:nvPr/>
        </p:nvPicPr>
        <p:blipFill>
          <a:blip r:embed="rId2">
            <a:extLst>
              <a:ext uri="{28A0092B-C50C-407E-A947-70E740481C1C}">
                <a14:useLocalDpi xmlns:a14="http://schemas.microsoft.com/office/drawing/2010/main" val="0"/>
              </a:ext>
            </a:extLst>
          </a:blip>
          <a:srcRect b="997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0">
            <a:extLst>
              <a:ext uri="{FF2B5EF4-FFF2-40B4-BE49-F238E27FC236}">
                <a16:creationId xmlns:a16="http://schemas.microsoft.com/office/drawing/2014/main" id="{EA5E515A-4C5A-407E-848B-313FE56F52B0}"/>
              </a:ext>
            </a:extLst>
          </p:cNvPr>
          <p:cNvSpPr>
            <a:spLocks noChangeArrowheads="1" noChangeShapeType="1" noTextEdit="1"/>
          </p:cNvSpPr>
          <p:nvPr/>
        </p:nvSpPr>
        <p:spPr bwMode="auto">
          <a:xfrm>
            <a:off x="4191000" y="1208176"/>
            <a:ext cx="3429000" cy="523745"/>
          </a:xfrm>
          <a:prstGeom prst="rect">
            <a:avLst/>
          </a:prstGeom>
        </p:spPr>
        <p:txBody>
          <a:bodyPr wrap="none" fromWordArt="1">
            <a:prstTxWarp prst="textPlain">
              <a:avLst>
                <a:gd name="adj" fmla="val 50000"/>
              </a:avLst>
            </a:prstTxWarp>
          </a:bodyPr>
          <a:lstStyle/>
          <a:p>
            <a:pPr algn="ctr"/>
            <a:r>
              <a:rPr lang="en-US" sz="3600" b="1" kern="10" dirty="0">
                <a:ln w="12700">
                  <a:solidFill>
                    <a:srgbClr val="CC0066"/>
                  </a:solidFill>
                  <a:round/>
                  <a:headEnd/>
                  <a:tailEnd/>
                </a:ln>
                <a:solidFill>
                  <a:srgbClr val="5F009A"/>
                </a:solidFill>
                <a:effectLst>
                  <a:outerShdw dist="35921" dir="2700000" sy="50000" kx="2115830" algn="bl" rotWithShape="0">
                    <a:srgbClr val="C0C0C0">
                      <a:alpha val="80000"/>
                    </a:srgbClr>
                  </a:outerShdw>
                </a:effectLst>
                <a:latin typeface="Times New Roman"/>
                <a:cs typeface="Times New Roman"/>
              </a:rPr>
              <a:t>MỤC TIÊU:</a:t>
            </a:r>
          </a:p>
        </p:txBody>
      </p:sp>
      <p:sp>
        <p:nvSpPr>
          <p:cNvPr id="7" name="TextBox 6">
            <a:extLst>
              <a:ext uri="{FF2B5EF4-FFF2-40B4-BE49-F238E27FC236}">
                <a16:creationId xmlns:a16="http://schemas.microsoft.com/office/drawing/2014/main" id="{767F2D0D-2BC7-45A9-AC2E-68BBF47E6676}"/>
              </a:ext>
            </a:extLst>
          </p:cNvPr>
          <p:cNvSpPr txBox="1"/>
          <p:nvPr/>
        </p:nvSpPr>
        <p:spPr>
          <a:xfrm>
            <a:off x="3276600" y="1731921"/>
            <a:ext cx="5638800" cy="3170099"/>
          </a:xfrm>
          <a:prstGeom prst="rect">
            <a:avLst/>
          </a:prstGeom>
          <a:noFill/>
        </p:spPr>
        <p:txBody>
          <a:bodyPr wrap="square">
            <a:spAutoFit/>
          </a:bodyPr>
          <a:lstStyle/>
          <a:p>
            <a:pPr algn="just"/>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ngón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thao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gõ</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378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6469-EF66-4103-BFB6-6BEC2B87CB76}"/>
              </a:ext>
            </a:extLst>
          </p:cNvPr>
          <p:cNvSpPr>
            <a:spLocks noGrp="1"/>
          </p:cNvSpPr>
          <p:nvPr>
            <p:ph type="title"/>
          </p:nvPr>
        </p:nvSpPr>
        <p:spPr>
          <a:xfrm>
            <a:off x="326571" y="164583"/>
            <a:ext cx="9562012" cy="501765"/>
          </a:xfrm>
        </p:spPr>
        <p:txBody>
          <a:bodyPr>
            <a:noAutofit/>
          </a:bodyPr>
          <a:lstStyle/>
          <a:p>
            <a:r>
              <a:rPr lang="en-US" sz="40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Đặt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sở</a:t>
            </a:r>
            <a:endParaRPr lang="en-US" sz="4000" dirty="0">
              <a:solidFill>
                <a:srgbClr val="0070C0"/>
              </a:solidFill>
            </a:endParaRPr>
          </a:p>
        </p:txBody>
      </p:sp>
      <p:sp>
        <p:nvSpPr>
          <p:cNvPr id="3" name="Content Placeholder 2">
            <a:extLst>
              <a:ext uri="{FF2B5EF4-FFF2-40B4-BE49-F238E27FC236}">
                <a16:creationId xmlns:a16="http://schemas.microsoft.com/office/drawing/2014/main" id="{835974E6-6CAF-4677-A74E-E7449A3BF7E4}"/>
              </a:ext>
            </a:extLst>
          </p:cNvPr>
          <p:cNvSpPr>
            <a:spLocks noGrp="1"/>
          </p:cNvSpPr>
          <p:nvPr>
            <p:ph idx="1"/>
          </p:nvPr>
        </p:nvSpPr>
        <p:spPr>
          <a:xfrm>
            <a:off x="470262" y="2124894"/>
            <a:ext cx="11181805" cy="2238102"/>
          </a:xfrm>
        </p:spPr>
        <p:txBody>
          <a:bodyPr>
            <a:noAutofit/>
          </a:bodyPr>
          <a:lstStyle/>
          <a:p>
            <a:pPr indent="0" algn="just">
              <a:buNone/>
            </a:pPr>
            <a:r>
              <a:rPr lang="en-US"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trỏ</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Quan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extBox 3"/>
          <p:cNvSpPr txBox="1"/>
          <p:nvPr/>
        </p:nvSpPr>
        <p:spPr>
          <a:xfrm>
            <a:off x="653143" y="705483"/>
            <a:ext cx="4990011"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Hoạt động 1:</a:t>
            </a:r>
            <a:endParaRPr lang="en-US" sz="4000">
              <a:latin typeface="Times New Roman" panose="02020603050405020304" pitchFamily="18" charset="0"/>
              <a:cs typeface="Times New Roman" panose="02020603050405020304" pitchFamily="18" charset="0"/>
            </a:endParaRPr>
          </a:p>
        </p:txBody>
      </p:sp>
      <p:sp>
        <p:nvSpPr>
          <p:cNvPr id="5" name="TextBox 4"/>
          <p:cNvSpPr txBox="1"/>
          <p:nvPr/>
        </p:nvSpPr>
        <p:spPr>
          <a:xfrm>
            <a:off x="3722915" y="4812911"/>
            <a:ext cx="4245430" cy="523220"/>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Thảo luận nhóm đôi 2 phút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8"/>
          <p:cNvSpPr txBox="1">
            <a:spLocks noChangeArrowheads="1"/>
          </p:cNvSpPr>
          <p:nvPr/>
        </p:nvSpPr>
        <p:spPr bwMode="auto">
          <a:xfrm>
            <a:off x="152400" y="228600"/>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u="sng" dirty="0">
                <a:solidFill>
                  <a:srgbClr val="FF0066"/>
                </a:solidFill>
                <a:latin typeface="Times New Roman" pitchFamily="18" charset="0"/>
                <a:cs typeface="Times New Roman" pitchFamily="18" charset="0"/>
              </a:rPr>
              <a:t> </a:t>
            </a:r>
            <a:r>
              <a:rPr lang="en-US" sz="3000" b="1" u="sng" dirty="0" err="1">
                <a:solidFill>
                  <a:srgbClr val="FF0066"/>
                </a:solidFill>
                <a:latin typeface="Times New Roman" pitchFamily="18" charset="0"/>
                <a:cs typeface="Times New Roman" pitchFamily="18" charset="0"/>
              </a:rPr>
              <a:t>Cách</a:t>
            </a:r>
            <a:r>
              <a:rPr lang="en-US" sz="3000" b="1" u="sng" dirty="0">
                <a:solidFill>
                  <a:srgbClr val="FF0066"/>
                </a:solidFill>
                <a:latin typeface="Times New Roman" pitchFamily="18" charset="0"/>
                <a:cs typeface="Times New Roman" pitchFamily="18" charset="0"/>
              </a:rPr>
              <a:t> </a:t>
            </a:r>
            <a:r>
              <a:rPr lang="en-US" sz="3000" b="1" u="sng" dirty="0" err="1">
                <a:solidFill>
                  <a:srgbClr val="FF0066"/>
                </a:solidFill>
                <a:latin typeface="Times New Roman" pitchFamily="18" charset="0"/>
                <a:cs typeface="Times New Roman" pitchFamily="18" charset="0"/>
              </a:rPr>
              <a:t>đặt</a:t>
            </a:r>
            <a:r>
              <a:rPr lang="en-US" sz="3000" b="1" u="sng" dirty="0">
                <a:solidFill>
                  <a:srgbClr val="FF0066"/>
                </a:solidFill>
                <a:latin typeface="Times New Roman" pitchFamily="18" charset="0"/>
                <a:cs typeface="Times New Roman" pitchFamily="18" charset="0"/>
              </a:rPr>
              <a:t> </a:t>
            </a:r>
            <a:r>
              <a:rPr lang="en-US" sz="3000" b="1" u="sng" dirty="0" err="1">
                <a:solidFill>
                  <a:srgbClr val="FF0066"/>
                </a:solidFill>
                <a:latin typeface="Times New Roman" pitchFamily="18" charset="0"/>
                <a:cs typeface="Times New Roman" pitchFamily="18" charset="0"/>
              </a:rPr>
              <a:t>tay</a:t>
            </a:r>
            <a:r>
              <a:rPr lang="en-US" sz="3000" b="1" u="sng" dirty="0">
                <a:solidFill>
                  <a:srgbClr val="FF0066"/>
                </a:solidFill>
                <a:latin typeface="Times New Roman" pitchFamily="18" charset="0"/>
                <a:cs typeface="Times New Roman" pitchFamily="18" charset="0"/>
              </a:rPr>
              <a:t> </a:t>
            </a:r>
            <a:r>
              <a:rPr lang="en-US" sz="3000" b="1" u="sng" dirty="0" err="1">
                <a:solidFill>
                  <a:srgbClr val="FF0066"/>
                </a:solidFill>
                <a:latin typeface="Times New Roman" pitchFamily="18" charset="0"/>
                <a:cs typeface="Times New Roman" pitchFamily="18" charset="0"/>
              </a:rPr>
              <a:t>trên</a:t>
            </a:r>
            <a:r>
              <a:rPr lang="en-US" sz="3000" b="1" u="sng" dirty="0">
                <a:solidFill>
                  <a:srgbClr val="FF0066"/>
                </a:solidFill>
                <a:latin typeface="Times New Roman" pitchFamily="18" charset="0"/>
                <a:cs typeface="Times New Roman" pitchFamily="18" charset="0"/>
              </a:rPr>
              <a:t> </a:t>
            </a:r>
            <a:r>
              <a:rPr lang="en-US" sz="3000" b="1" u="sng" dirty="0" err="1">
                <a:solidFill>
                  <a:srgbClr val="FF0066"/>
                </a:solidFill>
                <a:latin typeface="Times New Roman" pitchFamily="18" charset="0"/>
                <a:cs typeface="Times New Roman" pitchFamily="18" charset="0"/>
              </a:rPr>
              <a:t>bàn</a:t>
            </a:r>
            <a:r>
              <a:rPr lang="en-US" sz="3000" b="1" u="sng" dirty="0">
                <a:solidFill>
                  <a:srgbClr val="FF0066"/>
                </a:solidFill>
                <a:latin typeface="Times New Roman" pitchFamily="18" charset="0"/>
                <a:cs typeface="Times New Roman" pitchFamily="18" charset="0"/>
              </a:rPr>
              <a:t> </a:t>
            </a:r>
            <a:r>
              <a:rPr lang="en-US" sz="3000" b="1" u="sng" dirty="0" err="1">
                <a:solidFill>
                  <a:srgbClr val="FF0066"/>
                </a:solidFill>
                <a:latin typeface="Times New Roman" pitchFamily="18" charset="0"/>
                <a:cs typeface="Times New Roman" pitchFamily="18" charset="0"/>
              </a:rPr>
              <a:t>phím</a:t>
            </a:r>
            <a:r>
              <a:rPr lang="en-US" sz="3000" b="1" u="sng" dirty="0">
                <a:solidFill>
                  <a:srgbClr val="FF0066"/>
                </a:solidFill>
                <a:latin typeface="Times New Roman" pitchFamily="18" charset="0"/>
                <a:cs typeface="Times New Roman" pitchFamily="18" charset="0"/>
              </a:rPr>
              <a:t>:</a:t>
            </a:r>
            <a:endParaRPr lang="vi-VN" sz="3000" b="1" u="sng" dirty="0">
              <a:solidFill>
                <a:srgbClr val="FF0066"/>
              </a:solidFill>
              <a:latin typeface="Times New Roman" pitchFamily="18" charset="0"/>
              <a:cs typeface="Times New Roman" pitchFamily="18" charset="0"/>
            </a:endParaRPr>
          </a:p>
        </p:txBody>
      </p:sp>
      <p:graphicFrame>
        <p:nvGraphicFramePr>
          <p:cNvPr id="5" name="Table 4"/>
          <p:cNvGraphicFramePr>
            <a:graphicFrameLocks noGrp="1"/>
          </p:cNvGraphicFramePr>
          <p:nvPr>
            <p:extLst/>
          </p:nvPr>
        </p:nvGraphicFramePr>
        <p:xfrm>
          <a:off x="901338" y="1066600"/>
          <a:ext cx="5564777" cy="4031745"/>
        </p:xfrm>
        <a:graphic>
          <a:graphicData uri="http://schemas.openxmlformats.org/drawingml/2006/table">
            <a:tbl>
              <a:tblPr firstRow="1" bandRow="1">
                <a:tableStyleId>{5940675A-B579-460E-94D1-54222C63F5DA}</a:tableStyleId>
              </a:tblPr>
              <a:tblGrid>
                <a:gridCol w="1893893">
                  <a:extLst>
                    <a:ext uri="{9D8B030D-6E8A-4147-A177-3AD203B41FA5}">
                      <a16:colId xmlns:a16="http://schemas.microsoft.com/office/drawing/2014/main" val="20000"/>
                    </a:ext>
                  </a:extLst>
                </a:gridCol>
                <a:gridCol w="1776770">
                  <a:extLst>
                    <a:ext uri="{9D8B030D-6E8A-4147-A177-3AD203B41FA5}">
                      <a16:colId xmlns:a16="http://schemas.microsoft.com/office/drawing/2014/main" val="20001"/>
                    </a:ext>
                  </a:extLst>
                </a:gridCol>
                <a:gridCol w="1894114">
                  <a:extLst>
                    <a:ext uri="{9D8B030D-6E8A-4147-A177-3AD203B41FA5}">
                      <a16:colId xmlns:a16="http://schemas.microsoft.com/office/drawing/2014/main" val="20002"/>
                    </a:ext>
                  </a:extLst>
                </a:gridCol>
              </a:tblGrid>
              <a:tr h="1160182">
                <a:tc>
                  <a:txBody>
                    <a:bodyPr/>
                    <a:lstStyle/>
                    <a:p>
                      <a:pPr>
                        <a:lnSpc>
                          <a:spcPct val="100000"/>
                        </a:lnSpc>
                      </a:pPr>
                      <a:endParaRPr lang="en-US" sz="2400">
                        <a:effectLst/>
                        <a:latin typeface="Times New Roman" pitchFamily="18" charset="0"/>
                        <a:cs typeface="Times New Roman" pitchFamily="18" charset="0"/>
                      </a:endParaRPr>
                    </a:p>
                  </a:txBody>
                  <a:tcPr marL="75433" marR="75433" marT="37716" marB="37716"/>
                </a:tc>
                <a:tc>
                  <a:txBody>
                    <a:bodyPr/>
                    <a:lstStyle/>
                    <a:p>
                      <a:pPr marL="0" marR="0">
                        <a:lnSpc>
                          <a:spcPct val="100000"/>
                        </a:lnSpc>
                        <a:spcBef>
                          <a:spcPts val="1200"/>
                        </a:spcBef>
                        <a:spcAft>
                          <a:spcPts val="1000"/>
                        </a:spcAft>
                      </a:pPr>
                      <a:r>
                        <a:rPr lang="en-US" sz="2400" b="1">
                          <a:solidFill>
                            <a:srgbClr val="C00000"/>
                          </a:solidFill>
                          <a:effectLst/>
                          <a:latin typeface="Times New Roman" pitchFamily="18" charset="0"/>
                          <a:cs typeface="Times New Roman" pitchFamily="18" charset="0"/>
                        </a:rPr>
                        <a:t>Tay trái </a:t>
                      </a:r>
                      <a:r>
                        <a:rPr lang="en-US" sz="2400" b="0">
                          <a:solidFill>
                            <a:schemeClr val="tx1"/>
                          </a:solidFill>
                          <a:effectLst/>
                          <a:latin typeface="Times New Roman" pitchFamily="18" charset="0"/>
                          <a:cs typeface="Times New Roman" pitchFamily="18" charset="0"/>
                        </a:rPr>
                        <a:t>đặt</a:t>
                      </a:r>
                      <a:r>
                        <a:rPr lang="en-US" sz="2400" b="0" baseline="0">
                          <a:solidFill>
                            <a:schemeClr val="tx1"/>
                          </a:solidFill>
                          <a:effectLst/>
                          <a:latin typeface="Times New Roman" pitchFamily="18" charset="0"/>
                          <a:cs typeface="Times New Roman" pitchFamily="18" charset="0"/>
                        </a:rPr>
                        <a:t> vào</a:t>
                      </a:r>
                      <a:r>
                        <a:rPr lang="en-US" sz="2400">
                          <a:effectLst/>
                          <a:latin typeface="Times New Roman" pitchFamily="18" charset="0"/>
                          <a:cs typeface="Times New Roman" pitchFamily="18" charset="0"/>
                        </a:rPr>
                        <a:t> phím</a:t>
                      </a:r>
                      <a:endParaRPr lang="en-US" sz="2400">
                        <a:effectLst/>
                        <a:latin typeface="Times New Roman" pitchFamily="18" charset="0"/>
                        <a:ea typeface="Calibri"/>
                        <a:cs typeface="Times New Roman" pitchFamily="18" charset="0"/>
                      </a:endParaRPr>
                    </a:p>
                  </a:txBody>
                  <a:tcPr marL="75433" marR="75433" marT="37716" marB="37716"/>
                </a:tc>
                <a:tc>
                  <a:txBody>
                    <a:bodyPr/>
                    <a:lstStyle/>
                    <a:p>
                      <a:pPr marL="0" marR="0">
                        <a:lnSpc>
                          <a:spcPct val="100000"/>
                        </a:lnSpc>
                        <a:spcBef>
                          <a:spcPts val="1200"/>
                        </a:spcBef>
                        <a:spcAft>
                          <a:spcPts val="1000"/>
                        </a:spcAft>
                      </a:pPr>
                      <a:r>
                        <a:rPr lang="en-US" sz="2400" b="1">
                          <a:solidFill>
                            <a:srgbClr val="C00000"/>
                          </a:solidFill>
                          <a:effectLst/>
                          <a:latin typeface="Times New Roman" pitchFamily="18" charset="0"/>
                          <a:cs typeface="Times New Roman" pitchFamily="18" charset="0"/>
                        </a:rPr>
                        <a:t>Tay phải</a:t>
                      </a:r>
                      <a:r>
                        <a:rPr lang="en-US" sz="2400" b="1" baseline="0">
                          <a:solidFill>
                            <a:srgbClr val="C00000"/>
                          </a:solidFill>
                          <a:effectLst/>
                          <a:latin typeface="Times New Roman" pitchFamily="18" charset="0"/>
                          <a:cs typeface="Times New Roman" pitchFamily="18" charset="0"/>
                        </a:rPr>
                        <a:t> </a:t>
                      </a:r>
                      <a:r>
                        <a:rPr lang="en-US" sz="2400" b="0" baseline="0">
                          <a:solidFill>
                            <a:schemeClr val="tx1"/>
                          </a:solidFill>
                          <a:effectLst/>
                          <a:latin typeface="Times New Roman" pitchFamily="18" charset="0"/>
                          <a:cs typeface="Times New Roman" pitchFamily="18" charset="0"/>
                        </a:rPr>
                        <a:t>đặt vào</a:t>
                      </a:r>
                      <a:r>
                        <a:rPr lang="en-US" sz="2400" b="0">
                          <a:solidFill>
                            <a:schemeClr val="tx1"/>
                          </a:solidFill>
                          <a:effectLst/>
                          <a:latin typeface="Times New Roman" pitchFamily="18" charset="0"/>
                          <a:cs typeface="Times New Roman" pitchFamily="18" charset="0"/>
                        </a:rPr>
                        <a:t> </a:t>
                      </a:r>
                      <a:r>
                        <a:rPr lang="en-US" sz="2400">
                          <a:effectLst/>
                          <a:latin typeface="Times New Roman" pitchFamily="18" charset="0"/>
                          <a:cs typeface="Times New Roman" pitchFamily="18" charset="0"/>
                        </a:rPr>
                        <a:t>phím</a:t>
                      </a:r>
                      <a:endParaRPr lang="en-US" sz="2400">
                        <a:effectLst/>
                        <a:latin typeface="Times New Roman" pitchFamily="18" charset="0"/>
                        <a:ea typeface="Calibri"/>
                        <a:cs typeface="Times New Roman" pitchFamily="18" charset="0"/>
                      </a:endParaRPr>
                    </a:p>
                  </a:txBody>
                  <a:tcPr marL="75433" marR="75433" marT="37716" marB="37716"/>
                </a:tc>
                <a:extLst>
                  <a:ext uri="{0D108BD9-81ED-4DB2-BD59-A6C34878D82A}">
                    <a16:rowId xmlns:a16="http://schemas.microsoft.com/office/drawing/2014/main" val="10000"/>
                  </a:ext>
                </a:extLst>
              </a:tr>
              <a:tr h="521480">
                <a:tc>
                  <a:txBody>
                    <a:bodyPr/>
                    <a:lstStyle/>
                    <a:p>
                      <a:pPr marL="0" marR="0">
                        <a:lnSpc>
                          <a:spcPct val="100000"/>
                        </a:lnSpc>
                        <a:spcBef>
                          <a:spcPts val="1200"/>
                        </a:spcBef>
                        <a:spcAft>
                          <a:spcPts val="1000"/>
                        </a:spcAft>
                      </a:pPr>
                      <a:r>
                        <a:rPr lang="en-US" sz="2400">
                          <a:effectLst/>
                          <a:latin typeface="Times New Roman" pitchFamily="18" charset="0"/>
                          <a:cs typeface="Times New Roman" pitchFamily="18" charset="0"/>
                        </a:rPr>
                        <a:t>Ngón trỏ</a:t>
                      </a:r>
                      <a:endParaRPr lang="en-US" sz="2400">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F  </a:t>
                      </a:r>
                      <a:endParaRPr lang="en-US" sz="2400" b="1">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J  </a:t>
                      </a:r>
                      <a:endParaRPr lang="en-US" sz="2400" b="1">
                        <a:effectLst/>
                        <a:latin typeface="Times New Roman" pitchFamily="18" charset="0"/>
                        <a:ea typeface="Calibri"/>
                        <a:cs typeface="Times New Roman" pitchFamily="18" charset="0"/>
                      </a:endParaRPr>
                    </a:p>
                  </a:txBody>
                  <a:tcPr marL="75433" marR="75433" marT="37716" marB="37716"/>
                </a:tc>
                <a:extLst>
                  <a:ext uri="{0D108BD9-81ED-4DB2-BD59-A6C34878D82A}">
                    <a16:rowId xmlns:a16="http://schemas.microsoft.com/office/drawing/2014/main" val="10001"/>
                  </a:ext>
                </a:extLst>
              </a:tr>
              <a:tr h="502572">
                <a:tc>
                  <a:txBody>
                    <a:bodyPr/>
                    <a:lstStyle/>
                    <a:p>
                      <a:pPr marL="0" marR="0">
                        <a:lnSpc>
                          <a:spcPct val="100000"/>
                        </a:lnSpc>
                        <a:spcBef>
                          <a:spcPts val="1200"/>
                        </a:spcBef>
                        <a:spcAft>
                          <a:spcPts val="1000"/>
                        </a:spcAft>
                      </a:pPr>
                      <a:r>
                        <a:rPr lang="en-US" sz="2400">
                          <a:effectLst/>
                          <a:latin typeface="Times New Roman" pitchFamily="18" charset="0"/>
                          <a:cs typeface="Times New Roman" pitchFamily="18" charset="0"/>
                        </a:rPr>
                        <a:t>Ngón giữa</a:t>
                      </a:r>
                      <a:endParaRPr lang="en-US" sz="2400">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D</a:t>
                      </a:r>
                      <a:endParaRPr lang="en-US" sz="2400" b="1">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K</a:t>
                      </a:r>
                      <a:endParaRPr lang="en-US" sz="2400" b="1">
                        <a:effectLst/>
                        <a:latin typeface="Times New Roman" pitchFamily="18" charset="0"/>
                        <a:ea typeface="Calibri"/>
                        <a:cs typeface="Times New Roman" pitchFamily="18" charset="0"/>
                      </a:endParaRPr>
                    </a:p>
                  </a:txBody>
                  <a:tcPr marL="75433" marR="75433" marT="37716" marB="37716"/>
                </a:tc>
                <a:extLst>
                  <a:ext uri="{0D108BD9-81ED-4DB2-BD59-A6C34878D82A}">
                    <a16:rowId xmlns:a16="http://schemas.microsoft.com/office/drawing/2014/main" val="10002"/>
                  </a:ext>
                </a:extLst>
              </a:tr>
              <a:tr h="527701">
                <a:tc>
                  <a:txBody>
                    <a:bodyPr/>
                    <a:lstStyle/>
                    <a:p>
                      <a:pPr marL="0" marR="0">
                        <a:lnSpc>
                          <a:spcPct val="100000"/>
                        </a:lnSpc>
                        <a:spcBef>
                          <a:spcPts val="1200"/>
                        </a:spcBef>
                        <a:spcAft>
                          <a:spcPts val="1000"/>
                        </a:spcAft>
                      </a:pPr>
                      <a:r>
                        <a:rPr lang="en-US" sz="2400">
                          <a:effectLst/>
                          <a:latin typeface="Times New Roman" pitchFamily="18" charset="0"/>
                          <a:cs typeface="Times New Roman" pitchFamily="18" charset="0"/>
                        </a:rPr>
                        <a:t>Ngón áp út</a:t>
                      </a:r>
                      <a:endParaRPr lang="en-US" sz="2400">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S</a:t>
                      </a:r>
                      <a:endParaRPr lang="en-US" sz="2400" b="1">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L</a:t>
                      </a:r>
                      <a:endParaRPr lang="en-US" sz="2400" b="1">
                        <a:effectLst/>
                        <a:latin typeface="Times New Roman" pitchFamily="18" charset="0"/>
                        <a:ea typeface="Calibri"/>
                        <a:cs typeface="Times New Roman" pitchFamily="18" charset="0"/>
                      </a:endParaRPr>
                    </a:p>
                  </a:txBody>
                  <a:tcPr marL="75433" marR="75433" marT="37716" marB="37716"/>
                </a:tc>
                <a:extLst>
                  <a:ext uri="{0D108BD9-81ED-4DB2-BD59-A6C34878D82A}">
                    <a16:rowId xmlns:a16="http://schemas.microsoft.com/office/drawing/2014/main" val="10003"/>
                  </a:ext>
                </a:extLst>
              </a:tr>
              <a:tr h="521480">
                <a:tc>
                  <a:txBody>
                    <a:bodyPr/>
                    <a:lstStyle/>
                    <a:p>
                      <a:pPr marL="0" marR="0">
                        <a:lnSpc>
                          <a:spcPct val="100000"/>
                        </a:lnSpc>
                        <a:spcBef>
                          <a:spcPts val="1200"/>
                        </a:spcBef>
                        <a:spcAft>
                          <a:spcPts val="1000"/>
                        </a:spcAft>
                      </a:pPr>
                      <a:r>
                        <a:rPr lang="en-US" sz="2400">
                          <a:effectLst/>
                          <a:latin typeface="Times New Roman" pitchFamily="18" charset="0"/>
                          <a:cs typeface="Times New Roman" pitchFamily="18" charset="0"/>
                        </a:rPr>
                        <a:t>Ngón út</a:t>
                      </a:r>
                      <a:endParaRPr lang="en-US" sz="2400">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A</a:t>
                      </a:r>
                      <a:endParaRPr lang="en-US" sz="2400" b="1">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a:t>
                      </a:r>
                      <a:endParaRPr lang="en-US" sz="2400" b="1">
                        <a:effectLst/>
                        <a:latin typeface="Times New Roman" pitchFamily="18" charset="0"/>
                        <a:ea typeface="Calibri"/>
                        <a:cs typeface="Times New Roman" pitchFamily="18" charset="0"/>
                      </a:endParaRPr>
                    </a:p>
                  </a:txBody>
                  <a:tcPr marL="75433" marR="75433" marT="37716" marB="37716"/>
                </a:tc>
                <a:extLst>
                  <a:ext uri="{0D108BD9-81ED-4DB2-BD59-A6C34878D82A}">
                    <a16:rowId xmlns:a16="http://schemas.microsoft.com/office/drawing/2014/main" val="10004"/>
                  </a:ext>
                </a:extLst>
              </a:tr>
              <a:tr h="798330">
                <a:tc>
                  <a:txBody>
                    <a:bodyPr/>
                    <a:lstStyle/>
                    <a:p>
                      <a:pPr marL="0" marR="0">
                        <a:lnSpc>
                          <a:spcPct val="100000"/>
                        </a:lnSpc>
                        <a:spcBef>
                          <a:spcPts val="1200"/>
                        </a:spcBef>
                        <a:spcAft>
                          <a:spcPts val="1000"/>
                        </a:spcAft>
                      </a:pPr>
                      <a:r>
                        <a:rPr lang="en-US" sz="2400">
                          <a:effectLst/>
                          <a:latin typeface="Times New Roman" pitchFamily="18" charset="0"/>
                          <a:cs typeface="Times New Roman" pitchFamily="18" charset="0"/>
                        </a:rPr>
                        <a:t>Ngón cái</a:t>
                      </a:r>
                      <a:endParaRPr lang="en-US" sz="2400">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 Phím</a:t>
                      </a:r>
                      <a:r>
                        <a:rPr lang="en-US" sz="2400" b="1" baseline="0">
                          <a:effectLst/>
                          <a:latin typeface="Times New Roman" pitchFamily="18" charset="0"/>
                          <a:cs typeface="Times New Roman" pitchFamily="18" charset="0"/>
                        </a:rPr>
                        <a:t> cách</a:t>
                      </a:r>
                      <a:endParaRPr lang="en-US" sz="2400" b="1">
                        <a:effectLst/>
                        <a:latin typeface="Times New Roman" pitchFamily="18" charset="0"/>
                        <a:ea typeface="Calibri"/>
                        <a:cs typeface="Times New Roman" pitchFamily="18" charset="0"/>
                      </a:endParaRPr>
                    </a:p>
                  </a:txBody>
                  <a:tcPr marL="75433" marR="75433" marT="37716" marB="37716"/>
                </a:tc>
                <a:tc>
                  <a:txBody>
                    <a:bodyPr/>
                    <a:lstStyle/>
                    <a:p>
                      <a:pPr marL="0" marR="0" algn="ctr">
                        <a:lnSpc>
                          <a:spcPct val="100000"/>
                        </a:lnSpc>
                        <a:spcBef>
                          <a:spcPts val="1200"/>
                        </a:spcBef>
                        <a:spcAft>
                          <a:spcPts val="1000"/>
                        </a:spcAft>
                      </a:pPr>
                      <a:r>
                        <a:rPr lang="en-US" sz="2400" b="1">
                          <a:effectLst/>
                          <a:latin typeface="Times New Roman" pitchFamily="18" charset="0"/>
                          <a:cs typeface="Times New Roman" pitchFamily="18" charset="0"/>
                        </a:rPr>
                        <a:t>Phím</a:t>
                      </a:r>
                      <a:r>
                        <a:rPr lang="en-US" sz="2400" b="1" baseline="0">
                          <a:effectLst/>
                          <a:latin typeface="Times New Roman" pitchFamily="18" charset="0"/>
                          <a:ea typeface="+mn-ea"/>
                          <a:cs typeface="Times New Roman" pitchFamily="18" charset="0"/>
                        </a:rPr>
                        <a:t> cách</a:t>
                      </a:r>
                      <a:endParaRPr lang="en-US" sz="2400" b="1">
                        <a:effectLst/>
                        <a:latin typeface="Times New Roman" pitchFamily="18" charset="0"/>
                        <a:ea typeface="Calibri"/>
                        <a:cs typeface="Times New Roman" pitchFamily="18" charset="0"/>
                      </a:endParaRPr>
                    </a:p>
                  </a:txBody>
                  <a:tcPr marL="75433" marR="75433" marT="37716" marB="37716"/>
                </a:tc>
                <a:extLst>
                  <a:ext uri="{0D108BD9-81ED-4DB2-BD59-A6C34878D82A}">
                    <a16:rowId xmlns:a16="http://schemas.microsoft.com/office/drawing/2014/main" val="10005"/>
                  </a:ext>
                </a:extLst>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817" y="777875"/>
            <a:ext cx="4108772" cy="3042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1"/>
          <p:cNvSpPr txBox="1">
            <a:spLocks noChangeArrowheads="1"/>
          </p:cNvSpPr>
          <p:nvPr/>
        </p:nvSpPr>
        <p:spPr bwMode="auto">
          <a:xfrm>
            <a:off x="345509" y="5426085"/>
            <a:ext cx="11228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i="1" u="sng">
                <a:solidFill>
                  <a:srgbClr val="FF0000"/>
                </a:solidFill>
                <a:latin typeface="Times New Roman" pitchFamily="18" charset="0"/>
                <a:cs typeface="Times New Roman" pitchFamily="18" charset="0"/>
              </a:rPr>
              <a:t>Chú ý:</a:t>
            </a:r>
            <a:r>
              <a:rPr lang="en-US" sz="2800" b="1">
                <a:solidFill>
                  <a:srgbClr val="FF0000"/>
                </a:solidFill>
                <a:latin typeface="Times New Roman" pitchFamily="18" charset="0"/>
                <a:cs typeface="Times New Roman" pitchFamily="18" charset="0"/>
              </a:rPr>
              <a:t> </a:t>
            </a:r>
            <a:r>
              <a:rPr lang="en-US" sz="2800">
                <a:latin typeface="Times New Roman" pitchFamily="18" charset="0"/>
                <a:cs typeface="Times New Roman" pitchFamily="18" charset="0"/>
              </a:rPr>
              <a:t>Chúng ta gọi 8 phím:                                    </a:t>
            </a:r>
            <a:r>
              <a:rPr lang="en-US" sz="2800" smtClean="0">
                <a:latin typeface="Times New Roman" pitchFamily="18" charset="0"/>
                <a:cs typeface="Times New Roman" pitchFamily="18" charset="0"/>
              </a:rPr>
              <a:t>là </a:t>
            </a:r>
            <a:r>
              <a:rPr lang="en-US" sz="2800">
                <a:latin typeface="Times New Roman" pitchFamily="18" charset="0"/>
                <a:cs typeface="Times New Roman" pitchFamily="18" charset="0"/>
              </a:rPr>
              <a:t>các phím xuất phát.</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903" y="5523936"/>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519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18C10B-713B-4091-802A-957E55DC3A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42721"/>
            <a:ext cx="8382000" cy="5750395"/>
          </a:xfrm>
          <a:prstGeom prst="rect">
            <a:avLst/>
          </a:prstGeom>
          <a:noFill/>
          <a:ln>
            <a:noFill/>
          </a:ln>
        </p:spPr>
      </p:pic>
    </p:spTree>
    <p:extLst>
      <p:ext uri="{BB962C8B-B14F-4D97-AF65-F5344CB8AC3E}">
        <p14:creationId xmlns:p14="http://schemas.microsoft.com/office/powerpoint/2010/main" val="199807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640080" y="3955465"/>
            <a:ext cx="1042198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1">
                <a:latin typeface="Times New Roman" pitchFamily="18" charset="0"/>
                <a:cs typeface="Times New Roman" pitchFamily="18" charset="0"/>
              </a:rPr>
              <a:t>1. Em có nhận xét gì màu của các ngón tay và màu của các phím</a:t>
            </a:r>
            <a:r>
              <a:rPr lang="en-US" sz="4000" b="1" smtClean="0">
                <a:latin typeface="Times New Roman" pitchFamily="18" charset="0"/>
                <a:cs typeface="Times New Roman" pitchFamily="18" charset="0"/>
              </a:rPr>
              <a:t>?</a:t>
            </a:r>
            <a:endParaRPr lang="en-US" sz="4000" b="1">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7104" y="847224"/>
            <a:ext cx="6081514" cy="284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6992" y="139338"/>
            <a:ext cx="4336444" cy="707886"/>
          </a:xfrm>
          <a:prstGeom prst="rect">
            <a:avLst/>
          </a:prstGeom>
        </p:spPr>
        <p:txBody>
          <a:bodyPr wrap="none">
            <a:spAutoFit/>
          </a:bodyPr>
          <a:lstStyle/>
          <a:p>
            <a:pPr>
              <a:spcBef>
                <a:spcPts val="600"/>
              </a:spcBef>
            </a:pPr>
            <a:r>
              <a:rPr lang="en-US" sz="4000" b="1">
                <a:solidFill>
                  <a:srgbClr val="FF0000"/>
                </a:solidFill>
                <a:latin typeface="Times New Roman" pitchFamily="18" charset="0"/>
              </a:rPr>
              <a:t>Quan sát hình sau:</a:t>
            </a:r>
            <a:endParaRPr lang="en-US" sz="4000" b="1" dirty="0">
              <a:solidFill>
                <a:srgbClr val="FF0000"/>
              </a:solidFill>
              <a:latin typeface="Times New Roman" pitchFamily="18" charset="0"/>
            </a:endParaRPr>
          </a:p>
        </p:txBody>
      </p:sp>
      <p:sp>
        <p:nvSpPr>
          <p:cNvPr id="2" name="TextBox 1"/>
          <p:cNvSpPr txBox="1"/>
          <p:nvPr/>
        </p:nvSpPr>
        <p:spPr>
          <a:xfrm>
            <a:off x="640080" y="5478692"/>
            <a:ext cx="11273246" cy="707886"/>
          </a:xfrm>
          <a:prstGeom prst="rect">
            <a:avLst/>
          </a:prstGeom>
          <a:noFill/>
        </p:spPr>
        <p:txBody>
          <a:bodyPr wrap="square" rtlCol="0">
            <a:spAutoFit/>
          </a:bodyPr>
          <a:lstStyle/>
          <a:p>
            <a:r>
              <a:rPr lang="en-US" sz="4000" b="1">
                <a:latin typeface="Times New Roman" pitchFamily="18" charset="0"/>
              </a:rPr>
              <a:t>2. Khi gõ mỗi ngón tay sẽ tương ứng với một phím</a:t>
            </a:r>
            <a:r>
              <a:rPr lang="en-US" sz="4000" b="1" smtClean="0">
                <a:latin typeface="Times New Roman" pitchFamily="18" charset="0"/>
              </a:rPr>
              <a:t>.</a:t>
            </a:r>
            <a:endParaRPr lang="en-US" sz="4000" b="1"/>
          </a:p>
        </p:txBody>
      </p:sp>
    </p:spTree>
    <p:extLst>
      <p:ext uri="{BB962C8B-B14F-4D97-AF65-F5344CB8AC3E}">
        <p14:creationId xmlns:p14="http://schemas.microsoft.com/office/powerpoint/2010/main" val="3299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506</Words>
  <Application>Microsoft Office PowerPoint</Application>
  <PresentationFormat>Widescreen</PresentationFormat>
  <Paragraphs>59</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.VnTime</vt:lpstr>
      <vt:lpstr>Arial</vt:lpstr>
      <vt:lpstr>Calibri</vt:lpstr>
      <vt:lpstr>Calibri Light</vt:lpstr>
      <vt:lpstr>Cambria Math</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1. Đặt tay đúng trên hàng phím cơ sở</vt:lpstr>
      <vt:lpstr>PowerPoint Presentation</vt:lpstr>
      <vt:lpstr>PowerPoint Presentation</vt:lpstr>
      <vt:lpstr>PowerPoint Presentation</vt:lpstr>
      <vt:lpstr>2. TẬP GÕ PHÍM VỚI PHẦN MỀM RAPIDTYPING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21</cp:revision>
  <dcterms:created xsi:type="dcterms:W3CDTF">2023-10-22T12:31:46Z</dcterms:created>
  <dcterms:modified xsi:type="dcterms:W3CDTF">2023-11-06T13:02:20Z</dcterms:modified>
</cp:coreProperties>
</file>