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3" r:id="rId3"/>
    <p:sldId id="257" r:id="rId4"/>
    <p:sldId id="264" r:id="rId5"/>
    <p:sldId id="275" r:id="rId6"/>
    <p:sldId id="276" r:id="rId7"/>
    <p:sldId id="259" r:id="rId8"/>
    <p:sldId id="297" r:id="rId9"/>
    <p:sldId id="277" r:id="rId10"/>
    <p:sldId id="294" r:id="rId11"/>
    <p:sldId id="292" r:id="rId12"/>
    <p:sldId id="293" r:id="rId13"/>
    <p:sldId id="295" r:id="rId14"/>
    <p:sldId id="29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75292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aF56mZ73FFM" TargetMode="Externa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04676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Bận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40" y="1895002"/>
            <a:ext cx="7055893" cy="457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ubtitle 5"/>
          <p:cNvSpPr txBox="1">
            <a:spLocks/>
          </p:cNvSpPr>
          <p:nvPr/>
        </p:nvSpPr>
        <p:spPr>
          <a:xfrm>
            <a:off x="2489201" y="641351"/>
            <a:ext cx="7229475" cy="1133475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Hồng: 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lớn nhất miền Bắc, chảy qua Hà Nội.</a:t>
            </a:r>
          </a:p>
        </p:txBody>
      </p:sp>
    </p:spTree>
    <p:extLst>
      <p:ext uri="{BB962C8B-B14F-4D97-AF65-F5344CB8AC3E}">
        <p14:creationId xmlns:p14="http://schemas.microsoft.com/office/powerpoint/2010/main" val="309031304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 txBox="1">
            <a:spLocks/>
          </p:cNvSpPr>
          <p:nvPr/>
        </p:nvSpPr>
        <p:spPr bwMode="auto">
          <a:xfrm>
            <a:off x="2649539" y="623889"/>
            <a:ext cx="7246937" cy="1000125"/>
          </a:xfrm>
          <a:prstGeom prst="rect">
            <a:avLst/>
          </a:prstGeom>
          <a:ln w="28575"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mùa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: Bước vào thời gian gieo hạt, cấy lúa hoặc gặt hái</a:t>
            </a:r>
          </a:p>
        </p:txBody>
      </p:sp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91" y="1832789"/>
            <a:ext cx="6180553" cy="458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961463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4772026" y="401638"/>
            <a:ext cx="319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GIẢI NGHĨA TỪ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51188" y="1047751"/>
            <a:ext cx="6430962" cy="665163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thù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Đánh giặc, bảo vệ đất nước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6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453" y="2110527"/>
            <a:ext cx="4270079" cy="395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7903" y="2110526"/>
            <a:ext cx="4162326" cy="395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373808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图片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0" r="22876" b="725"/>
          <a:stretch>
            <a:fillRect/>
          </a:stretch>
        </p:blipFill>
        <p:spPr bwMode="auto">
          <a:xfrm>
            <a:off x="6924676" y="5486400"/>
            <a:ext cx="4200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0" r="40556" b="725"/>
          <a:stretch>
            <a:fillRect/>
          </a:stretch>
        </p:blipFill>
        <p:spPr bwMode="auto">
          <a:xfrm>
            <a:off x="4100513" y="5486400"/>
            <a:ext cx="2952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61810" r="40556" b="725"/>
          <a:stretch>
            <a:fillRect/>
          </a:stretch>
        </p:blipFill>
        <p:spPr bwMode="auto">
          <a:xfrm>
            <a:off x="1066801" y="5486400"/>
            <a:ext cx="3033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87875" y="1774825"/>
            <a:ext cx="3111500" cy="378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 kern="0" dirty="0">
                <a:solidFill>
                  <a:srgbClr val="3A3A3A"/>
                </a:solidFill>
                <a:latin typeface="+mj-lt"/>
              </a:rPr>
              <a:t>Cô bận cấy lúa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Chú bận đánh thù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Mẹ bận hát ru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Bà bận thổi nấu.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Còn con bận bú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Bận ngủ b</a:t>
            </a:r>
            <a:r>
              <a:rPr lang="en-US" sz="3000" kern="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3000" kern="0" dirty="0">
                <a:solidFill>
                  <a:srgbClr val="3A3A3A"/>
                </a:solidFill>
                <a:latin typeface="+mj-lt"/>
              </a:rPr>
              <a:t>n chơi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Bận tập khóc cười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Bận nhìn ánh sáng.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7814" y="2039938"/>
            <a:ext cx="3227387" cy="286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 kern="0" dirty="0">
                <a:solidFill>
                  <a:srgbClr val="3A3A3A"/>
                </a:solidFill>
                <a:latin typeface="+mj-lt"/>
              </a:rPr>
              <a:t>Mọi người đều bận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Nên đời rộn vui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Con vừa ra đời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Biết chăng điều đó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Mà đem vui nhỏ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Góp vào </a:t>
            </a:r>
            <a:r>
              <a:rPr lang="en-US" sz="3000" kern="0" dirty="0">
                <a:solidFill>
                  <a:srgbClr val="3A3A3A"/>
                </a:solidFill>
                <a:latin typeface="+mj-lt"/>
              </a:rPr>
              <a:t>đ</a:t>
            </a:r>
            <a:r>
              <a:rPr lang="vi-VN" sz="3000" kern="0" dirty="0">
                <a:solidFill>
                  <a:srgbClr val="3A3A3A"/>
                </a:solidFill>
                <a:latin typeface="+mj-lt"/>
              </a:rPr>
              <a:t>ời chung.</a:t>
            </a:r>
            <a:endParaRPr lang="en-US" sz="3000" b="1" i="1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58164" y="5062539"/>
            <a:ext cx="2625725" cy="523875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1" y="1443039"/>
            <a:ext cx="3370263" cy="470852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8575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 kern="0" dirty="0">
                <a:solidFill>
                  <a:srgbClr val="3A3A3A"/>
                </a:solidFill>
                <a:latin typeface="+mj-lt"/>
              </a:rPr>
              <a:t>Trời thu bận xanh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Sông Hồng bận chảy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Cái xe bận chạy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Lịch bận tính ngày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Con chim bận bay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Cái hoa bận đỏ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Cờ bận vẫy gió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Chữ bận thành thơ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Hạt bận vào mùa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Than bận làm lửa.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0601" y="1"/>
            <a:ext cx="2557463" cy="708025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</a:p>
        </p:txBody>
      </p:sp>
      <p:grpSp>
        <p:nvGrpSpPr>
          <p:cNvPr id="2" name="组合 39"/>
          <p:cNvGrpSpPr>
            <a:grpSpLocks/>
          </p:cNvGrpSpPr>
          <p:nvPr/>
        </p:nvGrpSpPr>
        <p:grpSpPr bwMode="auto">
          <a:xfrm>
            <a:off x="2592386" y="822325"/>
            <a:ext cx="409575" cy="522288"/>
            <a:chOff x="4807305" y="2954027"/>
            <a:chExt cx="520031" cy="521377"/>
          </a:xfrm>
        </p:grpSpPr>
        <p:sp>
          <p:nvSpPr>
            <p:cNvPr id="22" name="椭圆 40">
              <a:extLst/>
            </p:cNvPr>
            <p:cNvSpPr>
              <a:spLocks noChangeAspect="1"/>
            </p:cNvSpPr>
            <p:nvPr/>
          </p:nvSpPr>
          <p:spPr>
            <a:xfrm>
              <a:off x="4807305" y="2954027"/>
              <a:ext cx="520031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90022">
                <a:defRPr/>
              </a:pPr>
              <a:endParaRPr lang="zh-CN" altLang="en-US" sz="14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3" name="矩形 41">
              <a:extLst/>
            </p:cNvPr>
            <p:cNvSpPr/>
            <p:nvPr/>
          </p:nvSpPr>
          <p:spPr>
            <a:xfrm>
              <a:off x="4827068" y="2977798"/>
              <a:ext cx="456317" cy="36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90022">
                <a:defRPr/>
              </a:pPr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42"/>
          <p:cNvGrpSpPr>
            <a:grpSpLocks/>
          </p:cNvGrpSpPr>
          <p:nvPr/>
        </p:nvGrpSpPr>
        <p:grpSpPr bwMode="auto">
          <a:xfrm>
            <a:off x="6005514" y="1096964"/>
            <a:ext cx="454025" cy="503237"/>
            <a:chOff x="4769127" y="3593685"/>
            <a:chExt cx="576470" cy="504000"/>
          </a:xfrm>
        </p:grpSpPr>
        <p:sp>
          <p:nvSpPr>
            <p:cNvPr id="25" name="椭圆 43">
              <a:extLst/>
            </p:cNvPr>
            <p:cNvSpPr>
              <a:spLocks noChangeAspect="1"/>
            </p:cNvSpPr>
            <p:nvPr/>
          </p:nvSpPr>
          <p:spPr>
            <a:xfrm>
              <a:off x="4807423" y="3593685"/>
              <a:ext cx="503907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90022">
                <a:defRPr/>
              </a:pPr>
              <a:endParaRPr lang="zh-CN" altLang="en-US" sz="24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6" name="矩形 44">
              <a:extLst/>
            </p:cNvPr>
            <p:cNvSpPr/>
            <p:nvPr/>
          </p:nvSpPr>
          <p:spPr>
            <a:xfrm>
              <a:off x="4769127" y="3596865"/>
              <a:ext cx="576470" cy="3688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90022">
                <a:defRPr/>
              </a:pPr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45"/>
          <p:cNvGrpSpPr>
            <a:grpSpLocks/>
          </p:cNvGrpSpPr>
          <p:nvPr/>
        </p:nvGrpSpPr>
        <p:grpSpPr bwMode="auto">
          <a:xfrm>
            <a:off x="9520238" y="1395414"/>
            <a:ext cx="400545" cy="503237"/>
            <a:chOff x="4807790" y="4233342"/>
            <a:chExt cx="508569" cy="504000"/>
          </a:xfrm>
        </p:grpSpPr>
        <p:sp>
          <p:nvSpPr>
            <p:cNvPr id="28" name="椭圆 46">
              <a:extLst/>
            </p:cNvPr>
            <p:cNvSpPr>
              <a:spLocks noChangeAspect="1"/>
            </p:cNvSpPr>
            <p:nvPr/>
          </p:nvSpPr>
          <p:spPr>
            <a:xfrm>
              <a:off x="4807790" y="4233342"/>
              <a:ext cx="503909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90022">
                <a:defRPr/>
              </a:pPr>
              <a:endParaRPr lang="zh-CN" altLang="en-US" sz="24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9" name="矩形 47">
              <a:extLst/>
            </p:cNvPr>
            <p:cNvSpPr/>
            <p:nvPr/>
          </p:nvSpPr>
          <p:spPr>
            <a:xfrm>
              <a:off x="4811192" y="4254010"/>
              <a:ext cx="505167" cy="369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90022">
                <a:defRPr/>
              </a:pPr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738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97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 autoUpdateAnimBg="0"/>
      <p:bldP spid="16" grpId="0" animBg="1"/>
      <p:bldP spid="1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104AF-EE18-A27D-CD48-2CB37E9128BD}"/>
              </a:ext>
            </a:extLst>
          </p:cNvPr>
          <p:cNvSpPr/>
          <p:nvPr/>
        </p:nvSpPr>
        <p:spPr>
          <a:xfrm>
            <a:off x="696686" y="2046512"/>
            <a:ext cx="6894285" cy="1074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BA660-8988-12F8-8E9E-9C4BDD1A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4948" y="1612418"/>
            <a:ext cx="3036308" cy="4674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97406-20E1-E86A-F929-55BA9ECF0636}"/>
              </a:ext>
            </a:extLst>
          </p:cNvPr>
          <p:cNvSpPr txBox="1"/>
          <p:nvPr/>
        </p:nvSpPr>
        <p:spPr>
          <a:xfrm>
            <a:off x="2262688" y="2354465"/>
            <a:ext cx="9101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UTM Avo" panose="02040603050506020204" pitchFamily="18" charset="0"/>
                <a:cs typeface="Arial" panose="020B0604020202020204" pitchFamily="34" charset="0"/>
              </a:rPr>
              <a:t>LUYỆN ĐỌC HIỂU</a:t>
            </a:r>
          </a:p>
        </p:txBody>
      </p:sp>
    </p:spTree>
    <p:extLst>
      <p:ext uri="{BB962C8B-B14F-4D97-AF65-F5344CB8AC3E}">
        <p14:creationId xmlns:p14="http://schemas.microsoft.com/office/powerpoint/2010/main" val="23537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5ADEC2-6003-30F1-F45C-8372529B5794}"/>
              </a:ext>
            </a:extLst>
          </p:cNvPr>
          <p:cNvGrpSpPr/>
          <p:nvPr/>
        </p:nvGrpSpPr>
        <p:grpSpPr>
          <a:xfrm>
            <a:off x="10516409" y="678964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CE500A70-66E9-272D-FC1D-3A739C4D2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318E22-B356-D3BF-617C-77DE605020C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>
              <a:ext uri="{FF2B5EF4-FFF2-40B4-BE49-F238E27FC236}">
                <a16:creationId xmlns:a16="http://schemas.microsoft.com/office/drawing/2014/main" id="{64B71C82-3C22-DA04-417D-DE490B978008}"/>
              </a:ext>
            </a:extLst>
          </p:cNvPr>
          <p:cNvSpPr/>
          <p:nvPr/>
        </p:nvSpPr>
        <p:spPr>
          <a:xfrm>
            <a:off x="2301948" y="4651670"/>
            <a:ext cx="7256721" cy="717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06A0-2442-D7CB-4A12-7A4D6D6E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t="51473" b="4648"/>
          <a:stretch/>
        </p:blipFill>
        <p:spPr>
          <a:xfrm>
            <a:off x="2301949" y="1993679"/>
            <a:ext cx="3573629" cy="224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00951-D49B-C936-2049-ED9681877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450"/>
          <a:stretch/>
        </p:blipFill>
        <p:spPr>
          <a:xfrm>
            <a:off x="6308651" y="1993680"/>
            <a:ext cx="3250019" cy="22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B06A0-2442-D7CB-4A12-7A4D6D6E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t="51473" b="4648"/>
          <a:stretch/>
        </p:blipFill>
        <p:spPr>
          <a:xfrm>
            <a:off x="2831190" y="1573922"/>
            <a:ext cx="7110697" cy="4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051C23-52F5-483C-EAE6-1B38F84E0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50"/>
          <a:stretch/>
        </p:blipFill>
        <p:spPr>
          <a:xfrm>
            <a:off x="3216227" y="1304090"/>
            <a:ext cx="6480277" cy="45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DAE9B5-07E7-914D-9ADF-3991F6426A36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524F939-2D87-9ACB-1927-7D3B26C09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1D09B0-CA04-6EBA-ABA2-6F4F2E6659C2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16645-CDF1-4AF4-AA99-A1BBC2139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0" b="2319"/>
          <a:stretch/>
        </p:blipFill>
        <p:spPr>
          <a:xfrm>
            <a:off x="808891" y="193431"/>
            <a:ext cx="10999177" cy="66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37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C9DFBA-7B0C-DB75-4464-56DFC00D7E40}"/>
              </a:ext>
            </a:extLst>
          </p:cNvPr>
          <p:cNvSpPr txBox="1"/>
          <p:nvPr/>
        </p:nvSpPr>
        <p:spPr>
          <a:xfrm>
            <a:off x="5417108" y="2469912"/>
            <a:ext cx="7500257" cy="300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Ngắt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2/2 </a:t>
            </a: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Hồng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chảy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chạy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EC9DA-C623-D1BB-5C22-85B0B03D9988}"/>
              </a:ext>
            </a:extLst>
          </p:cNvPr>
          <p:cNvGrpSpPr/>
          <p:nvPr/>
        </p:nvGrpSpPr>
        <p:grpSpPr>
          <a:xfrm>
            <a:off x="1600200" y="4358220"/>
            <a:ext cx="3816908" cy="1452528"/>
            <a:chOff x="1600200" y="6160116"/>
            <a:chExt cx="6369543" cy="2423936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BE839D94-17C3-A637-FDE3-2113A9AAE13F}"/>
                </a:ext>
              </a:extLst>
            </p:cNvPr>
            <p:cNvSpPr/>
            <p:nvPr/>
          </p:nvSpPr>
          <p:spPr>
            <a:xfrm>
              <a:off x="1600200" y="6160116"/>
              <a:ext cx="5867400" cy="242393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Khẩn</a:t>
              </a:r>
              <a:r>
                <a:rPr lang="en-US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trương</a:t>
              </a:r>
              <a:endPara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2">
              <a:extLst>
                <a:ext uri="{FF2B5EF4-FFF2-40B4-BE49-F238E27FC236}">
                  <a16:creationId xmlns:a16="http://schemas.microsoft.com/office/drawing/2014/main" id="{BDCB388A-3D69-E149-37BC-1D04935FF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29382"/>
            <a:stretch/>
          </p:blipFill>
          <p:spPr>
            <a:xfrm>
              <a:off x="6355856" y="6286977"/>
              <a:ext cx="1613887" cy="12683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F9F582-86B4-C794-A351-65F9CD96C00E}"/>
              </a:ext>
            </a:extLst>
          </p:cNvPr>
          <p:cNvGrpSpPr/>
          <p:nvPr/>
        </p:nvGrpSpPr>
        <p:grpSpPr>
          <a:xfrm>
            <a:off x="1600200" y="2325474"/>
            <a:ext cx="3516001" cy="1596966"/>
            <a:chOff x="1600200" y="2713777"/>
            <a:chExt cx="5867400" cy="266497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9332C83-351E-6F49-3544-DD25E4962B78}"/>
                </a:ext>
              </a:extLst>
            </p:cNvPr>
            <p:cNvSpPr/>
            <p:nvPr/>
          </p:nvSpPr>
          <p:spPr>
            <a:xfrm>
              <a:off x="1600200" y="2954811"/>
              <a:ext cx="5562600" cy="242393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Vui tươi</a:t>
              </a:r>
            </a:p>
          </p:txBody>
        </p:sp>
        <p:pic>
          <p:nvPicPr>
            <p:cNvPr id="12" name="Picture 21">
              <a:extLst>
                <a:ext uri="{FF2B5EF4-FFF2-40B4-BE49-F238E27FC236}">
                  <a16:creationId xmlns:a16="http://schemas.microsoft.com/office/drawing/2014/main" id="{CBA007B9-847B-A835-85BF-177F48DCE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29382"/>
            <a:stretch/>
          </p:blipFill>
          <p:spPr>
            <a:xfrm>
              <a:off x="5853713" y="2713777"/>
              <a:ext cx="1613887" cy="12683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4A2BC0-3A7A-DF03-D858-B36063F32B4E}"/>
              </a:ext>
            </a:extLst>
          </p:cNvPr>
          <p:cNvSpPr txBox="1"/>
          <p:nvPr/>
        </p:nvSpPr>
        <p:spPr>
          <a:xfrm>
            <a:off x="255426" y="1047252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Giọng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endParaRPr lang="en-US" sz="2800" b="1" u="none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D5A3D0-912F-C493-0589-D145CC785EC0}"/>
              </a:ext>
            </a:extLst>
          </p:cNvPr>
          <p:cNvGrpSpPr/>
          <p:nvPr/>
        </p:nvGrpSpPr>
        <p:grpSpPr>
          <a:xfrm>
            <a:off x="9772054" y="889125"/>
            <a:ext cx="2374289" cy="1409396"/>
            <a:chOff x="9772054" y="889125"/>
            <a:chExt cx="2374289" cy="1409396"/>
          </a:xfrm>
        </p:grpSpPr>
        <p:pic>
          <p:nvPicPr>
            <p:cNvPr id="3" name="Picture 2">
              <a:hlinkClick r:id="rId5"/>
              <a:extLst>
                <a:ext uri="{FF2B5EF4-FFF2-40B4-BE49-F238E27FC236}">
                  <a16:creationId xmlns:a16="http://schemas.microsoft.com/office/drawing/2014/main" id="{F6B55EFB-C4D5-8CDC-8C8A-B8D9301A4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55C783-8756-A2EC-CEB4-280F023A2921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图片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0" r="22876" b="725"/>
          <a:stretch>
            <a:fillRect/>
          </a:stretch>
        </p:blipFill>
        <p:spPr bwMode="auto">
          <a:xfrm>
            <a:off x="6924676" y="5486400"/>
            <a:ext cx="4200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0" r="40556" b="725"/>
          <a:stretch>
            <a:fillRect/>
          </a:stretch>
        </p:blipFill>
        <p:spPr bwMode="auto">
          <a:xfrm>
            <a:off x="4100513" y="5486400"/>
            <a:ext cx="2952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61810" r="40556" b="725"/>
          <a:stretch>
            <a:fillRect/>
          </a:stretch>
        </p:blipFill>
        <p:spPr bwMode="auto">
          <a:xfrm>
            <a:off x="1066801" y="5486400"/>
            <a:ext cx="3033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87875" y="1774825"/>
            <a:ext cx="3111500" cy="378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 kern="0" dirty="0">
                <a:solidFill>
                  <a:srgbClr val="3A3A3A"/>
                </a:solidFill>
                <a:latin typeface="+mj-lt"/>
              </a:rPr>
              <a:t>Cô bận cấy lúa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Chú bận đánh thù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Mẹ bận hát ru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Bà bận thổi nấu.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Còn con bận bú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Bận ngủ b</a:t>
            </a:r>
            <a:r>
              <a:rPr lang="en-US" sz="3000" kern="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3000" kern="0" dirty="0">
                <a:solidFill>
                  <a:srgbClr val="3A3A3A"/>
                </a:solidFill>
                <a:latin typeface="+mj-lt"/>
              </a:rPr>
              <a:t>n chơi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Bận tập khóc cười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Bận nhìn ánh sáng.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7814" y="2039938"/>
            <a:ext cx="3227387" cy="286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 kern="0" dirty="0">
                <a:solidFill>
                  <a:srgbClr val="3A3A3A"/>
                </a:solidFill>
                <a:latin typeface="+mj-lt"/>
              </a:rPr>
              <a:t>Mọi người đều bận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Nên đời rộn vui</a:t>
            </a:r>
            <a:r>
              <a:rPr lang="vi-VN" sz="3000" kern="0">
                <a:solidFill>
                  <a:srgbClr val="3A3A3A"/>
                </a:solidFill>
                <a:latin typeface="+mj-lt"/>
              </a:rPr>
              <a:t/>
            </a:r>
            <a:br>
              <a:rPr lang="vi-VN" sz="3000" kern="0">
                <a:solidFill>
                  <a:srgbClr val="3A3A3A"/>
                </a:solidFill>
                <a:latin typeface="+mj-lt"/>
              </a:rPr>
            </a:br>
            <a:r>
              <a:rPr lang="vi-VN" sz="3000" kern="0">
                <a:solidFill>
                  <a:srgbClr val="3A3A3A"/>
                </a:solidFill>
                <a:latin typeface="+mj-lt"/>
              </a:rPr>
              <a:t>Con vừa ra đời</a:t>
            </a:r>
            <a:r>
              <a:rPr lang="vi-VN" sz="3000" kern="0" dirty="0">
                <a:solidFill>
                  <a:srgbClr val="3A3A3A"/>
                </a:solidFill>
                <a:latin typeface="+mj-lt"/>
              </a:rPr>
              <a:t/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Biết chăng điều đó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Mà đem vui nhỏ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Góp vào </a:t>
            </a:r>
            <a:r>
              <a:rPr lang="en-US" sz="3000" kern="0" dirty="0">
                <a:solidFill>
                  <a:srgbClr val="3A3A3A"/>
                </a:solidFill>
                <a:latin typeface="+mj-lt"/>
              </a:rPr>
              <a:t>đ</a:t>
            </a:r>
            <a:r>
              <a:rPr lang="vi-VN" sz="3000" kern="0" dirty="0">
                <a:solidFill>
                  <a:srgbClr val="3A3A3A"/>
                </a:solidFill>
                <a:latin typeface="+mj-lt"/>
              </a:rPr>
              <a:t>ời chung.</a:t>
            </a:r>
            <a:endParaRPr lang="en-US" sz="3000" b="1" i="1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58164" y="5062539"/>
            <a:ext cx="2625725" cy="523875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 Đường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1" y="1443039"/>
            <a:ext cx="3370263" cy="470852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8575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 kern="0" dirty="0">
                <a:solidFill>
                  <a:srgbClr val="3A3A3A"/>
                </a:solidFill>
                <a:latin typeface="+mj-lt"/>
              </a:rPr>
              <a:t>Trời thu bận xanh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Sông Hồng bận chảy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Cái xe bận chạy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Lịch bận tính ngày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Con chim bận bay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Cái hoa bận đỏ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Cờ bận vẫy gió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Chữ bận thành thơ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Hạt bận vào mùa</a:t>
            </a:r>
            <a:br>
              <a:rPr lang="vi-VN" sz="3000" kern="0" dirty="0">
                <a:solidFill>
                  <a:srgbClr val="3A3A3A"/>
                </a:solidFill>
                <a:latin typeface="+mj-lt"/>
              </a:rPr>
            </a:br>
            <a:r>
              <a:rPr lang="vi-VN" sz="3000" kern="0" dirty="0">
                <a:solidFill>
                  <a:srgbClr val="3A3A3A"/>
                </a:solidFill>
                <a:latin typeface="+mj-lt"/>
              </a:rPr>
              <a:t>Than bận làm lửa.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0601" y="1"/>
            <a:ext cx="2557463" cy="708025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</a:p>
        </p:txBody>
      </p:sp>
      <p:grpSp>
        <p:nvGrpSpPr>
          <p:cNvPr id="2" name="组合 39"/>
          <p:cNvGrpSpPr>
            <a:grpSpLocks/>
          </p:cNvGrpSpPr>
          <p:nvPr/>
        </p:nvGrpSpPr>
        <p:grpSpPr bwMode="auto">
          <a:xfrm>
            <a:off x="2592386" y="822325"/>
            <a:ext cx="409575" cy="522288"/>
            <a:chOff x="4807305" y="2954027"/>
            <a:chExt cx="520031" cy="521377"/>
          </a:xfrm>
        </p:grpSpPr>
        <p:sp>
          <p:nvSpPr>
            <p:cNvPr id="22" name="椭圆 40">
              <a:extLst/>
            </p:cNvPr>
            <p:cNvSpPr>
              <a:spLocks noChangeAspect="1"/>
            </p:cNvSpPr>
            <p:nvPr/>
          </p:nvSpPr>
          <p:spPr>
            <a:xfrm>
              <a:off x="4807305" y="2954027"/>
              <a:ext cx="520031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90022">
                <a:defRPr/>
              </a:pPr>
              <a:endParaRPr lang="zh-CN" altLang="en-US" sz="14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3" name="矩形 41">
              <a:extLst/>
            </p:cNvPr>
            <p:cNvSpPr/>
            <p:nvPr/>
          </p:nvSpPr>
          <p:spPr>
            <a:xfrm>
              <a:off x="4827068" y="2977798"/>
              <a:ext cx="456317" cy="36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90022">
                <a:defRPr/>
              </a:pPr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42"/>
          <p:cNvGrpSpPr>
            <a:grpSpLocks/>
          </p:cNvGrpSpPr>
          <p:nvPr/>
        </p:nvGrpSpPr>
        <p:grpSpPr bwMode="auto">
          <a:xfrm>
            <a:off x="6005514" y="1096964"/>
            <a:ext cx="454025" cy="503237"/>
            <a:chOff x="4769127" y="3593685"/>
            <a:chExt cx="576470" cy="504000"/>
          </a:xfrm>
        </p:grpSpPr>
        <p:sp>
          <p:nvSpPr>
            <p:cNvPr id="25" name="椭圆 43">
              <a:extLst/>
            </p:cNvPr>
            <p:cNvSpPr>
              <a:spLocks noChangeAspect="1"/>
            </p:cNvSpPr>
            <p:nvPr/>
          </p:nvSpPr>
          <p:spPr>
            <a:xfrm>
              <a:off x="4807423" y="3593685"/>
              <a:ext cx="503907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90022">
                <a:defRPr/>
              </a:pPr>
              <a:endParaRPr lang="zh-CN" altLang="en-US" sz="24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6" name="矩形 44">
              <a:extLst/>
            </p:cNvPr>
            <p:cNvSpPr/>
            <p:nvPr/>
          </p:nvSpPr>
          <p:spPr>
            <a:xfrm>
              <a:off x="4769127" y="3596865"/>
              <a:ext cx="576470" cy="3688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90022">
                <a:defRPr/>
              </a:pPr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45"/>
          <p:cNvGrpSpPr>
            <a:grpSpLocks/>
          </p:cNvGrpSpPr>
          <p:nvPr/>
        </p:nvGrpSpPr>
        <p:grpSpPr bwMode="auto">
          <a:xfrm>
            <a:off x="9520238" y="1395414"/>
            <a:ext cx="400545" cy="503237"/>
            <a:chOff x="4807790" y="4233342"/>
            <a:chExt cx="508569" cy="504000"/>
          </a:xfrm>
        </p:grpSpPr>
        <p:sp>
          <p:nvSpPr>
            <p:cNvPr id="28" name="椭圆 46">
              <a:extLst/>
            </p:cNvPr>
            <p:cNvSpPr>
              <a:spLocks noChangeAspect="1"/>
            </p:cNvSpPr>
            <p:nvPr/>
          </p:nvSpPr>
          <p:spPr>
            <a:xfrm>
              <a:off x="4807790" y="4233342"/>
              <a:ext cx="503909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90022">
                <a:defRPr/>
              </a:pPr>
              <a:endParaRPr lang="zh-CN" altLang="en-US" sz="24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9" name="矩形 47">
              <a:extLst/>
            </p:cNvPr>
            <p:cNvSpPr/>
            <p:nvPr/>
          </p:nvSpPr>
          <p:spPr>
            <a:xfrm>
              <a:off x="4811192" y="4254010"/>
              <a:ext cx="505167" cy="369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90022">
                <a:defRPr/>
              </a:pPr>
              <a:r>
                <a:rPr lang="en-US" altLang="zh-CN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03</a:t>
              </a:r>
              <a:endParaRPr lang="zh-CN" altLang="en-US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187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 autoUpdateAnimBg="0"/>
      <p:bldP spid="16" grpId="0" animBg="1"/>
      <p:bldP spid="1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150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UTM Avo</vt:lpstr>
      <vt:lpstr>Wingdings</vt:lpstr>
      <vt:lpstr>方正少儿简体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MinhDuy</cp:lastModifiedBy>
  <cp:revision>17</cp:revision>
  <dcterms:created xsi:type="dcterms:W3CDTF">2023-10-19T01:35:13Z</dcterms:created>
  <dcterms:modified xsi:type="dcterms:W3CDTF">2023-11-03T23:59:02Z</dcterms:modified>
</cp:coreProperties>
</file>