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696" r:id="rId3"/>
  </p:sldMasterIdLst>
  <p:notesMasterIdLst>
    <p:notesMasterId r:id="rId22"/>
  </p:notesMasterIdLst>
  <p:sldIdLst>
    <p:sldId id="256" r:id="rId4"/>
    <p:sldId id="257" r:id="rId5"/>
    <p:sldId id="618" r:id="rId6"/>
    <p:sldId id="619" r:id="rId7"/>
    <p:sldId id="258" r:id="rId8"/>
    <p:sldId id="260" r:id="rId9"/>
    <p:sldId id="261" r:id="rId10"/>
    <p:sldId id="601" r:id="rId11"/>
    <p:sldId id="613" r:id="rId12"/>
    <p:sldId id="620" r:id="rId13"/>
    <p:sldId id="263" r:id="rId14"/>
    <p:sldId id="614" r:id="rId15"/>
    <p:sldId id="621" r:id="rId16"/>
    <p:sldId id="622" r:id="rId17"/>
    <p:sldId id="285" r:id="rId18"/>
    <p:sldId id="316" r:id="rId19"/>
    <p:sldId id="267" r:id="rId20"/>
    <p:sldId id="62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44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xmlns="" userId="aa8bbc59fd31db38" providerId="Windows Live"/>
      </p:ext>
    </p:extLst>
  </p:cmAuthor>
  <p:cmAuthor id="2" name="hung.nv2510hung.nv2510" initials="h" lastIdx="1" clrIdx="1">
    <p:extLst>
      <p:ext uri="{19B8F6BF-5375-455C-9EA6-DF929625EA0E}">
        <p15:presenceInfo xmlns:p15="http://schemas.microsoft.com/office/powerpoint/2012/main" xmlns=""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BC2"/>
    <a:srgbClr val="D0EFDD"/>
    <a:srgbClr val="FFFAF7"/>
    <a:srgbClr val="ED2C9A"/>
    <a:srgbClr val="C0E1C2"/>
    <a:srgbClr val="E1EDBD"/>
    <a:srgbClr val="DDF0EC"/>
    <a:srgbClr val="EAF3E2"/>
    <a:srgbClr val="FFECE5"/>
    <a:srgbClr val="6D6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2657" autoAdjust="0"/>
  </p:normalViewPr>
  <p:slideViewPr>
    <p:cSldViewPr snapToGrid="0">
      <p:cViewPr>
        <p:scale>
          <a:sx n="75" d="100"/>
          <a:sy n="75" d="100"/>
        </p:scale>
        <p:origin x="-612" y="-48"/>
      </p:cViewPr>
      <p:guideLst>
        <p:guide orient="horz" pos="14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06421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6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40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607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745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các</a:t>
            </a:r>
            <a:r>
              <a:rPr lang="en-US" baseline="0" dirty="0"/>
              <a:t> </a:t>
            </a:r>
            <a:r>
              <a:rPr lang="en-US" baseline="0" dirty="0" err="1"/>
              <a:t>rương</a:t>
            </a:r>
            <a:r>
              <a:rPr lang="en-US" baseline="0" dirty="0"/>
              <a:t>, </a:t>
            </a:r>
            <a:r>
              <a:rPr lang="en-US" baseline="0" dirty="0" err="1"/>
              <a:t>hòm</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8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vùng</a:t>
            </a:r>
            <a:r>
              <a:rPr lang="en-US" baseline="0" dirty="0"/>
              <a:t> </a:t>
            </a:r>
            <a:r>
              <a:rPr lang="en-US" baseline="0" dirty="0" err="1"/>
              <a:t>trống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Sau </a:t>
            </a:r>
            <a:r>
              <a:rPr lang="en-US" baseline="0" dirty="0" err="1"/>
              <a:t>đó</a:t>
            </a:r>
            <a:r>
              <a:rPr lang="en-US" baseline="0" dirty="0"/>
              <a:t> click </a:t>
            </a:r>
            <a:r>
              <a:rPr lang="en-US" baseline="0" dirty="0" err="1"/>
              <a:t>vào</a:t>
            </a:r>
            <a:r>
              <a:rPr lang="en-US" baseline="0" dirty="0"/>
              <a:t> Jack </a:t>
            </a:r>
            <a:r>
              <a:rPr lang="en-US" baseline="0" dirty="0" err="1"/>
              <a:t>để</a:t>
            </a:r>
            <a:r>
              <a:rPr lang="en-US" baseline="0" dirty="0"/>
              <a:t> về </a:t>
            </a:r>
            <a:r>
              <a:rPr lang="en-US" baseline="0" dirty="0" err="1"/>
              <a:t>màn</a:t>
            </a:r>
            <a:r>
              <a:rPr lang="en-US" baseline="0" dirty="0"/>
              <a:t> </a:t>
            </a:r>
            <a:r>
              <a:rPr lang="en-US" baseline="0" dirty="0" err="1"/>
              <a:t>hình</a:t>
            </a:r>
            <a:r>
              <a:rPr lang="en-US" baseline="0" dirty="0"/>
              <a:t> </a:t>
            </a:r>
            <a:r>
              <a:rPr lang="en-US" baseline="0" dirty="0" err="1"/>
              <a:t>nhận</a:t>
            </a:r>
            <a:r>
              <a:rPr lang="en-US" baseline="0" dirty="0"/>
              <a:t> </a:t>
            </a:r>
            <a:r>
              <a:rPr lang="en-US" baseline="0" dirty="0" err="1"/>
              <a:t>kho</a:t>
            </a:r>
            <a:r>
              <a:rPr lang="en-US" baseline="0" dirty="0"/>
              <a:t> </a:t>
            </a:r>
            <a:r>
              <a:rPr lang="en-US" baseline="0" dirty="0" err="1"/>
              <a:t>báu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24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68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97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99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18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148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1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0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12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872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72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29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235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47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304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052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412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7612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039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0788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095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08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076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8206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1802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157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6529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366538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hyperlink" Target="https://hoc10.vn/doc-sach/toan-3-tap-2/1/133/7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7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hoc10.vn/doc-sach/toan-3-tap-2/1/133/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hyperlink" Target="https://hoc10.vn/doc-sach/toan-3-tap-2/1/133/7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72/"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gif"/><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5.gif"/><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8.jpeg"/><Relationship Id="rId15" Type="http://schemas.openxmlformats.org/officeDocument/2006/relationships/image" Target="../media/image7.png"/><Relationship Id="rId10" Type="http://schemas.openxmlformats.org/officeDocument/2006/relationships/image" Target="../media/image11.gif"/><Relationship Id="rId4" Type="http://schemas.openxmlformats.org/officeDocument/2006/relationships/notesSlide" Target="../notesSlides/notesSlide3.xml"/><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18.gif"/><Relationship Id="rId4" Type="http://schemas.openxmlformats.org/officeDocument/2006/relationships/image" Target="../media/image16.svg"/><Relationship Id="rId9"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18.gif"/><Relationship Id="rId4" Type="http://schemas.openxmlformats.org/officeDocument/2006/relationships/image" Target="../media/image16.sv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hoc10.vn/doc-sach/toan-3-tap-2/1/133/7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hyperlink" Target="https://hoc10.vn/doc-sach/toan-3-tap-2/1/133/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xmlns=""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xmlns=""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xmlns="" id="{D2B0C381-AC83-477C-A42B-612BDE63DE3C}"/>
              </a:ext>
            </a:extLst>
          </p:cNvPr>
          <p:cNvSpPr txBox="1">
            <a:spLocks/>
          </p:cNvSpPr>
          <p:nvPr/>
        </p:nvSpPr>
        <p:spPr>
          <a:xfrm>
            <a:off x="-521891" y="1848722"/>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400" b="1" dirty="0" err="1">
                <a:solidFill>
                  <a:srgbClr val="002060"/>
                </a:solidFill>
                <a:latin typeface="UTM Avo" panose="02040603050506020204" pitchFamily="18" charset="0"/>
              </a:rPr>
              <a:t>Tuần</a:t>
            </a:r>
            <a:r>
              <a:rPr lang="en-US" sz="5400" b="1" dirty="0">
                <a:solidFill>
                  <a:srgbClr val="002060"/>
                </a:solidFill>
                <a:latin typeface="UTM Avo" panose="02040603050506020204" pitchFamily="18" charset="0"/>
              </a:rPr>
              <a:t> 28</a:t>
            </a:r>
          </a:p>
          <a:p>
            <a:pPr algn="ctr" defTabSz="914377">
              <a:lnSpc>
                <a:spcPct val="150000"/>
              </a:lnSpc>
              <a:defRPr/>
            </a:pPr>
            <a:r>
              <a:rPr lang="en-US" sz="5400" b="1" dirty="0" err="1">
                <a:solidFill>
                  <a:srgbClr val="FF0000"/>
                </a:solidFill>
                <a:latin typeface="UTM Avo" panose="02040603050506020204" pitchFamily="18" charset="0"/>
                <a:cs typeface="Arial" panose="020B0604020202020204" pitchFamily="34" charset="0"/>
              </a:rPr>
              <a:t>Bài</a:t>
            </a:r>
            <a:r>
              <a:rPr lang="en-US" sz="5400" b="1" dirty="0">
                <a:solidFill>
                  <a:srgbClr val="FF0000"/>
                </a:solidFill>
                <a:latin typeface="UTM Avo" panose="02040603050506020204" pitchFamily="18" charset="0"/>
                <a:cs typeface="Arial" panose="020B0604020202020204" pitchFamily="34" charset="0"/>
              </a:rPr>
              <a:t> 88: </a:t>
            </a:r>
            <a:r>
              <a:rPr lang="vi-VN" sz="5400" b="1" dirty="0">
                <a:solidFill>
                  <a:srgbClr val="FF0000"/>
                </a:solidFill>
                <a:latin typeface="UTM Avo" panose="02040603050506020204" pitchFamily="18" charset="0"/>
              </a:rPr>
              <a:t>Luyện tập</a:t>
            </a:r>
            <a:r>
              <a:rPr lang="en-US" sz="5400" b="1" dirty="0">
                <a:solidFill>
                  <a:srgbClr val="FF0000"/>
                </a:solidFill>
                <a:latin typeface="UTM Avo" panose="02040603050506020204" pitchFamily="18" charset="0"/>
              </a:rPr>
              <a:t> </a:t>
            </a:r>
            <a:r>
              <a:rPr lang="nn-NO" sz="5400" b="1" dirty="0">
                <a:solidFill>
                  <a:srgbClr val="FF0000"/>
                </a:solidFill>
                <a:latin typeface="UTM Avo" panose="02040603050506020204" pitchFamily="18" charset="0"/>
              </a:rPr>
              <a:t>– Tiết 2</a:t>
            </a:r>
            <a:endParaRPr lang="en-US" sz="54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5</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83B6928-1936-5B2B-2CE0-5703F0C6CB5A}"/>
                  </a:ext>
                </a:extLst>
              </p:cNvPr>
              <p:cNvSpPr/>
              <p:nvPr/>
            </p:nvSpPr>
            <p:spPr>
              <a:xfrm>
                <a:off x="1587328" y="983685"/>
                <a:ext cx="9894397" cy="1815882"/>
              </a:xfrm>
              <a:prstGeom prst="rect">
                <a:avLst/>
              </a:prstGeom>
            </p:spPr>
            <p:txBody>
              <a:bodyPr wrap="square">
                <a:spAutoFit/>
              </a:bodyPr>
              <a:lstStyle/>
              <a:p>
                <a:pPr algn="just">
                  <a:spcBef>
                    <a:spcPts val="300"/>
                  </a:spcBef>
                  <a:spcAft>
                    <a:spcPts val="300"/>
                  </a:spcAft>
                </a:pPr>
                <a:r>
                  <a:rPr lang="vi-VN"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Một xưởng sản xuất nước mắm đã sản xuất được 1 230 </a:t>
                </a:r>
                <a14:m>
                  <m:oMath xmlns:m="http://schemas.openxmlformats.org/officeDocument/2006/math">
                    <m:r>
                      <a:rPr lang="vi-VN" sz="28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𝑙</m:t>
                    </m:r>
                  </m:oMath>
                </a14:m>
                <a:r>
                  <a:rPr lang="vi-VN"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nước mắm, người ta muốn đóng vào các can như nhau. Hãy tính và nêu số can nước mắm đóng được trong các trường hợp sau: </a:t>
                </a:r>
                <a:endParaRPr lang="pt-BR"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83B6928-1936-5B2B-2CE0-5703F0C6CB5A}"/>
                  </a:ext>
                </a:extLst>
              </p:cNvPr>
              <p:cNvSpPr>
                <a:spLocks noRot="1" noChangeAspect="1" noMove="1" noResize="1" noEditPoints="1" noAdjustHandles="1" noChangeArrowheads="1" noChangeShapeType="1" noTextEdit="1"/>
              </p:cNvSpPr>
              <p:nvPr/>
            </p:nvSpPr>
            <p:spPr>
              <a:xfrm>
                <a:off x="1587328" y="983685"/>
                <a:ext cx="9894397" cy="1815882"/>
              </a:xfrm>
              <a:prstGeom prst="rect">
                <a:avLst/>
              </a:prstGeom>
              <a:blipFill>
                <a:blip r:embed="rId5"/>
                <a:stretch>
                  <a:fillRect l="-1232" t="-3020" r="-1294" b="-87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FE434CE4-BBAC-17BC-5DBD-FFDD187584AC}"/>
              </a:ext>
            </a:extLst>
          </p:cNvPr>
          <p:cNvPicPr>
            <a:picLocks noChangeAspect="1"/>
          </p:cNvPicPr>
          <p:nvPr/>
        </p:nvPicPr>
        <p:blipFill rotWithShape="1">
          <a:blip r:embed="rId6"/>
          <a:srcRect l="11852" t="79558" r="12058" b="3324"/>
          <a:stretch/>
        </p:blipFill>
        <p:spPr>
          <a:xfrm>
            <a:off x="1671707" y="3133977"/>
            <a:ext cx="8848586" cy="1436914"/>
          </a:xfrm>
          <a:prstGeom prst="rect">
            <a:avLst/>
          </a:prstGeom>
        </p:spPr>
      </p:pic>
      <p:sp>
        <p:nvSpPr>
          <p:cNvPr id="3" name="Rectangle 2">
            <a:extLst>
              <a:ext uri="{FF2B5EF4-FFF2-40B4-BE49-F238E27FC236}">
                <a16:creationId xmlns:a16="http://schemas.microsoft.com/office/drawing/2014/main" xmlns="" id="{30993FCB-7876-E1EC-96AA-ACA3FE0FB8AA}"/>
              </a:ext>
            </a:extLst>
          </p:cNvPr>
          <p:cNvSpPr/>
          <p:nvPr/>
        </p:nvSpPr>
        <p:spPr>
          <a:xfrm>
            <a:off x="4812352" y="3952090"/>
            <a:ext cx="1162050" cy="525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615</a:t>
            </a:r>
          </a:p>
        </p:txBody>
      </p:sp>
      <p:sp>
        <p:nvSpPr>
          <p:cNvPr id="5" name="Rectangle 4">
            <a:extLst>
              <a:ext uri="{FF2B5EF4-FFF2-40B4-BE49-F238E27FC236}">
                <a16:creationId xmlns:a16="http://schemas.microsoft.com/office/drawing/2014/main" xmlns="" id="{6129FC3D-EDCD-9E0E-1A12-5824AE274AF5}"/>
              </a:ext>
            </a:extLst>
          </p:cNvPr>
          <p:cNvSpPr/>
          <p:nvPr/>
        </p:nvSpPr>
        <p:spPr>
          <a:xfrm>
            <a:off x="6869503" y="3947814"/>
            <a:ext cx="1162050" cy="525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410</a:t>
            </a:r>
          </a:p>
        </p:txBody>
      </p:sp>
      <p:sp>
        <p:nvSpPr>
          <p:cNvPr id="7" name="Rectangle 6">
            <a:extLst>
              <a:ext uri="{FF2B5EF4-FFF2-40B4-BE49-F238E27FC236}">
                <a16:creationId xmlns:a16="http://schemas.microsoft.com/office/drawing/2014/main" xmlns="" id="{17F0E6EC-90C5-A143-1491-FBBD4B42D646}"/>
              </a:ext>
            </a:extLst>
          </p:cNvPr>
          <p:cNvSpPr/>
          <p:nvPr/>
        </p:nvSpPr>
        <p:spPr>
          <a:xfrm>
            <a:off x="8946896" y="3947814"/>
            <a:ext cx="1162050" cy="525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246</a:t>
            </a:r>
          </a:p>
        </p:txBody>
      </p:sp>
    </p:spTree>
    <p:extLst>
      <p:ext uri="{BB962C8B-B14F-4D97-AF65-F5344CB8AC3E}">
        <p14:creationId xmlns:p14="http://schemas.microsoft.com/office/powerpoint/2010/main" val="37457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xmlns="" id="{3C05F2CA-65C8-0D3D-3E2A-AFC21724F530}"/>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xmlns="" id="{F886C433-BD03-00F6-EF8C-B0DE15DF87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E13A59FF-64EB-24B5-EF26-8ED389D1852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771853" cy="52322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UTM Avo" panose="02040603050506020204" pitchFamily="18" charset="0"/>
              </a:rPr>
              <a:t>6</a:t>
            </a:r>
          </a:p>
        </p:txBody>
      </p:sp>
      <p:sp>
        <p:nvSpPr>
          <p:cNvPr id="6" name="Rectangle 5">
            <a:extLst>
              <a:ext uri="{FF2B5EF4-FFF2-40B4-BE49-F238E27FC236}">
                <a16:creationId xmlns:a16="http://schemas.microsoft.com/office/drawing/2014/main" xmlns="" id="{683B6928-1936-5B2B-2CE0-5703F0C6CB5A}"/>
              </a:ext>
            </a:extLst>
          </p:cNvPr>
          <p:cNvSpPr/>
          <p:nvPr/>
        </p:nvSpPr>
        <p:spPr>
          <a:xfrm>
            <a:off x="1520056" y="983685"/>
            <a:ext cx="10532244" cy="523220"/>
          </a:xfrm>
          <a:prstGeom prst="rect">
            <a:avLst/>
          </a:prstGeom>
        </p:spPr>
        <p:txBody>
          <a:bodyPr wrap="square">
            <a:spAutoFit/>
          </a:bodyPr>
          <a:lstStyle/>
          <a:p>
            <a:pPr algn="just">
              <a:spcBef>
                <a:spcPts val="300"/>
              </a:spcBef>
              <a:spcAft>
                <a:spcPts val="300"/>
              </a:spcAft>
            </a:pPr>
            <a:r>
              <a:rPr lang="pt-BR"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Đọc giá tiền mỗi mặt hàng sau rồi trả lời các câu hỏi:</a:t>
            </a:r>
          </a:p>
        </p:txBody>
      </p:sp>
      <p:pic>
        <p:nvPicPr>
          <p:cNvPr id="9" name="Picture 8">
            <a:extLst>
              <a:ext uri="{FF2B5EF4-FFF2-40B4-BE49-F238E27FC236}">
                <a16:creationId xmlns:a16="http://schemas.microsoft.com/office/drawing/2014/main" xmlns="" id="{2B40DFD9-6E31-F264-3161-A96E5108C8F4}"/>
              </a:ext>
            </a:extLst>
          </p:cNvPr>
          <p:cNvPicPr>
            <a:picLocks noChangeAspect="1"/>
          </p:cNvPicPr>
          <p:nvPr/>
        </p:nvPicPr>
        <p:blipFill>
          <a:blip r:embed="rId5"/>
          <a:stretch>
            <a:fillRect/>
          </a:stretch>
        </p:blipFill>
        <p:spPr>
          <a:xfrm>
            <a:off x="-93829" y="1716259"/>
            <a:ext cx="5986277" cy="2393745"/>
          </a:xfrm>
          <a:prstGeom prst="rect">
            <a:avLst/>
          </a:prstGeom>
        </p:spPr>
      </p:pic>
      <p:sp>
        <p:nvSpPr>
          <p:cNvPr id="10" name="Rectangle 9">
            <a:extLst>
              <a:ext uri="{FF2B5EF4-FFF2-40B4-BE49-F238E27FC236}">
                <a16:creationId xmlns:a16="http://schemas.microsoft.com/office/drawing/2014/main" xmlns="" id="{73DF7996-F582-687F-AACB-0C2F9155B0ED}"/>
              </a:ext>
            </a:extLst>
          </p:cNvPr>
          <p:cNvSpPr/>
          <p:nvPr/>
        </p:nvSpPr>
        <p:spPr>
          <a:xfrm>
            <a:off x="5717414" y="1506905"/>
            <a:ext cx="6112447" cy="3414781"/>
          </a:xfrm>
          <a:prstGeom prst="rect">
            <a:avLst/>
          </a:prstGeom>
        </p:spPr>
        <p:txBody>
          <a:bodyPr wrap="square">
            <a:spAutoFit/>
          </a:bodyPr>
          <a:lstStyle/>
          <a:p>
            <a:pPr algn="just">
              <a:lnSpc>
                <a:spcPct val="150000"/>
              </a:lnSpc>
              <a:spcBef>
                <a:spcPts val="300"/>
              </a:spcBef>
              <a:spcAft>
                <a:spcPts val="300"/>
              </a:spcAft>
            </a:pPr>
            <a:r>
              <a:rPr lang="pt-BR"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a) Mua 1 lốc sữa chua có 6 chai hết                  25 800 đồng. Hỏi mỗi chai sữa chua có giá bao nhiêu tiền?</a:t>
            </a:r>
          </a:p>
          <a:p>
            <a:pPr algn="just">
              <a:lnSpc>
                <a:spcPct val="150000"/>
              </a:lnSpc>
              <a:spcBef>
                <a:spcPts val="300"/>
              </a:spcBef>
              <a:spcAft>
                <a:spcPts val="300"/>
              </a:spcAft>
            </a:pPr>
            <a:r>
              <a:rPr lang="pt-BR"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b) Mua một hộp bánh su kem có 8 chiếc hết 42 400 đồng. Hỏi mỗi chiếc bánh su kem có giá bao nhiêu tiền ?</a:t>
            </a:r>
          </a:p>
        </p:txBody>
      </p:sp>
    </p:spTree>
    <p:extLst>
      <p:ext uri="{BB962C8B-B14F-4D97-AF65-F5344CB8AC3E}">
        <p14:creationId xmlns:p14="http://schemas.microsoft.com/office/powerpoint/2010/main" val="19753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771853" cy="52322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UTM Avo" panose="02040603050506020204" pitchFamily="18" charset="0"/>
              </a:rPr>
              <a:t>6</a:t>
            </a:r>
          </a:p>
        </p:txBody>
      </p:sp>
      <p:sp>
        <p:nvSpPr>
          <p:cNvPr id="6" name="Rectangle 5">
            <a:extLst>
              <a:ext uri="{FF2B5EF4-FFF2-40B4-BE49-F238E27FC236}">
                <a16:creationId xmlns:a16="http://schemas.microsoft.com/office/drawing/2014/main" xmlns="" id="{683B6928-1936-5B2B-2CE0-5703F0C6CB5A}"/>
              </a:ext>
            </a:extLst>
          </p:cNvPr>
          <p:cNvSpPr/>
          <p:nvPr/>
        </p:nvSpPr>
        <p:spPr>
          <a:xfrm>
            <a:off x="1520056" y="983685"/>
            <a:ext cx="10532244" cy="523220"/>
          </a:xfrm>
          <a:prstGeom prst="rect">
            <a:avLst/>
          </a:prstGeom>
        </p:spPr>
        <p:txBody>
          <a:bodyPr wrap="square">
            <a:spAutoFit/>
          </a:bodyPr>
          <a:lstStyle/>
          <a:p>
            <a:pPr algn="just">
              <a:spcBef>
                <a:spcPts val="300"/>
              </a:spcBef>
              <a:spcAft>
                <a:spcPts val="300"/>
              </a:spcAft>
            </a:pPr>
            <a:r>
              <a:rPr lang="pt-BR"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Đọc giá tiền mỗi mặt hàng sau rồi trả lời các câu hỏi: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D469DBD-C608-3F5E-FC7D-6E50D96730BC}"/>
                  </a:ext>
                </a:extLst>
              </p:cNvPr>
              <p:cNvSpPr txBox="1"/>
              <p:nvPr/>
            </p:nvSpPr>
            <p:spPr>
              <a:xfrm>
                <a:off x="-222232" y="1643926"/>
                <a:ext cx="6487230" cy="4138056"/>
              </a:xfrm>
              <a:prstGeom prst="rect">
                <a:avLst/>
              </a:prstGeom>
              <a:noFill/>
            </p:spPr>
            <p:txBody>
              <a:bodyPr wrap="square">
                <a:spAutoFit/>
              </a:bodyPr>
              <a:lstStyle/>
              <a:p>
                <a:pPr marL="0" marR="0" algn="ctr">
                  <a:lnSpc>
                    <a:spcPct val="150000"/>
                  </a:lnSpc>
                  <a:spcBef>
                    <a:spcPts val="100"/>
                  </a:spcBef>
                  <a:spcAft>
                    <a:spcPts val="100"/>
                  </a:spcAft>
                  <a:tabLst>
                    <a:tab pos="5941060" algn="l"/>
                  </a:tabLst>
                </a:pPr>
                <a:r>
                  <a:rPr lang="en-US" sz="2800" b="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Bài</a:t>
                </a:r>
                <a:r>
                  <a:rPr lang="en-US" sz="2800" b="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800" b="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giải</a:t>
                </a:r>
                <a:endParaRPr lang="en-US" sz="2800" b="1"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Mỗi</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chai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sữa</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chua</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có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giá</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là</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25 800 </a:t>
                </a:r>
                <a14:m>
                  <m:oMath xmlns:m="http://schemas.openxmlformats.org/officeDocument/2006/math">
                    <m:r>
                      <a:rPr lang="en-US" sz="2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6 </a:t>
                </a:r>
                <a14:m>
                  <m:oMath xmlns:m="http://schemas.openxmlformats.org/officeDocument/2006/math">
                    <m:r>
                      <a:rPr lang="en-US" sz="2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4 300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đồng</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b)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Mỗi</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chiếc</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bánh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su</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kem</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có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giá</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là</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42 400 </a:t>
                </a:r>
                <a14:m>
                  <m:oMath xmlns:m="http://schemas.openxmlformats.org/officeDocument/2006/math">
                    <m:r>
                      <a:rPr lang="en-US" sz="2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8 </a:t>
                </a:r>
                <a14:m>
                  <m:oMath xmlns:m="http://schemas.openxmlformats.org/officeDocument/2006/math">
                    <m:r>
                      <a:rPr lang="en-US" sz="2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5 300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đồng</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b="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Đáp</a:t>
                </a:r>
                <a:r>
                  <a:rPr lang="en-US" sz="2400" b="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400" b="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số</a:t>
                </a:r>
                <a:r>
                  <a:rPr lang="en-US" sz="2400" b="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r>
                  <a:rPr lang="en-US" sz="2400" b="1" dirty="0">
                    <a:latin typeface="UTM Avo" panose="02040603050506020204" pitchFamily="18" charset="0"/>
                    <a:ea typeface="Times New Roman" panose="02020603050405020304" pitchFamily="18" charset="0"/>
                    <a:cs typeface="Arial" panose="020B0604020202020204" pitchFamily="34" charset="0"/>
                  </a:rPr>
                  <a:t> </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 4 300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đồng</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effectLst/>
                  <a:latin typeface="UTM Avo" panose="02040603050506020204" pitchFamily="18" charset="0"/>
                  <a:ea typeface="Times New Roman" panose="02020603050405020304" pitchFamily="18" charset="0"/>
                  <a:cs typeface="Arial" panose="020B0604020202020204" pitchFamily="34" charset="0"/>
                </a:endParaRPr>
              </a:p>
              <a:p>
                <a:pPr marL="0" marR="0" algn="ctr">
                  <a:lnSpc>
                    <a:spcPct val="150000"/>
                  </a:lnSpc>
                  <a:spcBef>
                    <a:spcPts val="100"/>
                  </a:spcBef>
                  <a:spcAft>
                    <a:spcPts val="100"/>
                  </a:spcAft>
                  <a:tabLst>
                    <a:tab pos="5941060" algn="l"/>
                  </a:tabLst>
                </a:pP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b) 5 300 </a:t>
                </a:r>
                <a:r>
                  <a:rPr lang="en-US" sz="24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đồng</a:t>
                </a:r>
                <a:r>
                  <a:rPr lang="en-US" sz="24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endParaRPr>
              </a:p>
            </p:txBody>
          </p:sp>
        </mc:Choice>
        <mc:Fallback xmlns="">
          <p:sp>
            <p:nvSpPr>
              <p:cNvPr id="4" name="TextBox 3">
                <a:extLst>
                  <a:ext uri="{FF2B5EF4-FFF2-40B4-BE49-F238E27FC236}">
                    <a16:creationId xmlns:a16="http://schemas.microsoft.com/office/drawing/2014/main" id="{0D469DBD-C608-3F5E-FC7D-6E50D96730BC}"/>
                  </a:ext>
                </a:extLst>
              </p:cNvPr>
              <p:cNvSpPr txBox="1">
                <a:spLocks noRot="1" noChangeAspect="1" noMove="1" noResize="1" noEditPoints="1" noAdjustHandles="1" noChangeArrowheads="1" noChangeShapeType="1" noTextEdit="1"/>
              </p:cNvSpPr>
              <p:nvPr/>
            </p:nvSpPr>
            <p:spPr>
              <a:xfrm>
                <a:off x="-222232" y="1643926"/>
                <a:ext cx="6487230" cy="4138056"/>
              </a:xfrm>
              <a:prstGeom prst="rect">
                <a:avLst/>
              </a:prstGeom>
              <a:blipFill>
                <a:blip r:embed="rId5"/>
                <a:stretch>
                  <a:fillRect b="-26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8DD58538-2AEC-7A88-EFF6-EA6583FD5E8F}"/>
              </a:ext>
            </a:extLst>
          </p:cNvPr>
          <p:cNvPicPr>
            <a:picLocks noChangeAspect="1"/>
          </p:cNvPicPr>
          <p:nvPr/>
        </p:nvPicPr>
        <p:blipFill>
          <a:blip r:embed="rId6"/>
          <a:stretch>
            <a:fillRect/>
          </a:stretch>
        </p:blipFill>
        <p:spPr>
          <a:xfrm>
            <a:off x="5740509" y="1643926"/>
            <a:ext cx="6560283" cy="2623274"/>
          </a:xfrm>
          <a:prstGeom prst="rect">
            <a:avLst/>
          </a:prstGeom>
        </p:spPr>
      </p:pic>
    </p:spTree>
    <p:extLst>
      <p:ext uri="{BB962C8B-B14F-4D97-AF65-F5344CB8AC3E}">
        <p14:creationId xmlns:p14="http://schemas.microsoft.com/office/powerpoint/2010/main" val="22980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7" name="TextBox 6">
            <a:extLst>
              <a:ext uri="{FF2B5EF4-FFF2-40B4-BE49-F238E27FC236}">
                <a16:creationId xmlns:a16="http://schemas.microsoft.com/office/drawing/2014/main" xmlns="" id="{1CCE9449-F2BE-187F-C2CD-CC98492B0788}"/>
              </a:ext>
            </a:extLst>
          </p:cNvPr>
          <p:cNvSpPr txBox="1"/>
          <p:nvPr/>
        </p:nvSpPr>
        <p:spPr>
          <a:xfrm>
            <a:off x="1411334" y="1273421"/>
            <a:ext cx="9941711" cy="3033844"/>
          </a:xfrm>
          <a:prstGeom prst="rect">
            <a:avLst/>
          </a:prstGeom>
          <a:noFill/>
        </p:spPr>
        <p:txBody>
          <a:bodyPr wrap="square">
            <a:spAutoFit/>
          </a:bodyPr>
          <a:lstStyle/>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2600" dirty="0">
                <a:solidFill>
                  <a:srgbClr val="000000"/>
                </a:solidFill>
                <a:latin typeface="UTM Avo" panose="02040603050506020204" pitchFamily="18" charset="0"/>
                <a:ea typeface="Times New Roman" panose="02020603050405020304" pitchFamily="18" charset="0"/>
                <a:cs typeface="Arial" panose="020B0604020202020204" pitchFamily="34" charset="0"/>
              </a:rPr>
              <a:t>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hia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lớp</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thành</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4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nhóm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Các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nhóm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tìm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một</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số</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tình</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huống</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trong</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thực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tế</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liên</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quan</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đến</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phép</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chia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đã</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học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rồi</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đố</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các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nhóm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còn</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lại</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ea typeface="Times New Roman" panose="02020603050405020304" pitchFamily="18" charset="0"/>
              <a:cs typeface="Arial" panose="020B0604020202020204" pitchFamily="34" charset="0"/>
            </a:endParaRPr>
          </a:p>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Nhóm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nào</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tìm</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được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nhiều</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tình</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huống</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trả</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lời</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đúng</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nhiều</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nhất</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thì</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thắng</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6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cuộc</a:t>
            </a:r>
            <a:r>
              <a:rPr lang="en-US" sz="26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600" dirty="0">
              <a:effectLst/>
              <a:latin typeface="UTM Avo" panose="0204060305050602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339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7A5543-D8EE-62DD-A303-9C2DA730664A}"/>
              </a:ext>
            </a:extLst>
          </p:cNvPr>
          <p:cNvSpPr/>
          <p:nvPr/>
        </p:nvSpPr>
        <p:spPr>
          <a:xfrm>
            <a:off x="878536" y="1808946"/>
            <a:ext cx="10434928" cy="523220"/>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Qua bài học hôm nay, các em biết thêm được điều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7DBBB6D-DCCB-64C4-7857-A919A7B7C214}"/>
              </a:ext>
            </a:extLst>
          </p:cNvPr>
          <p:cNvSpPr/>
          <p:nvPr/>
        </p:nvSpPr>
        <p:spPr>
          <a:xfrm>
            <a:off x="878536" y="1593502"/>
            <a:ext cx="10434928" cy="954107"/>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Khi thực hiện phép chia số có nhiều chữ số cho số có một chữ số, em nhắn bạn cần lưu ý những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xmlns="" id="{96948CBD-F61C-411E-A754-23274D63BB4E}"/>
              </a:ext>
            </a:extLst>
          </p:cNvPr>
          <p:cNvSpPr txBox="1">
            <a:spLocks/>
          </p:cNvSpPr>
          <p:nvPr/>
        </p:nvSpPr>
        <p:spPr>
          <a:xfrm>
            <a:off x="2411116" y="1265052"/>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sp>
        <p:nvSpPr>
          <p:cNvPr id="6" name="Rounded Rectangle 2">
            <a:extLst>
              <a:ext uri="{FF2B5EF4-FFF2-40B4-BE49-F238E27FC236}">
                <a16:creationId xmlns:a16="http://schemas.microsoft.com/office/drawing/2014/main" xmlns="" id="{F90260FD-D781-18C5-AA8C-049205B9C4FF}"/>
              </a:ext>
            </a:extLst>
          </p:cNvPr>
          <p:cNvSpPr/>
          <p:nvPr/>
        </p:nvSpPr>
        <p:spPr>
          <a:xfrm>
            <a:off x="2456837" y="2087560"/>
            <a:ext cx="7041089" cy="160934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UTM Avo" panose="02040603050506020204" pitchFamily="18" charset="0"/>
            </a:endParaRPr>
          </a:p>
        </p:txBody>
      </p:sp>
      <p:sp>
        <p:nvSpPr>
          <p:cNvPr id="7" name="Rectangle 6">
            <a:extLst>
              <a:ext uri="{FF2B5EF4-FFF2-40B4-BE49-F238E27FC236}">
                <a16:creationId xmlns:a16="http://schemas.microsoft.com/office/drawing/2014/main" xmlns="" id="{B124B284-4A2A-AA11-C949-EDE1139B01D5}"/>
              </a:ext>
            </a:extLst>
          </p:cNvPr>
          <p:cNvSpPr/>
          <p:nvPr/>
        </p:nvSpPr>
        <p:spPr>
          <a:xfrm>
            <a:off x="2685437" y="2136620"/>
            <a:ext cx="6602326" cy="1411990"/>
          </a:xfrm>
          <a:prstGeom prst="rect">
            <a:avLst/>
          </a:prstGeom>
        </p:spPr>
        <p:txBody>
          <a:bodyPr wrap="square">
            <a:spAutoFit/>
          </a:bodyPr>
          <a:lstStyle/>
          <a:p>
            <a:pPr algn="ctr">
              <a:lnSpc>
                <a:spcPct val="150000"/>
              </a:lnSpc>
            </a:pPr>
            <a:r>
              <a:rPr lang="vi-VN" sz="2000" dirty="0">
                <a:solidFill>
                  <a:schemeClr val="tx1"/>
                </a:solidFill>
                <a:latin typeface="UTM Avo" panose="02040603050506020204" pitchFamily="18" charset="0"/>
                <a:cs typeface="Arial" pitchFamily="34" charset="0"/>
              </a:rPr>
              <a:t>Ôn lại cách đặt tính rồi tính và tự nêu ví dụ về phép chia có nhiều chữ số với số có một chữ số trong phạm vi 100 000 và thực hiện tính toán.</a:t>
            </a:r>
          </a:p>
        </p:txBody>
      </p:sp>
      <p:sp>
        <p:nvSpPr>
          <p:cNvPr id="2" name="Rounded Rectangle 2">
            <a:extLst>
              <a:ext uri="{FF2B5EF4-FFF2-40B4-BE49-F238E27FC236}">
                <a16:creationId xmlns:a16="http://schemas.microsoft.com/office/drawing/2014/main" xmlns="" id="{F637A197-8414-A48C-B040-6353EC399E81}"/>
              </a:ext>
            </a:extLst>
          </p:cNvPr>
          <p:cNvSpPr/>
          <p:nvPr/>
        </p:nvSpPr>
        <p:spPr>
          <a:xfrm>
            <a:off x="2481184" y="3953928"/>
            <a:ext cx="7041089" cy="160934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UTM Avo" panose="02040603050506020204" pitchFamily="18" charset="0"/>
            </a:endParaRPr>
          </a:p>
        </p:txBody>
      </p:sp>
      <p:sp>
        <p:nvSpPr>
          <p:cNvPr id="3" name="Rectangle 2">
            <a:extLst>
              <a:ext uri="{FF2B5EF4-FFF2-40B4-BE49-F238E27FC236}">
                <a16:creationId xmlns:a16="http://schemas.microsoft.com/office/drawing/2014/main" xmlns="" id="{0B95981E-7D97-222D-B05D-12D65DD62D77}"/>
              </a:ext>
            </a:extLst>
          </p:cNvPr>
          <p:cNvSpPr/>
          <p:nvPr/>
        </p:nvSpPr>
        <p:spPr>
          <a:xfrm>
            <a:off x="2694074" y="3991714"/>
            <a:ext cx="6602326" cy="1411990"/>
          </a:xfrm>
          <a:prstGeom prst="rect">
            <a:avLst/>
          </a:prstGeom>
        </p:spPr>
        <p:txBody>
          <a:bodyPr wrap="square">
            <a:spAutoFit/>
          </a:bodyPr>
          <a:lstStyle/>
          <a:p>
            <a:pPr algn="ctr">
              <a:lnSpc>
                <a:spcPct val="150000"/>
              </a:lnSpc>
            </a:pPr>
            <a:r>
              <a:rPr lang="vi-VN" sz="2000" dirty="0">
                <a:solidFill>
                  <a:schemeClr val="tx1"/>
                </a:solidFill>
                <a:latin typeface="UTM Avo" panose="02040603050506020204" pitchFamily="18" charset="0"/>
                <a:cs typeface="Arial" pitchFamily="34" charset="0"/>
              </a:rPr>
              <a:t>Vận dụng kiến thức đã học để tìm thêm các tình huống thực tế liên quan đến phép chia và trình bày lại vào vở, hôm sau chia sẻ với bạn.</a:t>
            </a: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6" grpId="0" animBg="1"/>
      <p:bldP spid="7" grpId="0"/>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xmlns="" id="{3674C6AA-7EC6-2A3D-91A2-2B15D62AADD1}"/>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xmlns="" id="{D8994406-897C-E00D-5E79-82F9FEC27A2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0611B016-E917-DE39-374E-94CC8FACA6B0}"/>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2" cstate="print"/>
          <a:stretch>
            <a:fillRect/>
          </a:stretch>
        </p:blipFill>
        <p:spPr>
          <a:xfrm>
            <a:off x="4572000" y="1524000"/>
            <a:ext cx="4724400" cy="4953000"/>
          </a:xfrm>
          <a:prstGeom prst="rect">
            <a:avLst/>
          </a:prstGeom>
        </p:spPr>
      </p:pic>
      <p:pic>
        <p:nvPicPr>
          <p:cNvPr id="7" name="Picture 6" descr="1757a1bdb9a1b22.jpg">
            <a:hlinkClick r:id="rId3" action="ppaction://hlinksldjump"/>
          </p:cNvPr>
          <p:cNvPicPr>
            <a:picLocks noChangeAspect="1"/>
          </p:cNvPicPr>
          <p:nvPr/>
        </p:nvPicPr>
        <p:blipFill>
          <a:blip r:embed="rId4" cstate="print"/>
          <a:stretch>
            <a:fillRect/>
          </a:stretch>
        </p:blipFill>
        <p:spPr>
          <a:xfrm>
            <a:off x="9601200" y="5334000"/>
            <a:ext cx="1272503" cy="749300"/>
          </a:xfrm>
          <a:prstGeom prst="rect">
            <a:avLst/>
          </a:prstGeom>
        </p:spPr>
      </p:pic>
      <p:sp>
        <p:nvSpPr>
          <p:cNvPr id="10" name="Rectangle 9">
            <a:extLst>
              <a:ext uri="{FF2B5EF4-FFF2-40B4-BE49-F238E27FC236}">
                <a16:creationId xmlns:a16="http://schemas.microsoft.com/office/drawing/2014/main" xmlns="" id="{BD7A2930-7667-43D2-8B42-8AF6C3389138}"/>
              </a:ext>
            </a:extLst>
          </p:cNvPr>
          <p:cNvSpPr/>
          <p:nvPr/>
        </p:nvSpPr>
        <p:spPr>
          <a:xfrm>
            <a:off x="4038600" y="152400"/>
            <a:ext cx="4876800" cy="1295400"/>
          </a:xfrm>
          <a:prstGeom prst="rect">
            <a:avLst/>
          </a:prstGeom>
          <a:noFill/>
        </p:spPr>
        <p:txBody>
          <a:bodyPr wrap="none" lIns="91440" tIns="45720" rIns="91440" bIns="45720" numCol="1">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8064A2"/>
                  </a:solidFill>
                  <a:prstDash val="solid"/>
                </a:ln>
                <a:solidFill>
                  <a:srgbClr val="1F497D">
                    <a:lumMod val="20000"/>
                    <a:lumOff val="80000"/>
                  </a:srgbClr>
                </a:solidFill>
                <a:effectLst/>
                <a:uLnTx/>
                <a:uFillTx/>
                <a:latin typeface="UTM Avo" panose="02040603050506020204" pitchFamily="18" charset="0"/>
                <a:ea typeface="Tahoma" panose="020B0604030504040204" pitchFamily="34" charset="0"/>
                <a:cs typeface="Tahoma" panose="020B0604030504040204" pitchFamily="34" charset="0"/>
              </a:rPr>
              <a:t>JACK TÌM KHO BÁU </a:t>
            </a:r>
          </a:p>
        </p:txBody>
      </p:sp>
      <p:pic>
        <p:nvPicPr>
          <p:cNvPr id="3" name="Picture 2">
            <a:extLst>
              <a:ext uri="{FF2B5EF4-FFF2-40B4-BE49-F238E27FC236}">
                <a16:creationId xmlns:a16="http://schemas.microsoft.com/office/drawing/2014/main" xmlns="" id="{850C3A0C-7BFF-9D5E-5E4C-080B5D933190}"/>
              </a:ext>
            </a:extLst>
          </p:cNvPr>
          <p:cNvPicPr>
            <a:picLocks noChangeAspect="1"/>
          </p:cNvPicPr>
          <p:nvPr/>
        </p:nvPicPr>
        <p:blipFill>
          <a:blip r:embed="rId5"/>
          <a:stretch>
            <a:fillRect/>
          </a:stretch>
        </p:blipFill>
        <p:spPr>
          <a:xfrm>
            <a:off x="0" y="0"/>
            <a:ext cx="607039" cy="676894"/>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6" cstate="print"/>
          <a:stretch>
            <a:fillRect/>
          </a:stretch>
        </p:blipFill>
        <p:spPr>
          <a:xfrm>
            <a:off x="3352800" y="838200"/>
            <a:ext cx="3505200" cy="2503714"/>
          </a:xfrm>
          <a:prstGeom prst="rect">
            <a:avLst/>
          </a:prstGeom>
        </p:spPr>
      </p:pic>
      <p:pic>
        <p:nvPicPr>
          <p:cNvPr id="9" name="Picture 8" descr="disney-jake-and-the-neverland-pirates-clip-art-images--29662.gif"/>
          <p:cNvPicPr>
            <a:picLocks noChangeAspect="1"/>
          </p:cNvPicPr>
          <p:nvPr/>
        </p:nvPicPr>
        <p:blipFill>
          <a:blip r:embed="rId7" cstate="print"/>
          <a:stretch>
            <a:fillRect/>
          </a:stretch>
        </p:blipFill>
        <p:spPr>
          <a:xfrm>
            <a:off x="6553200" y="1143000"/>
            <a:ext cx="2286000" cy="1981200"/>
          </a:xfrm>
          <a:prstGeom prst="rect">
            <a:avLst/>
          </a:prstGeom>
        </p:spPr>
      </p:pic>
      <p:pic>
        <p:nvPicPr>
          <p:cNvPr id="12" name="Picture 11" descr="fb44a5326e85d476b1b0027a81526e0e.png">
            <a:hlinkClick r:id="rId8" action="ppaction://hlinksldjump"/>
          </p:cNvPr>
          <p:cNvPicPr>
            <a:picLocks noChangeAspect="1"/>
          </p:cNvPicPr>
          <p:nvPr/>
        </p:nvPicPr>
        <p:blipFill>
          <a:blip r:embed="rId9" cstate="print"/>
          <a:stretch>
            <a:fillRect/>
          </a:stretch>
        </p:blipFill>
        <p:spPr>
          <a:xfrm>
            <a:off x="5791200" y="4975278"/>
            <a:ext cx="1905000" cy="1295400"/>
          </a:xfrm>
          <a:prstGeom prst="rect">
            <a:avLst/>
          </a:prstGeom>
        </p:spPr>
      </p:pic>
      <p:pic>
        <p:nvPicPr>
          <p:cNvPr id="14" name="Picture 7" descr="C:\Users\ADMIN\Desktop\Doreamon cau ca\animated-tropical-fish-5-2.gif">
            <a:hlinkClick r:id="rId8" action="ppaction://hlinksldjump"/>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726" y="3384030"/>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1" action="ppaction://hlinksldjump"/>
          </p:cNvPr>
          <p:cNvPicPr>
            <a:picLocks noChangeAspect="1"/>
          </p:cNvPicPr>
          <p:nvPr/>
        </p:nvPicPr>
        <p:blipFill>
          <a:blip r:embed="rId12" cstate="print"/>
          <a:stretch>
            <a:fillRect/>
          </a:stretch>
        </p:blipFill>
        <p:spPr>
          <a:xfrm>
            <a:off x="2654746" y="5219700"/>
            <a:ext cx="2133600" cy="1600200"/>
          </a:xfrm>
          <a:prstGeom prst="rect">
            <a:avLst/>
          </a:prstGeom>
        </p:spPr>
      </p:pic>
      <p:pic>
        <p:nvPicPr>
          <p:cNvPr id="11" name="Picture 10" descr="3e0d0b8091e5297e6b938ce3eaa17115.png"/>
          <p:cNvPicPr>
            <a:picLocks noChangeAspect="1"/>
          </p:cNvPicPr>
          <p:nvPr/>
        </p:nvPicPr>
        <p:blipFill>
          <a:blip r:embed="rId13" cstate="print"/>
          <a:stretch>
            <a:fillRect/>
          </a:stretch>
        </p:blipFill>
        <p:spPr>
          <a:xfrm flipH="1">
            <a:off x="12170764" y="3694574"/>
            <a:ext cx="2090890" cy="1145940"/>
          </a:xfrm>
          <a:prstGeom prst="rect">
            <a:avLst/>
          </a:prstGeom>
        </p:spPr>
      </p:pic>
      <p:pic>
        <p:nvPicPr>
          <p:cNvPr id="3" name="Am-thanh-tra-loi-dung-chinh-xac-www_tiengdong_com">
            <a:hlinkClick r:id="" action="ppaction://media"/>
            <a:extLst>
              <a:ext uri="{FF2B5EF4-FFF2-40B4-BE49-F238E27FC236}">
                <a16:creationId xmlns:a16="http://schemas.microsoft.com/office/drawing/2014/main" xmlns="" id="{FA828D72-6A2C-0C41-D77B-CEC9B75D2A7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74788" y="2451100"/>
            <a:ext cx="609600" cy="609600"/>
          </a:xfrm>
          <a:prstGeom prst="rect">
            <a:avLst/>
          </a:prstGeom>
        </p:spPr>
      </p:pic>
      <p:pic>
        <p:nvPicPr>
          <p:cNvPr id="5" name="Am-thanh-tra-loi-dung-chinh-xac-www_tiengdong_com">
            <a:hlinkClick r:id="" action="ppaction://media"/>
            <a:extLst>
              <a:ext uri="{FF2B5EF4-FFF2-40B4-BE49-F238E27FC236}">
                <a16:creationId xmlns:a16="http://schemas.microsoft.com/office/drawing/2014/main" xmlns="" id="{D9F86808-FE2F-6AD2-3BDB-B488F6BB26B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019300" y="4724400"/>
            <a:ext cx="609600" cy="609600"/>
          </a:xfrm>
          <a:prstGeom prst="rect">
            <a:avLst/>
          </a:prstGeom>
        </p:spPr>
      </p:pic>
      <p:pic>
        <p:nvPicPr>
          <p:cNvPr id="6" name="Am-thanh-tra-loi-dung-chinh-xac-www_tiengdong_com">
            <a:hlinkClick r:id="" action="ppaction://media"/>
            <a:extLst>
              <a:ext uri="{FF2B5EF4-FFF2-40B4-BE49-F238E27FC236}">
                <a16:creationId xmlns:a16="http://schemas.microsoft.com/office/drawing/2014/main" xmlns="" id="{9098CDDF-CE90-2097-625F-6554C696EF7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43000" y="5318178"/>
            <a:ext cx="609600" cy="609600"/>
          </a:xfrm>
          <a:prstGeom prst="rect">
            <a:avLst/>
          </a:prstGeom>
        </p:spPr>
      </p:pic>
      <p:pic>
        <p:nvPicPr>
          <p:cNvPr id="15" name="Am-thanh-tra-loi-dung-chinh-xac-www_tiengdong_com">
            <a:hlinkClick r:id="" action="ppaction://media"/>
            <a:extLst>
              <a:ext uri="{FF2B5EF4-FFF2-40B4-BE49-F238E27FC236}">
                <a16:creationId xmlns:a16="http://schemas.microsoft.com/office/drawing/2014/main" xmlns="" id="{9B658BA8-4954-FBF3-07C3-B7EC0AC03C5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841920" y="3797301"/>
            <a:ext cx="609600" cy="609600"/>
          </a:xfrm>
          <a:prstGeom prst="rect">
            <a:avLst/>
          </a:prstGeom>
        </p:spPr>
      </p:pic>
      <p:sp>
        <p:nvSpPr>
          <p:cNvPr id="16" name="Pentagon 4">
            <a:hlinkClick r:id="" action="ppaction://hlinkshowjump?jump=nextslide"/>
            <a:extLst>
              <a:ext uri="{FF2B5EF4-FFF2-40B4-BE49-F238E27FC236}">
                <a16:creationId xmlns:a16="http://schemas.microsoft.com/office/drawing/2014/main" xmlns="" id="{BE4A1E42-36F5-BB3B-F8E0-C9D5C880C7D4}"/>
              </a:ext>
            </a:extLst>
          </p:cNvPr>
          <p:cNvSpPr/>
          <p:nvPr/>
        </p:nvSpPr>
        <p:spPr>
          <a:xfrm>
            <a:off x="9847306" y="342900"/>
            <a:ext cx="1946188" cy="462479"/>
          </a:xfrm>
          <a:prstGeom prst="homePlate">
            <a:avLst>
              <a:gd name="adj" fmla="val 1429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Phần</a:t>
            </a:r>
            <a:r>
              <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tiếp</a:t>
            </a:r>
            <a:r>
              <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theo</a:t>
            </a:r>
            <a:endPar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endParaRPr>
          </a:p>
        </p:txBody>
      </p:sp>
      <p:pic>
        <p:nvPicPr>
          <p:cNvPr id="10" name="Picture 9">
            <a:extLst>
              <a:ext uri="{FF2B5EF4-FFF2-40B4-BE49-F238E27FC236}">
                <a16:creationId xmlns:a16="http://schemas.microsoft.com/office/drawing/2014/main" xmlns="" id="{DDF623B4-BA38-3A7D-1D08-A33A1248E82D}"/>
              </a:ext>
            </a:extLst>
          </p:cNvPr>
          <p:cNvPicPr>
            <a:picLocks noChangeAspect="1"/>
          </p:cNvPicPr>
          <p:nvPr/>
        </p:nvPicPr>
        <p:blipFill>
          <a:blip r:embed="rId15"/>
          <a:stretch>
            <a:fillRect/>
          </a:stretch>
        </p:blipFill>
        <p:spPr>
          <a:xfrm>
            <a:off x="0" y="0"/>
            <a:ext cx="607039" cy="676894"/>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022E-16 -0.02777 L 1.11022E-16 -4.44444E-6 " pathEditMode="relative" rAng="0" ptsTypes="AA">
                                      <p:cBhvr>
                                        <p:cTn id="6" dur="2000" fill="hold"/>
                                        <p:tgtEl>
                                          <p:spTgt spid="9"/>
                                        </p:tgtEl>
                                        <p:attrNameLst>
                                          <p:attrName>ppt_x</p:attrName>
                                          <p:attrName>ppt_y</p:attrName>
                                        </p:attrNameLst>
                                      </p:cBhvr>
                                      <p:rCtr x="0" y="14"/>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accel="50000" decel="50000" fill="hold" nodeType="withEffect">
                                  <p:stCondLst>
                                    <p:cond delay="0"/>
                                  </p:stCondLst>
                                  <p:childTnLst>
                                    <p:animMotion origin="layout" path="M 0 -3.33333E-6 L -1.15 -3.33333E-6 " pathEditMode="relative" rAng="0" ptsTypes="AA">
                                      <p:cBhvr>
                                        <p:cTn id="10" dur="26000" fill="hold"/>
                                        <p:tgtEl>
                                          <p:spTgt spid="11"/>
                                        </p:tgtEl>
                                        <p:attrNameLst>
                                          <p:attrName>ppt_x</p:attrName>
                                          <p:attrName>ppt_y</p:attrName>
                                        </p:attrNameLst>
                                      </p:cBhvr>
                                      <p:rCtr x="-575"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1.66667E-6 2.22222E-6 L 0.09883 -0.49259 " pathEditMode="relative" rAng="0" ptsTypes="AA">
                                      <p:cBhvr>
                                        <p:cTn id="20" dur="2000" fill="hold"/>
                                        <p:tgtEl>
                                          <p:spTgt spid="7"/>
                                        </p:tgtEl>
                                        <p:attrNameLst>
                                          <p:attrName>ppt_x</p:attrName>
                                          <p:attrName>ppt_y</p:attrName>
                                        </p:attrNameLst>
                                      </p:cBhvr>
                                      <p:rCtr x="4935" y="-24630"/>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par>
                                <p:cTn id="27" presetID="1" presetClass="mediacall" presetSubtype="0" fill="hold" nodeType="withEffect">
                                  <p:stCondLst>
                                    <p:cond delay="0"/>
                                  </p:stCondLst>
                                  <p:childTnLst>
                                    <p:cmd type="call" cmd="playFrom(0.0)">
                                      <p:cBhvr>
                                        <p:cTn id="28" dur="6047" fill="hold"/>
                                        <p:tgtEl>
                                          <p:spTgt spid="3"/>
                                        </p:tgtEl>
                                      </p:cBhvr>
                                    </p:cmd>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withEffect">
                                  <p:stCondLst>
                                    <p:cond delay="0"/>
                                  </p:stCondLst>
                                  <p:childTnLst>
                                    <p:animMotion origin="layout" path="M 5E-6 2.59259E-6 L -0.1125 -0.46111 " pathEditMode="relative" rAng="0" ptsTypes="AA">
                                      <p:cBhvr>
                                        <p:cTn id="33" dur="2000" fill="hold"/>
                                        <p:tgtEl>
                                          <p:spTgt spid="12"/>
                                        </p:tgtEl>
                                        <p:attrNameLst>
                                          <p:attrName>ppt_x</p:attrName>
                                          <p:attrName>ppt_y</p:attrName>
                                        </p:attrNameLst>
                                      </p:cBhvr>
                                      <p:rCtr x="-5625" y="-23056"/>
                                    </p:animMotion>
                                  </p:childTnLst>
                                </p:cTn>
                              </p:par>
                            </p:childTnLst>
                          </p:cTn>
                        </p:par>
                        <p:par>
                          <p:cTn id="34" fill="hold">
                            <p:stCondLst>
                              <p:cond delay="2000"/>
                            </p:stCondLst>
                            <p:childTnLst>
                              <p:par>
                                <p:cTn id="35" presetID="47" presetClass="exit" presetSubtype="0" fill="hold" nodeType="after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6047" fill="hold"/>
                                        <p:tgtEl>
                                          <p:spTgt spid="15"/>
                                        </p:tgtEl>
                                      </p:cBhvr>
                                    </p:cmd>
                                  </p:childTnLst>
                                </p:cTn>
                              </p:par>
                            </p:childTnLst>
                          </p:cTn>
                        </p:par>
                      </p:childTnLst>
                    </p:cTn>
                  </p:par>
                </p:childTnLst>
              </p:cTn>
              <p:nextCondLst>
                <p:cond evt="onClick" delay="0">
                  <p:tgtEl>
                    <p:spTgt spid="12"/>
                  </p:tgtEl>
                </p:cond>
              </p:nextCondLst>
            </p:seq>
            <p:audio>
              <p:cMediaNode vol="80000">
                <p:cTn id="42" fill="hold" display="0">
                  <p:stCondLst>
                    <p:cond delay="indefinite"/>
                  </p:stCondLst>
                  <p:endCondLst>
                    <p:cond evt="onStopAudio" delay="0">
                      <p:tgtEl>
                        <p:sldTgt/>
                      </p:tgtEl>
                    </p:cond>
                  </p:endCondLst>
                </p:cTn>
                <p:tgtEl>
                  <p:spTgt spid="3"/>
                </p:tgtEl>
              </p:cMediaNode>
            </p:audio>
            <p:audio>
              <p:cMediaNode vol="80000">
                <p:cTn id="43" fill="hold" display="0">
                  <p:stCondLst>
                    <p:cond delay="indefinite"/>
                  </p:stCondLst>
                  <p:endCondLst>
                    <p:cond evt="onStopAudio" delay="0">
                      <p:tgtEl>
                        <p:sldTgt/>
                      </p:tgtEl>
                    </p:cond>
                  </p:endCondLst>
                </p:cTn>
                <p:tgtEl>
                  <p:spTgt spid="5"/>
                </p:tgtEl>
              </p:cMediaNode>
            </p:audio>
            <p:audio>
              <p:cMediaNode vol="80000">
                <p:cTn id="44" fill="hold" display="0">
                  <p:stCondLst>
                    <p:cond delay="indefinite"/>
                  </p:stCondLst>
                  <p:endCondLst>
                    <p:cond evt="onStopAudio" delay="0">
                      <p:tgtEl>
                        <p:sldTgt/>
                      </p:tgtEl>
                    </p:cond>
                  </p:endCondLst>
                </p:cTn>
                <p:tgtEl>
                  <p:spTgt spid="6"/>
                </p:tgtEl>
              </p:cMediaNode>
            </p:audio>
            <p:audio>
              <p:cMediaNode vol="80000">
                <p:cTn id="45"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351A747E-16B6-D6C1-2D60-A25075F88F8F}"/>
              </a:ext>
            </a:extLst>
          </p:cNvPr>
          <p:cNvGrpSpPr/>
          <p:nvPr/>
        </p:nvGrpSpPr>
        <p:grpSpPr>
          <a:xfrm>
            <a:off x="1981200" y="771524"/>
            <a:ext cx="7290631" cy="2918447"/>
            <a:chOff x="1888703" y="196228"/>
            <a:chExt cx="5495050" cy="2918447"/>
          </a:xfrm>
        </p:grpSpPr>
        <p:pic>
          <p:nvPicPr>
            <p:cNvPr id="3" name="Graphic 2">
              <a:extLst>
                <a:ext uri="{FF2B5EF4-FFF2-40B4-BE49-F238E27FC236}">
                  <a16:creationId xmlns:a16="http://schemas.microsoft.com/office/drawing/2014/main" xmlns="" id="{1D819276-4142-5CED-9C4D-6669AE4656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88703" y="196228"/>
              <a:ext cx="5495050" cy="2918447"/>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175867" y="609861"/>
                  <a:ext cx="4655526" cy="1107996"/>
                </a:xfrm>
                <a:prstGeom prst="rect">
                  <a:avLst/>
                </a:prstGeom>
                <a:noFill/>
              </p:spPr>
              <p:txBody>
                <a:bodyPr wrap="square" rtlCol="0">
                  <a:spAutoFit/>
                </a:bodyPr>
                <a:lstStyle/>
                <a:p>
                  <a:pPr lvl="0" algn="ctr">
                    <a:buClrTx/>
                  </a:pPr>
                  <a:r>
                    <a:rPr lang="vi-VN" sz="6600" kern="1200" dirty="0">
                      <a:solidFill>
                        <a:prstClr val="black"/>
                      </a:solidFill>
                      <a:latin typeface="UTM Avo" panose="02040603050506020204" pitchFamily="18" charset="0"/>
                      <a:ea typeface="+mn-ea"/>
                      <a:cs typeface="+mn-cs"/>
                    </a:rPr>
                    <a:t>1 842 </a:t>
                  </a:r>
                  <a14:m>
                    <m:oMath xmlns:m="http://schemas.openxmlformats.org/officeDocument/2006/math">
                      <m:r>
                        <a:rPr lang="vi-VN" sz="6600" i="1" kern="1200" dirty="0" smtClean="0">
                          <a:solidFill>
                            <a:prstClr val="black"/>
                          </a:solidFill>
                          <a:latin typeface="Cambria Math" panose="02040503050406030204" pitchFamily="18" charset="0"/>
                          <a:ea typeface="+mn-ea"/>
                          <a:cs typeface="+mn-cs"/>
                        </a:rPr>
                        <m:t>:</m:t>
                      </m:r>
                    </m:oMath>
                  </a14:m>
                  <a:r>
                    <a:rPr lang="vi-VN" sz="6600" kern="1200" dirty="0">
                      <a:solidFill>
                        <a:prstClr val="black"/>
                      </a:solidFill>
                      <a:latin typeface="UTM Avo" panose="02040603050506020204" pitchFamily="18" charset="0"/>
                      <a:ea typeface="+mn-ea"/>
                      <a:cs typeface="+mn-cs"/>
                    </a:rPr>
                    <a:t> 3 </a:t>
                  </a:r>
                  <a14:m>
                    <m:oMath xmlns:m="http://schemas.openxmlformats.org/officeDocument/2006/math">
                      <m:r>
                        <a:rPr lang="vi-VN" sz="6600" i="1" kern="1200" dirty="0" smtClean="0">
                          <a:solidFill>
                            <a:prstClr val="black"/>
                          </a:solidFill>
                          <a:latin typeface="Cambria Math" panose="02040503050406030204" pitchFamily="18" charset="0"/>
                          <a:ea typeface="+mn-ea"/>
                          <a:cs typeface="+mn-cs"/>
                        </a:rPr>
                        <m:t>=</m:t>
                      </m:r>
                    </m:oMath>
                  </a14:m>
                  <a:r>
                    <a:rPr lang="vi-VN" sz="6600" kern="1200" dirty="0">
                      <a:solidFill>
                        <a:prstClr val="black"/>
                      </a:solidFill>
                      <a:latin typeface="UTM Avo" panose="02040603050506020204" pitchFamily="18" charset="0"/>
                      <a:ea typeface="+mn-ea"/>
                      <a:cs typeface="+mn-cs"/>
                    </a:rPr>
                    <a:t> ? </a:t>
                  </a:r>
                  <a:endParaRPr kumimoji="0" lang="en-US"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175867" y="609861"/>
                  <a:ext cx="4655526" cy="1107996"/>
                </a:xfrm>
                <a:prstGeom prst="rect">
                  <a:avLst/>
                </a:prstGeom>
                <a:blipFill>
                  <a:blip r:embed="rId5"/>
                  <a:stretch>
                    <a:fillRect t="-20879" r="-1282" b="-39011"/>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xmlns="" id="{EA0FADFC-65CA-C165-0615-126959EC5C52}"/>
              </a:ext>
            </a:extLst>
          </p:cNvPr>
          <p:cNvGrpSpPr/>
          <p:nvPr/>
        </p:nvGrpSpPr>
        <p:grpSpPr>
          <a:xfrm>
            <a:off x="4800600" y="3272083"/>
            <a:ext cx="4164283" cy="1893899"/>
            <a:chOff x="5006982" y="2509603"/>
            <a:chExt cx="3105114" cy="1893899"/>
          </a:xfrm>
        </p:grpSpPr>
        <p:pic>
          <p:nvPicPr>
            <p:cNvPr id="10" name="Graphic 9">
              <a:extLst>
                <a:ext uri="{FF2B5EF4-FFF2-40B4-BE49-F238E27FC236}">
                  <a16:creationId xmlns:a16="http://schemas.microsoft.com/office/drawing/2014/main" xmlns="" id="{327881EF-C168-193C-2FC4-6F217AF158C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006982" y="2509603"/>
              <a:ext cx="3105114" cy="1893899"/>
            </a:xfrm>
            <a:prstGeom prst="rect">
              <a:avLst/>
            </a:prstGeom>
          </p:spPr>
        </p:pic>
        <p:sp>
          <p:nvSpPr>
            <p:cNvPr id="16" name="TextBox 15"/>
            <p:cNvSpPr txBox="1"/>
            <p:nvPr/>
          </p:nvSpPr>
          <p:spPr>
            <a:xfrm>
              <a:off x="5091466" y="2833292"/>
              <a:ext cx="25638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614</a:t>
              </a:r>
            </a:p>
          </p:txBody>
        </p:sp>
      </p:grpSp>
      <p:pic>
        <p:nvPicPr>
          <p:cNvPr id="9" name="Picture 8" descr="disney-jake-and-the-neverland-pirates-clip-art-images--29662.gif">
            <a:hlinkClick r:id="rId8" action="ppaction://hlinksldjump"/>
          </p:cNvPr>
          <p:cNvPicPr>
            <a:picLocks noChangeAspect="1"/>
          </p:cNvPicPr>
          <p:nvPr/>
        </p:nvPicPr>
        <p:blipFill>
          <a:blip r:embed="rId9" cstate="print"/>
          <a:stretch>
            <a:fillRect/>
          </a:stretch>
        </p:blipFill>
        <p:spPr>
          <a:xfrm>
            <a:off x="8964883" y="3387102"/>
            <a:ext cx="2325394" cy="2918448"/>
          </a:xfrm>
          <a:prstGeom prst="rect">
            <a:avLst/>
          </a:prstGeom>
        </p:spPr>
      </p:pic>
      <p:pic>
        <p:nvPicPr>
          <p:cNvPr id="17" name="Picture 16" descr="disney-jake-and-the-neverland-pirates-clip-art-images--29681.gif"/>
          <p:cNvPicPr>
            <a:picLocks noChangeAspect="1"/>
          </p:cNvPicPr>
          <p:nvPr/>
        </p:nvPicPr>
        <p:blipFill>
          <a:blip r:embed="rId10" cstate="print"/>
          <a:stretch>
            <a:fillRect/>
          </a:stretch>
        </p:blipFill>
        <p:spPr>
          <a:xfrm>
            <a:off x="1702500" y="3384558"/>
            <a:ext cx="1872801" cy="2701918"/>
          </a:xfrm>
          <a:prstGeom prst="rect">
            <a:avLst/>
          </a:prstGeom>
        </p:spPr>
      </p:pic>
      <p:pic>
        <p:nvPicPr>
          <p:cNvPr id="5" name="Picture 4">
            <a:extLst>
              <a:ext uri="{FF2B5EF4-FFF2-40B4-BE49-F238E27FC236}">
                <a16:creationId xmlns:a16="http://schemas.microsoft.com/office/drawing/2014/main" xmlns="" id="{80648643-DB76-FD4E-6825-2D59099C110E}"/>
              </a:ext>
            </a:extLst>
          </p:cNvPr>
          <p:cNvPicPr>
            <a:picLocks noChangeAspect="1"/>
          </p:cNvPicPr>
          <p:nvPr/>
        </p:nvPicPr>
        <p:blipFill>
          <a:blip r:embed="rId11"/>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3784588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CCE6D84-6B17-1512-0288-3D6886C844A0}"/>
              </a:ext>
            </a:extLst>
          </p:cNvPr>
          <p:cNvGrpSpPr/>
          <p:nvPr/>
        </p:nvGrpSpPr>
        <p:grpSpPr>
          <a:xfrm>
            <a:off x="1981200" y="771524"/>
            <a:ext cx="7290631" cy="2918447"/>
            <a:chOff x="1888703" y="196228"/>
            <a:chExt cx="5495050" cy="2918447"/>
          </a:xfrm>
        </p:grpSpPr>
        <p:pic>
          <p:nvPicPr>
            <p:cNvPr id="8" name="Graphic 7">
              <a:extLst>
                <a:ext uri="{FF2B5EF4-FFF2-40B4-BE49-F238E27FC236}">
                  <a16:creationId xmlns:a16="http://schemas.microsoft.com/office/drawing/2014/main" xmlns="" id="{DC654A8D-C09F-6975-F8EF-006A8767C0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88703" y="196228"/>
              <a:ext cx="5495050" cy="291844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11041035-05C4-45A5-2E0D-D7D06212B290}"/>
                    </a:ext>
                  </a:extLst>
                </p:cNvPr>
                <p:cNvSpPr txBox="1"/>
                <p:nvPr/>
              </p:nvSpPr>
              <p:spPr>
                <a:xfrm>
                  <a:off x="2175867" y="609861"/>
                  <a:ext cx="4655526" cy="1107996"/>
                </a:xfrm>
                <a:prstGeom prst="rect">
                  <a:avLst/>
                </a:prstGeom>
                <a:noFill/>
              </p:spPr>
              <p:txBody>
                <a:bodyPr wrap="square" rtlCol="0">
                  <a:spAutoFit/>
                </a:bodyPr>
                <a:lstStyle/>
                <a:p>
                  <a:pPr lvl="0" algn="ctr">
                    <a:buClrTx/>
                  </a:pPr>
                  <a:r>
                    <a:rPr lang="en-US" sz="6600" kern="1200" dirty="0">
                      <a:solidFill>
                        <a:prstClr val="black"/>
                      </a:solidFill>
                      <a:latin typeface="UTM Avo" panose="02040603050506020204" pitchFamily="18" charset="0"/>
                      <a:ea typeface="+mn-ea"/>
                      <a:cs typeface="+mn-cs"/>
                    </a:rPr>
                    <a:t>681 </a:t>
                  </a:r>
                  <a14:m>
                    <m:oMath xmlns:m="http://schemas.openxmlformats.org/officeDocument/2006/math">
                      <m:r>
                        <a:rPr lang="vi-VN" sz="6600" i="1" kern="1200" dirty="0" smtClean="0">
                          <a:solidFill>
                            <a:prstClr val="black"/>
                          </a:solidFill>
                          <a:latin typeface="Cambria Math" panose="02040503050406030204" pitchFamily="18" charset="0"/>
                          <a:ea typeface="+mn-ea"/>
                          <a:cs typeface="+mn-cs"/>
                        </a:rPr>
                        <m:t>:</m:t>
                      </m:r>
                    </m:oMath>
                  </a14:m>
                  <a:r>
                    <a:rPr lang="vi-VN" sz="6600" kern="1200" dirty="0">
                      <a:solidFill>
                        <a:prstClr val="black"/>
                      </a:solidFill>
                      <a:latin typeface="UTM Avo" panose="02040603050506020204" pitchFamily="18" charset="0"/>
                      <a:ea typeface="+mn-ea"/>
                      <a:cs typeface="+mn-cs"/>
                    </a:rPr>
                    <a:t> </a:t>
                  </a:r>
                  <a:r>
                    <a:rPr lang="en-US" sz="6600" kern="1200" dirty="0">
                      <a:solidFill>
                        <a:prstClr val="black"/>
                      </a:solidFill>
                      <a:latin typeface="UTM Avo" panose="02040603050506020204" pitchFamily="18" charset="0"/>
                      <a:ea typeface="+mn-ea"/>
                      <a:cs typeface="+mn-cs"/>
                    </a:rPr>
                    <a:t>9</a:t>
                  </a:r>
                  <a:r>
                    <a:rPr lang="vi-VN" sz="6600" kern="1200" dirty="0">
                      <a:solidFill>
                        <a:prstClr val="black"/>
                      </a:solidFill>
                      <a:latin typeface="UTM Avo" panose="02040603050506020204" pitchFamily="18" charset="0"/>
                      <a:ea typeface="+mn-ea"/>
                      <a:cs typeface="+mn-cs"/>
                    </a:rPr>
                    <a:t> </a:t>
                  </a:r>
                  <a14:m>
                    <m:oMath xmlns:m="http://schemas.openxmlformats.org/officeDocument/2006/math">
                      <m:r>
                        <a:rPr lang="vi-VN" sz="6600" i="1" kern="1200" dirty="0" smtClean="0">
                          <a:solidFill>
                            <a:prstClr val="black"/>
                          </a:solidFill>
                          <a:latin typeface="Cambria Math" panose="02040503050406030204" pitchFamily="18" charset="0"/>
                          <a:ea typeface="+mn-ea"/>
                          <a:cs typeface="+mn-cs"/>
                        </a:rPr>
                        <m:t>=</m:t>
                      </m:r>
                    </m:oMath>
                  </a14:m>
                  <a:r>
                    <a:rPr lang="vi-VN" sz="6600" kern="1200" dirty="0">
                      <a:solidFill>
                        <a:prstClr val="black"/>
                      </a:solidFill>
                      <a:latin typeface="UTM Avo" panose="02040603050506020204" pitchFamily="18" charset="0"/>
                      <a:ea typeface="+mn-ea"/>
                      <a:cs typeface="+mn-cs"/>
                    </a:rPr>
                    <a:t> ? </a:t>
                  </a:r>
                  <a:endParaRPr kumimoji="0" lang="en-US"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mc:Choice>
          <mc:Fallback xmlns="">
            <p:sp>
              <p:nvSpPr>
                <p:cNvPr id="10" name="TextBox 9">
                  <a:extLst>
                    <a:ext uri="{FF2B5EF4-FFF2-40B4-BE49-F238E27FC236}">
                      <a16:creationId xmlns:a16="http://schemas.microsoft.com/office/drawing/2014/main" id="{11041035-05C4-45A5-2E0D-D7D06212B290}"/>
                    </a:ext>
                  </a:extLst>
                </p:cNvPr>
                <p:cNvSpPr txBox="1">
                  <a:spLocks noRot="1" noChangeAspect="1" noMove="1" noResize="1" noEditPoints="1" noAdjustHandles="1" noChangeArrowheads="1" noChangeShapeType="1" noTextEdit="1"/>
                </p:cNvSpPr>
                <p:nvPr/>
              </p:nvSpPr>
              <p:spPr>
                <a:xfrm>
                  <a:off x="2175867" y="609861"/>
                  <a:ext cx="4655526" cy="1107996"/>
                </a:xfrm>
                <a:prstGeom prst="rect">
                  <a:avLst/>
                </a:prstGeom>
                <a:blipFill>
                  <a:blip r:embed="rId5"/>
                  <a:stretch>
                    <a:fillRect t="-20879" b="-39011"/>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xmlns="" id="{227077A4-F821-75AA-D3BE-5A33F286A897}"/>
              </a:ext>
            </a:extLst>
          </p:cNvPr>
          <p:cNvGrpSpPr/>
          <p:nvPr/>
        </p:nvGrpSpPr>
        <p:grpSpPr>
          <a:xfrm>
            <a:off x="4800600" y="3272083"/>
            <a:ext cx="4164283" cy="1893899"/>
            <a:chOff x="5006982" y="2509603"/>
            <a:chExt cx="3105114" cy="1893899"/>
          </a:xfrm>
        </p:grpSpPr>
        <p:pic>
          <p:nvPicPr>
            <p:cNvPr id="15" name="Graphic 14">
              <a:extLst>
                <a:ext uri="{FF2B5EF4-FFF2-40B4-BE49-F238E27FC236}">
                  <a16:creationId xmlns:a16="http://schemas.microsoft.com/office/drawing/2014/main" xmlns="" id="{B5B414D4-984F-0DB0-903B-834736D464C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006982" y="2509603"/>
              <a:ext cx="3105114" cy="1893899"/>
            </a:xfrm>
            <a:prstGeom prst="rect">
              <a:avLst/>
            </a:prstGeom>
          </p:spPr>
        </p:pic>
        <p:sp>
          <p:nvSpPr>
            <p:cNvPr id="16" name="TextBox 15">
              <a:extLst>
                <a:ext uri="{FF2B5EF4-FFF2-40B4-BE49-F238E27FC236}">
                  <a16:creationId xmlns:a16="http://schemas.microsoft.com/office/drawing/2014/main" xmlns="" id="{0730DFCA-D93D-1029-A79D-15A9C78D5D72}"/>
                </a:ext>
              </a:extLst>
            </p:cNvPr>
            <p:cNvSpPr txBox="1"/>
            <p:nvPr/>
          </p:nvSpPr>
          <p:spPr>
            <a:xfrm>
              <a:off x="5091466" y="2833292"/>
              <a:ext cx="25638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409</a:t>
              </a:r>
            </a:p>
          </p:txBody>
        </p:sp>
      </p:grpSp>
      <p:pic>
        <p:nvPicPr>
          <p:cNvPr id="17" name="Picture 16" descr="disney-jake-and-the-neverland-pirates-clip-art-images--29662.gif">
            <a:hlinkClick r:id="rId8" action="ppaction://hlinksldjump"/>
            <a:extLst>
              <a:ext uri="{FF2B5EF4-FFF2-40B4-BE49-F238E27FC236}">
                <a16:creationId xmlns:a16="http://schemas.microsoft.com/office/drawing/2014/main" xmlns="" id="{794288BC-5B13-95A1-7249-29FAEBC49D55}"/>
              </a:ext>
            </a:extLst>
          </p:cNvPr>
          <p:cNvPicPr>
            <a:picLocks noChangeAspect="1"/>
          </p:cNvPicPr>
          <p:nvPr/>
        </p:nvPicPr>
        <p:blipFill>
          <a:blip r:embed="rId9" cstate="print"/>
          <a:stretch>
            <a:fillRect/>
          </a:stretch>
        </p:blipFill>
        <p:spPr>
          <a:xfrm>
            <a:off x="8964883" y="3387102"/>
            <a:ext cx="2325394" cy="2918448"/>
          </a:xfrm>
          <a:prstGeom prst="rect">
            <a:avLst/>
          </a:prstGeom>
        </p:spPr>
      </p:pic>
      <p:pic>
        <p:nvPicPr>
          <p:cNvPr id="18" name="Picture 17" descr="disney-jake-and-the-neverland-pirates-clip-art-images--29681.gif">
            <a:extLst>
              <a:ext uri="{FF2B5EF4-FFF2-40B4-BE49-F238E27FC236}">
                <a16:creationId xmlns:a16="http://schemas.microsoft.com/office/drawing/2014/main" xmlns="" id="{958EC4D7-1C74-3D8A-61B1-E16439BA8F70}"/>
              </a:ext>
            </a:extLst>
          </p:cNvPr>
          <p:cNvPicPr>
            <a:picLocks noChangeAspect="1"/>
          </p:cNvPicPr>
          <p:nvPr/>
        </p:nvPicPr>
        <p:blipFill>
          <a:blip r:embed="rId10" cstate="print"/>
          <a:stretch>
            <a:fillRect/>
          </a:stretch>
        </p:blipFill>
        <p:spPr>
          <a:xfrm>
            <a:off x="1702500" y="3384558"/>
            <a:ext cx="1872801" cy="2701918"/>
          </a:xfrm>
          <a:prstGeom prst="rect">
            <a:avLst/>
          </a:prstGeom>
        </p:spPr>
      </p:pic>
      <p:pic>
        <p:nvPicPr>
          <p:cNvPr id="2" name="Picture 1">
            <a:extLst>
              <a:ext uri="{FF2B5EF4-FFF2-40B4-BE49-F238E27FC236}">
                <a16:creationId xmlns:a16="http://schemas.microsoft.com/office/drawing/2014/main" xmlns="" id="{5D149195-6F3C-2162-85E8-78E76D7E1725}"/>
              </a:ext>
            </a:extLst>
          </p:cNvPr>
          <p:cNvPicPr>
            <a:picLocks noChangeAspect="1"/>
          </p:cNvPicPr>
          <p:nvPr/>
        </p:nvPicPr>
        <p:blipFill>
          <a:blip r:embed="rId11"/>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2028149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xmlns="" id="{6C71CD6B-3B57-EB59-691B-943845CC724C}"/>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xmlns="" id="{EA010909-6B15-3FF2-D091-1857913A291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ECFDE155-7BBF-1C84-58EF-3CF5ADD1FB66}"/>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6" y="951370"/>
            <a:ext cx="7001099" cy="584775"/>
          </a:xfrm>
          <a:prstGeom prst="rect">
            <a:avLst/>
          </a:prstGeom>
        </p:spPr>
        <p:txBody>
          <a:bodyPr wrap="square">
            <a:spAutoFit/>
          </a:bodyPr>
          <a:lstStyle/>
          <a:p>
            <a:pPr algn="just">
              <a:spcBef>
                <a:spcPts val="300"/>
              </a:spcBef>
              <a:spcAft>
                <a:spcPts val="300"/>
              </a:spcAft>
            </a:pPr>
            <a:r>
              <a:rPr lang="pt-BR"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 (theo mẫu)</a:t>
            </a:r>
          </a:p>
        </p:txBody>
      </p:sp>
      <p:pic>
        <p:nvPicPr>
          <p:cNvPr id="4" name="Picture 3">
            <a:extLst>
              <a:ext uri="{FF2B5EF4-FFF2-40B4-BE49-F238E27FC236}">
                <a16:creationId xmlns:a16="http://schemas.microsoft.com/office/drawing/2014/main" xmlns="" id="{9F1904F9-50EA-AC24-2325-AACF2E2CDFB3}"/>
              </a:ext>
            </a:extLst>
          </p:cNvPr>
          <p:cNvPicPr>
            <a:picLocks noChangeAspect="1"/>
          </p:cNvPicPr>
          <p:nvPr/>
        </p:nvPicPr>
        <p:blipFill rotWithShape="1">
          <a:blip r:embed="rId5"/>
          <a:srcRect l="8013" r="28408"/>
          <a:stretch/>
        </p:blipFill>
        <p:spPr>
          <a:xfrm>
            <a:off x="550366" y="1737887"/>
            <a:ext cx="5064029" cy="3382225"/>
          </a:xfrm>
          <a:prstGeom prst="rect">
            <a:avLst/>
          </a:prstGeom>
        </p:spPr>
      </p:pic>
      <p:sp>
        <p:nvSpPr>
          <p:cNvPr id="5" name="Rectangle: Rounded Corners 4">
            <a:extLst>
              <a:ext uri="{FF2B5EF4-FFF2-40B4-BE49-F238E27FC236}">
                <a16:creationId xmlns:a16="http://schemas.microsoft.com/office/drawing/2014/main" xmlns="" id="{3175178C-7D56-9706-532C-56B6DB13905D}"/>
              </a:ext>
            </a:extLst>
          </p:cNvPr>
          <p:cNvSpPr/>
          <p:nvPr/>
        </p:nvSpPr>
        <p:spPr>
          <a:xfrm>
            <a:off x="5886000" y="2105794"/>
            <a:ext cx="2342403" cy="6463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93 663 : 3 = </a:t>
            </a:r>
          </a:p>
        </p:txBody>
      </p:sp>
      <p:sp>
        <p:nvSpPr>
          <p:cNvPr id="7" name="Rectangle: Rounded Corners 6">
            <a:extLst>
              <a:ext uri="{FF2B5EF4-FFF2-40B4-BE49-F238E27FC236}">
                <a16:creationId xmlns:a16="http://schemas.microsoft.com/office/drawing/2014/main" xmlns="" id="{DF455F29-5B65-5986-775E-43B9FCFEB104}"/>
              </a:ext>
            </a:extLst>
          </p:cNvPr>
          <p:cNvSpPr/>
          <p:nvPr/>
        </p:nvSpPr>
        <p:spPr>
          <a:xfrm>
            <a:off x="5886000" y="2884268"/>
            <a:ext cx="2342403" cy="6463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45 684 : 4 = </a:t>
            </a:r>
          </a:p>
        </p:txBody>
      </p:sp>
      <p:sp>
        <p:nvSpPr>
          <p:cNvPr id="8" name="Rectangle: Rounded Corners 7">
            <a:extLst>
              <a:ext uri="{FF2B5EF4-FFF2-40B4-BE49-F238E27FC236}">
                <a16:creationId xmlns:a16="http://schemas.microsoft.com/office/drawing/2014/main" xmlns="" id="{A12E5FA7-170D-52BE-ED24-7287B61FC34D}"/>
              </a:ext>
            </a:extLst>
          </p:cNvPr>
          <p:cNvSpPr/>
          <p:nvPr/>
        </p:nvSpPr>
        <p:spPr>
          <a:xfrm>
            <a:off x="5886000" y="3712996"/>
            <a:ext cx="2342403" cy="6463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UTM Avo" panose="02040603050506020204" pitchFamily="18" charset="0"/>
                <a:cs typeface="Arial" panose="020B0604020202020204" pitchFamily="34" charset="0"/>
              </a:rPr>
              <a:t>21 357 : 7 = </a:t>
            </a:r>
          </a:p>
        </p:txBody>
      </p:sp>
      <p:sp>
        <p:nvSpPr>
          <p:cNvPr id="9" name="Rectangle 8">
            <a:extLst>
              <a:ext uri="{FF2B5EF4-FFF2-40B4-BE49-F238E27FC236}">
                <a16:creationId xmlns:a16="http://schemas.microsoft.com/office/drawing/2014/main" xmlns="" id="{38D9A70A-D672-B85D-C493-18AA37AF942C}"/>
              </a:ext>
            </a:extLst>
          </p:cNvPr>
          <p:cNvSpPr/>
          <p:nvPr/>
        </p:nvSpPr>
        <p:spPr>
          <a:xfrm>
            <a:off x="8406024" y="2105793"/>
            <a:ext cx="2722236" cy="64633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46 831 </a:t>
            </a:r>
          </a:p>
        </p:txBody>
      </p:sp>
      <p:sp>
        <p:nvSpPr>
          <p:cNvPr id="10" name="Rectangle 9">
            <a:extLst>
              <a:ext uri="{FF2B5EF4-FFF2-40B4-BE49-F238E27FC236}">
                <a16:creationId xmlns:a16="http://schemas.microsoft.com/office/drawing/2014/main" xmlns="" id="{8EAA572D-19F8-0739-628F-606DAB75DC50}"/>
              </a:ext>
            </a:extLst>
          </p:cNvPr>
          <p:cNvSpPr/>
          <p:nvPr/>
        </p:nvSpPr>
        <p:spPr>
          <a:xfrm>
            <a:off x="8427942" y="2884269"/>
            <a:ext cx="2722236" cy="64633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UTM Avo" panose="02040603050506020204" pitchFamily="18" charset="0"/>
                <a:cs typeface="Arial" panose="020B0604020202020204" pitchFamily="34" charset="0"/>
              </a:rPr>
              <a:t>11 421</a:t>
            </a:r>
          </a:p>
        </p:txBody>
      </p:sp>
      <p:sp>
        <p:nvSpPr>
          <p:cNvPr id="11" name="Rectangle 10">
            <a:extLst>
              <a:ext uri="{FF2B5EF4-FFF2-40B4-BE49-F238E27FC236}">
                <a16:creationId xmlns:a16="http://schemas.microsoft.com/office/drawing/2014/main" xmlns="" id="{2D595587-730B-525B-EC3D-AA7F9B409178}"/>
              </a:ext>
            </a:extLst>
          </p:cNvPr>
          <p:cNvSpPr/>
          <p:nvPr/>
        </p:nvSpPr>
        <p:spPr>
          <a:xfrm>
            <a:off x="8427942" y="3712997"/>
            <a:ext cx="2722236" cy="64633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UTM Avo" panose="02040603050506020204" pitchFamily="18" charset="0"/>
                <a:cs typeface="Arial" panose="020B0604020202020204" pitchFamily="34" charset="0"/>
              </a:rPr>
              <a:t>3 501</a:t>
            </a:r>
          </a:p>
        </p:txBody>
      </p:sp>
    </p:spTree>
    <p:extLst>
      <p:ext uri="{BB962C8B-B14F-4D97-AF65-F5344CB8AC3E}">
        <p14:creationId xmlns:p14="http://schemas.microsoft.com/office/powerpoint/2010/main" val="22808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320976" y="811669"/>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5</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83B6928-1936-5B2B-2CE0-5703F0C6CB5A}"/>
                  </a:ext>
                </a:extLst>
              </p:cNvPr>
              <p:cNvSpPr/>
              <p:nvPr/>
            </p:nvSpPr>
            <p:spPr>
              <a:xfrm>
                <a:off x="1165420" y="744850"/>
                <a:ext cx="10313828" cy="1815882"/>
              </a:xfrm>
              <a:prstGeom prst="rect">
                <a:avLst/>
              </a:prstGeom>
            </p:spPr>
            <p:txBody>
              <a:bodyPr wrap="square">
                <a:spAutoFit/>
              </a:bodyPr>
              <a:lstStyle/>
              <a:p>
                <a:pPr algn="just">
                  <a:spcBef>
                    <a:spcPts val="300"/>
                  </a:spcBef>
                  <a:spcAft>
                    <a:spcPts val="300"/>
                  </a:spcAft>
                </a:pPr>
                <a:r>
                  <a:rPr lang="vi-VN"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Một xưởng sản xuất nước mắm đã sản xuất được 1 230 </a:t>
                </a:r>
                <a14:m>
                  <m:oMath xmlns:m="http://schemas.openxmlformats.org/officeDocument/2006/math">
                    <m:r>
                      <a:rPr lang="vi-VN" sz="28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𝑙</m:t>
                    </m:r>
                  </m:oMath>
                </a14:m>
                <a:r>
                  <a:rPr lang="vi-VN"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nước mắm, người ta muốn đóng vào các can như nhau. Hãy tính và nêu số can nước mắm đóng được trong các trường hợp sau: </a:t>
                </a:r>
                <a:endParaRPr lang="pt-BR" sz="28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83B6928-1936-5B2B-2CE0-5703F0C6CB5A}"/>
                  </a:ext>
                </a:extLst>
              </p:cNvPr>
              <p:cNvSpPr>
                <a:spLocks noRot="1" noChangeAspect="1" noMove="1" noResize="1" noEditPoints="1" noAdjustHandles="1" noChangeArrowheads="1" noChangeShapeType="1" noTextEdit="1"/>
              </p:cNvSpPr>
              <p:nvPr/>
            </p:nvSpPr>
            <p:spPr>
              <a:xfrm>
                <a:off x="1165420" y="744850"/>
                <a:ext cx="10313828" cy="1815882"/>
              </a:xfrm>
              <a:prstGeom prst="rect">
                <a:avLst/>
              </a:prstGeom>
              <a:blipFill>
                <a:blip r:embed="rId5"/>
                <a:stretch>
                  <a:fillRect l="-1182" t="-3691" r="-1241" b="-87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FE434CE4-BBAC-17BC-5DBD-FFDD187584AC}"/>
              </a:ext>
            </a:extLst>
          </p:cNvPr>
          <p:cNvPicPr>
            <a:picLocks noChangeAspect="1"/>
          </p:cNvPicPr>
          <p:nvPr/>
        </p:nvPicPr>
        <p:blipFill rotWithShape="1">
          <a:blip r:embed="rId6"/>
          <a:srcRect l="23739" t="27170" r="23592" b="26627"/>
          <a:stretch/>
        </p:blipFill>
        <p:spPr>
          <a:xfrm>
            <a:off x="1165420" y="2627551"/>
            <a:ext cx="6125029" cy="3878362"/>
          </a:xfrm>
          <a:prstGeom prst="rect">
            <a:avLst/>
          </a:prstGeom>
        </p:spPr>
      </p:pic>
    </p:spTree>
    <p:extLst>
      <p:ext uri="{BB962C8B-B14F-4D97-AF65-F5344CB8AC3E}">
        <p14:creationId xmlns:p14="http://schemas.microsoft.com/office/powerpoint/2010/main" val="14093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589</Words>
  <Application>Microsoft Office PowerPoint</Application>
  <PresentationFormat>Custom</PresentationFormat>
  <Paragraphs>59</Paragraphs>
  <Slides>18</Slides>
  <Notes>16</Notes>
  <HiddenSlides>2</HiddenSlides>
  <MMClips>4</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DELL</cp:lastModifiedBy>
  <cp:revision>52</cp:revision>
  <dcterms:modified xsi:type="dcterms:W3CDTF">2024-03-11T14:23:57Z</dcterms:modified>
</cp:coreProperties>
</file>