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58" r:id="rId3"/>
    <p:sldId id="331" r:id="rId4"/>
    <p:sldId id="333" r:id="rId5"/>
    <p:sldId id="325" r:id="rId6"/>
    <p:sldId id="334" r:id="rId7"/>
    <p:sldId id="291" r:id="rId8"/>
    <p:sldId id="292" r:id="rId9"/>
    <p:sldId id="326" r:id="rId10"/>
    <p:sldId id="294" r:id="rId11"/>
    <p:sldId id="328" r:id="rId12"/>
    <p:sldId id="335" r:id="rId13"/>
    <p:sldId id="329" r:id="rId14"/>
    <p:sldId id="296" r:id="rId15"/>
    <p:sldId id="332" r:id="rId16"/>
    <p:sldId id="297" r:id="rId17"/>
    <p:sldId id="336" r:id="rId18"/>
    <p:sldId id="320" r:id="rId19"/>
    <p:sldId id="321" r:id="rId20"/>
    <p:sldId id="322" r:id="rId21"/>
    <p:sldId id="323" r:id="rId22"/>
    <p:sldId id="324" r:id="rId23"/>
    <p:sldId id="330" r:id="rId24"/>
    <p:sldId id="28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8"/>
  <p:clrMru>
    <a:srgbClr val="FFFF00"/>
    <a:srgbClr val="996633"/>
    <a:srgbClr val="FF0000"/>
    <a:srgbClr val="0000FF"/>
    <a:srgbClr val="008000"/>
    <a:srgbClr val="34DA00"/>
    <a:srgbClr val="0000CC"/>
    <a:srgbClr val="FF0066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75" autoAdjust="0"/>
    <p:restoredTop sz="94775" autoAdjust="0"/>
  </p:normalViewPr>
  <p:slideViewPr>
    <p:cSldViewPr>
      <p:cViewPr>
        <p:scale>
          <a:sx n="66" d="100"/>
          <a:sy n="66" d="100"/>
        </p:scale>
        <p:origin x="-147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D7A7E5-26C5-4113-A198-CAB18256D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9A6F1-478B-48D3-BEBF-A9B1A4D459D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32888-BA36-45DC-B4C5-7C8F8642C25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5535FC-0829-4FD4-A9E5-ABE1983067E8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EB33D-3009-401F-A27B-9CD7047B8AC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BÀN CHÂN KÌ DIỆU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5C6173-5703-48BA-B409-5DBE77DAA69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BÀN CHÂN KÌ DIỆU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9F336-7F6F-49B9-A09F-02BDAA3CBAA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BÀN CHÂN KÌ DIỆU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9CE74-C35E-480B-A20D-0BB0C4EA515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BÀN CHÂN KÌ DIỆU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5E6C3B-B244-4F16-A4ED-33694B2E63D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BÀN CHÂN KÌ DIỆU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9492-335C-47C9-B8BF-66BA37F5D64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BÀN CHÂN KÌ DIỆU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89492-335C-47C9-B8BF-66BA37F5D64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BÀN CHÂN KÌ DIỆU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4F742A-B9CA-4058-9BCD-E1E86A2CF56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1143000" y="3048000"/>
            <a:ext cx="4419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BÀN CHÂN KÌ DIỆU</a:t>
            </a:r>
          </a:p>
          <a:p>
            <a:pPr eaLnBrk="0" hangingPunct="0"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8012-8131-4673-BF09-D381D5DF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FD569-986F-49D6-B723-1C1402C7A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A2E5-46A9-4C24-8AF2-28F10FAD1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5E16D-BB5E-4559-88F3-5AB32AF4B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F5F4C-765B-478C-91A4-498CE166F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C8803-113E-4290-BFC6-DEB64CAEC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6845-2D10-42EA-A5AE-AB73CF956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5108-66AF-47A6-A12F-04D7D5177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00C82-4AAA-4BE0-9CB1-6977BFBC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616AA-21C8-4BC4-8835-FA6B277E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0CEA6-685C-4C00-9106-6B6122DE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28329A-2CDB-45D5-9437-6BE4ECEAB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http://dl10.glitter-graphics.net/pub/628/628290gqhiis6k6p.gi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tags" Target="../tags/tag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D:\nh&#7841;c%20ngo&#7841;i\CaNhaThuongNhau-XuanMai_rc8r.mp3" TargetMode="Externa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609600" y="381000"/>
            <a:ext cx="975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75" name="Picture 3" descr="slide0046_image4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3048000"/>
            <a:ext cx="2486025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5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87621">
            <a:off x="7672387" y="-128587"/>
            <a:ext cx="1827213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6" r:link="rId7"/>
          <a:srcRect/>
          <a:stretch>
            <a:fillRect/>
          </a:stretch>
        </p:blipFill>
        <p:spPr bwMode="auto">
          <a:xfrm rot="5400000">
            <a:off x="-2019300" y="2247900"/>
            <a:ext cx="579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3" name="WordArt 21"/>
          <p:cNvSpPr>
            <a:spLocks noChangeArrowheads="1" noChangeShapeType="1" noTextEdit="1"/>
          </p:cNvSpPr>
          <p:nvPr/>
        </p:nvSpPr>
        <p:spPr bwMode="auto">
          <a:xfrm>
            <a:off x="1295400" y="457200"/>
            <a:ext cx="675322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BÌNH CANG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3429000" y="1447800"/>
            <a:ext cx="2362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KHOA HỌC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4.1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5" name="WordArt 23"/>
          <p:cNvSpPr>
            <a:spLocks noChangeArrowheads="1" noChangeShapeType="1" noTextEdit="1"/>
          </p:cNvSpPr>
          <p:nvPr/>
        </p:nvSpPr>
        <p:spPr bwMode="auto">
          <a:xfrm>
            <a:off x="1600200" y="4800600"/>
            <a:ext cx="6705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VIÊN: 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VÕ THỊ THU TRANG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6" name="WordArt 24"/>
          <p:cNvSpPr>
            <a:spLocks noChangeArrowheads="1" noChangeShapeType="1" noTextEdit="1"/>
          </p:cNvSpPr>
          <p:nvPr/>
        </p:nvSpPr>
        <p:spPr bwMode="auto">
          <a:xfrm>
            <a:off x="2514600" y="2819400"/>
            <a:ext cx="54102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BA THỂ CỦA NƯỚC.</a:t>
            </a:r>
            <a:endParaRPr lang="en-US" sz="24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848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524000" y="2819400"/>
            <a:ext cx="320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92526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27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28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2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30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31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3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33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3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35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36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2543" name="Picture 31" descr="Vẻ đẹp cổ tích ngày Sapa phủ tuyế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9812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45" name="Picture 33" descr="photo-4-146137434959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24400"/>
            <a:ext cx="4191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46" name="Picture 34" descr="Người Sapa thêu thùa giữa mênh mông tuyết trắ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95800" y="1981200"/>
            <a:ext cx="4610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47" name="Picture 35" descr="mua-da-1-146140644034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4724400"/>
            <a:ext cx="457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8" name="Text Box 22"/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</a:p>
        </p:txBody>
      </p:sp>
      <p:sp>
        <p:nvSpPr>
          <p:cNvPr id="19489" name="Text Box 37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ngày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tháng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</p:txBody>
      </p:sp>
      <p:sp>
        <p:nvSpPr>
          <p:cNvPr id="19490" name="Text Box 34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6"/>
                </p:tgtEl>
              </p:cMediaNode>
            </p:audio>
            <p:audio>
              <p:cMediaNode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7"/>
                </p:tgtEl>
              </p:cMediaNode>
            </p:audio>
            <p:audio>
              <p:cMediaNode mute="1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8"/>
                </p:tgtEl>
              </p:cMediaNode>
            </p:audio>
            <p:audio>
              <p:cMediaNode mute="1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29"/>
                </p:tgtEl>
              </p:cMediaNode>
            </p:audio>
            <p:audio>
              <p:cMediaNode mute="1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0"/>
                </p:tgtEl>
              </p:cMediaNode>
            </p:audio>
            <p:audio>
              <p:cMediaNode mute="1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1"/>
                </p:tgtEl>
              </p:cMediaNode>
            </p:audio>
            <p:audio>
              <p:cMediaNode mute="1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2"/>
                </p:tgtEl>
              </p:cMediaNode>
            </p:audio>
            <p:audio>
              <p:cMediaNode mute="1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3"/>
                </p:tgtEl>
              </p:cMediaNode>
            </p:audio>
            <p:audio>
              <p:cMediaNode mute="1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4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5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253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Song-b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 descr="Variados28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6813" y="304800"/>
            <a:ext cx="15986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4572000" y="2133600"/>
            <a:ext cx="0" cy="11509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>
            <a:off x="4787900" y="2133600"/>
            <a:ext cx="2159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>
            <a:off x="5003800" y="2060575"/>
            <a:ext cx="647700" cy="18732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 flipH="1">
            <a:off x="4067175" y="2133600"/>
            <a:ext cx="2032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Line 23"/>
          <p:cNvSpPr>
            <a:spLocks noChangeShapeType="1"/>
          </p:cNvSpPr>
          <p:nvPr/>
        </p:nvSpPr>
        <p:spPr bwMode="auto">
          <a:xfrm flipH="1">
            <a:off x="3492500" y="1989138"/>
            <a:ext cx="504825" cy="20161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Line 24"/>
          <p:cNvSpPr>
            <a:spLocks noChangeShapeType="1"/>
          </p:cNvSpPr>
          <p:nvPr/>
        </p:nvSpPr>
        <p:spPr bwMode="auto">
          <a:xfrm>
            <a:off x="4687888" y="2206625"/>
            <a:ext cx="28575" cy="574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 flipH="1">
            <a:off x="4364038" y="2205038"/>
            <a:ext cx="63500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26"/>
          <p:cNvSpPr>
            <a:spLocks noChangeShapeType="1"/>
          </p:cNvSpPr>
          <p:nvPr/>
        </p:nvSpPr>
        <p:spPr bwMode="auto">
          <a:xfrm flipH="1">
            <a:off x="3995738" y="2147888"/>
            <a:ext cx="101600" cy="633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flipH="1">
            <a:off x="3563938" y="2003425"/>
            <a:ext cx="287337" cy="920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28"/>
          <p:cNvSpPr>
            <a:spLocks noChangeShapeType="1"/>
          </p:cNvSpPr>
          <p:nvPr/>
        </p:nvSpPr>
        <p:spPr bwMode="auto">
          <a:xfrm>
            <a:off x="5162550" y="2060575"/>
            <a:ext cx="360363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29"/>
          <p:cNvSpPr>
            <a:spLocks noChangeShapeType="1"/>
          </p:cNvSpPr>
          <p:nvPr/>
        </p:nvSpPr>
        <p:spPr bwMode="auto">
          <a:xfrm>
            <a:off x="4932363" y="2162175"/>
            <a:ext cx="144462" cy="762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28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Hoạt</a:t>
            </a:r>
            <a:r>
              <a:rPr lang="en-US" sz="3600" dirty="0" smtClean="0"/>
              <a:t> </a:t>
            </a:r>
            <a:r>
              <a:rPr lang="en-US" sz="3600" dirty="0" err="1" smtClean="0"/>
              <a:t>động</a:t>
            </a:r>
            <a:r>
              <a:rPr lang="en-US" sz="3600" dirty="0" smtClean="0"/>
              <a:t> 3:</a:t>
            </a:r>
          </a:p>
          <a:p>
            <a:r>
              <a:rPr lang="en-US" sz="3600" dirty="0" err="1" smtClean="0"/>
              <a:t>Sơ</a:t>
            </a:r>
            <a:r>
              <a:rPr lang="en-US" sz="3600" dirty="0" smtClean="0"/>
              <a:t> </a:t>
            </a:r>
            <a:r>
              <a:rPr lang="en-US" sz="3600" dirty="0" err="1" smtClean="0"/>
              <a:t>đô</a:t>
            </a:r>
            <a:r>
              <a:rPr lang="en-US" sz="3600" dirty="0" smtClean="0"/>
              <a:t>̀ </a:t>
            </a:r>
            <a:r>
              <a:rPr lang="en-US" sz="3600" dirty="0" err="1" smtClean="0"/>
              <a:t>sư</a:t>
            </a:r>
            <a:r>
              <a:rPr lang="en-US" sz="3600" dirty="0" smtClean="0"/>
              <a:t>̣ </a:t>
            </a:r>
            <a:r>
              <a:rPr lang="en-US" sz="3600" dirty="0" err="1" smtClean="0"/>
              <a:t>chuyển</a:t>
            </a:r>
            <a:r>
              <a:rPr lang="en-US" sz="3600" dirty="0" smtClean="0"/>
              <a:t> </a:t>
            </a:r>
            <a:r>
              <a:rPr lang="en-US" sz="3600" dirty="0" err="1" smtClean="0"/>
              <a:t>thê</a:t>
            </a:r>
            <a:r>
              <a:rPr lang="en-US" sz="3600" dirty="0" smtClean="0"/>
              <a:t>̉ </a:t>
            </a:r>
            <a:r>
              <a:rPr lang="en-US" sz="3600" dirty="0" err="1" smtClean="0"/>
              <a:t>của</a:t>
            </a:r>
            <a:r>
              <a:rPr lang="en-US" sz="3600" dirty="0" smtClean="0"/>
              <a:t> </a:t>
            </a:r>
            <a:r>
              <a:rPr lang="en-US" sz="3600" dirty="0" err="1" smtClean="0"/>
              <a:t>nước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2009-10-14_1233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81050"/>
            <a:ext cx="8229600" cy="5391150"/>
          </a:xfrm>
          <a:prstGeom prst="rect">
            <a:avLst/>
          </a:prstGeom>
          <a:solidFill>
            <a:srgbClr val="CC3300"/>
          </a:solidFill>
          <a:ln w="76200" cmpd="tri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724400" cy="466725"/>
          </a:xfrm>
          <a:prstGeom prst="rect">
            <a:avLst/>
          </a:prstGeom>
          <a:noFill/>
          <a:ln w="9525">
            <a:solidFill>
              <a:srgbClr val="F6FBD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7030A0"/>
                </a:solidFill>
                <a:latin typeface="Arial" charset="0"/>
              </a:rPr>
              <a:t>Sơ đồ sự chuyển thể của nước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0" y="1600200"/>
            <a:ext cx="6858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Nước tồn tại ở những thể nào?</a:t>
            </a:r>
            <a:endParaRPr lang="en-US" sz="2800">
              <a:solidFill>
                <a:srgbClr val="0000CC"/>
              </a:solidFill>
            </a:endParaRPr>
          </a:p>
        </p:txBody>
      </p:sp>
      <p:pic>
        <p:nvPicPr>
          <p:cNvPr id="19662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9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30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3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32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sp>
        <p:nvSpPr>
          <p:cNvPr id="196636" name="Rectangle 28"/>
          <p:cNvSpPr>
            <a:spLocks noChangeArrowheads="1"/>
          </p:cNvSpPr>
          <p:nvPr/>
        </p:nvSpPr>
        <p:spPr bwMode="auto">
          <a:xfrm>
            <a:off x="0" y="2286000"/>
            <a:ext cx="3733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 tồn tại ở ba thể: </a:t>
            </a:r>
          </a:p>
          <a:p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Thể lỏng</a:t>
            </a:r>
          </a:p>
          <a:p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Thể khí</a:t>
            </a:r>
          </a:p>
          <a:p>
            <a:r>
              <a:rPr lang="en-US" sz="24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- Thể rắn</a:t>
            </a:r>
          </a:p>
        </p:txBody>
      </p:sp>
      <p:sp>
        <p:nvSpPr>
          <p:cNvPr id="21533" name="Text Box 22"/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thể của nước.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2"/>
                </p:tgtEl>
              </p:cMediaNode>
            </p:audio>
            <p:audio>
              <p:cMediaNode mute="1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3"/>
                </p:tgtEl>
              </p:cMediaNode>
            </p:audio>
            <p:audio>
              <p:cMediaNode mute="1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4"/>
                </p:tgtEl>
              </p:cMediaNode>
            </p:audio>
            <p:audio>
              <p:cMediaNode mute="1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5"/>
                </p:tgtEl>
              </p:cMediaNode>
            </p:audio>
            <p:audio>
              <p:cMediaNode mute="1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6"/>
                </p:tgtEl>
              </p:cMediaNode>
            </p:audio>
            <p:audio>
              <p:cMediaNode mute="1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7"/>
                </p:tgtEl>
              </p:cMediaNode>
            </p:audio>
            <p:audio>
              <p:cMediaNode mute="1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8"/>
                </p:tgtEl>
              </p:cMediaNode>
            </p:audio>
            <p:audio>
              <p:cMediaNode mute="1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9"/>
                </p:tgtEl>
              </p:cMediaNode>
            </p:audio>
            <p:audio>
              <p:cMediaNode mute="1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0"/>
                </p:tgtEl>
              </p:cMediaNode>
            </p:audio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1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2"/>
                </p:tgtEl>
              </p:cMediaNode>
            </p:audio>
          </p:childTnLst>
        </p:cTn>
      </p:par>
    </p:tnLst>
    <p:bldLst>
      <p:bldP spid="196618" grpId="0"/>
      <p:bldP spid="1966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2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29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30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3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6632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3" name="ding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sp>
        <p:nvSpPr>
          <p:cNvPr id="21533" name="Text Box 22"/>
          <p:cNvSpPr txBox="1">
            <a:spLocks noChangeArrowheads="1"/>
          </p:cNvSpPr>
          <p:nvPr/>
        </p:nvSpPr>
        <p:spPr bwMode="auto">
          <a:xfrm>
            <a:off x="0" y="533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thể của nước.</a:t>
            </a:r>
          </a:p>
        </p:txBody>
      </p:sp>
      <p:graphicFrame>
        <p:nvGraphicFramePr>
          <p:cNvPr id="21536" name="Object 27"/>
          <p:cNvGraphicFramePr>
            <a:graphicFrameLocks noChangeAspect="1"/>
          </p:cNvGraphicFramePr>
          <p:nvPr/>
        </p:nvGraphicFramePr>
        <p:xfrm>
          <a:off x="1143000" y="1752600"/>
          <a:ext cx="6858000" cy="4648200"/>
        </p:xfrm>
        <a:graphic>
          <a:graphicData uri="http://schemas.openxmlformats.org/presentationml/2006/ole">
            <p:oleObj spid="_x0000_s54274" name="Slide" r:id="rId7" imgW="4562943" imgH="3422931" progId="PowerPoint.Slide.8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2"/>
                </p:tgtEl>
              </p:cMediaNode>
            </p:audio>
            <p:audi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3"/>
                </p:tgtEl>
              </p:cMediaNode>
            </p:audio>
            <p:audio>
              <p:cMediaNode mute="1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4"/>
                </p:tgtEl>
              </p:cMediaNode>
            </p:audio>
            <p:audi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5"/>
                </p:tgtEl>
              </p:cMediaNode>
            </p:audio>
            <p:audi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6"/>
                </p:tgtEl>
              </p:cMediaNode>
            </p:audio>
            <p:audio>
              <p:cMediaNode mute="1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7"/>
                </p:tgtEl>
              </p:cMediaNode>
            </p:audio>
            <p:audio>
              <p:cMediaNode mute="1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8"/>
                </p:tgtEl>
              </p:cMediaNode>
            </p:audio>
            <p:audi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29"/>
                </p:tgtEl>
              </p:cMediaNode>
            </p:audio>
            <p:audio>
              <p:cMediaNode mute="1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663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848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0" y="2819400"/>
            <a:ext cx="320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9867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3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5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7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7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98680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0" y="18288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ở thể lỏng, thể khí có tính chất gì khác với nước ở thể rắn?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0" y="2971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Nước có thể tồn tại ở thể lỏng, thể khí (hơi) và thể rắn. 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0" y="4267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Nước ở thể rắn có hình dạng nhất định.</a:t>
            </a:r>
            <a:endParaRPr 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0" y="3581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Nước ở thể lỏng và thể khí không có hình dạng nhất định. </a:t>
            </a:r>
            <a:endParaRPr 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0"/>
                </p:tgtEl>
              </p:cMediaNode>
            </p:audio>
            <p:audio>
              <p:cMediaNode mute="1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1"/>
                </p:tgtEl>
              </p:cMediaNode>
            </p:audio>
            <p:audio>
              <p:cMediaNode mute="1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2"/>
                </p:tgtEl>
              </p:cMediaNode>
            </p:audio>
            <p:audio>
              <p:cMediaNode mute="1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3"/>
                </p:tgtEl>
              </p:cMediaNode>
            </p:audio>
            <p:audio>
              <p:cMediaNode mute="1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4"/>
                </p:tgtEl>
              </p:cMediaNode>
            </p:audio>
            <p:audio>
              <p:cMediaNode mute="1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5"/>
                </p:tgtEl>
              </p:cMediaNode>
            </p:audio>
            <p:audio>
              <p:cMediaNode mute="1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6"/>
                </p:tgtEl>
              </p:cMediaNode>
            </p:audio>
            <p:audio>
              <p:cMediaNode mute="1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7"/>
                </p:tgtEl>
              </p:cMediaNode>
            </p:audio>
            <p:audio>
              <p:cMediaNode mute="1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8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79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8680"/>
                </p:tgtEl>
              </p:cMediaNode>
            </p:audio>
          </p:childTnLst>
        </p:cTn>
      </p:par>
    </p:tnLst>
    <p:bldLst>
      <p:bldP spid="22558" grpId="0"/>
      <p:bldP spid="22560" grpId="0"/>
      <p:bldP spid="22564" grpId="0"/>
      <p:bldP spid="225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838200" y="2870200"/>
            <a:ext cx="7543800" cy="2692400"/>
          </a:xfrm>
          <a:prstGeom prst="rect">
            <a:avLst/>
          </a:prstGeom>
          <a:solidFill>
            <a:srgbClr val="FFFF66"/>
          </a:solidFill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latin typeface="Arial" charset="0"/>
              </a:rPr>
              <a:t>Bài học:</a:t>
            </a:r>
            <a:r>
              <a:rPr lang="en-US" sz="2800" b="1">
                <a:latin typeface="Arial" charset="0"/>
              </a:rPr>
              <a:t> </a:t>
            </a:r>
          </a:p>
          <a:p>
            <a:r>
              <a:rPr lang="en-US" sz="2800">
                <a:latin typeface="Arial" charset="0"/>
              </a:rPr>
              <a:t>    </a:t>
            </a:r>
            <a:r>
              <a:rPr lang="en-US" sz="2800" b="1">
                <a:latin typeface="Arial" charset="0"/>
              </a:rPr>
              <a:t>Nước có thể tồn tại ở thể lỏng, thể khí (hơi) và thể rắn. Nước ở thể lỏng và thể khí không có hình dạng nhất định. Nước ở thể rắn (nước đá) có hình dạng nhất định.</a:t>
            </a:r>
          </a:p>
          <a:p>
            <a:endParaRPr lang="en-US" sz="2800">
              <a:latin typeface="Arial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gray">
          <a:xfrm>
            <a:off x="561975" y="2590800"/>
            <a:ext cx="0" cy="2833688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26310" name="Group 6"/>
          <p:cNvGraphicFramePr>
            <a:graphicFrameLocks noGrp="1"/>
          </p:cNvGraphicFramePr>
          <p:nvPr/>
        </p:nvGraphicFramePr>
        <p:xfrm>
          <a:off x="3429000" y="525780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34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1</a:t>
              </a:r>
              <a:endParaRPr lang="th-TH"/>
            </a:p>
          </p:txBody>
        </p:sp>
      </p:grpSp>
      <p:graphicFrame>
        <p:nvGraphicFramePr>
          <p:cNvPr id="226331" name="Group 27"/>
          <p:cNvGraphicFramePr>
            <a:graphicFrameLocks noGrp="1"/>
          </p:cNvGraphicFramePr>
          <p:nvPr/>
        </p:nvGraphicFramePr>
        <p:xfrm>
          <a:off x="2198688" y="4479925"/>
          <a:ext cx="4964113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67" name="Group 63"/>
          <p:cNvGraphicFramePr>
            <a:graphicFrameLocks noGrp="1"/>
          </p:cNvGraphicFramePr>
          <p:nvPr/>
        </p:nvGraphicFramePr>
        <p:xfrm>
          <a:off x="1524000" y="362585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655" name="Group 81"/>
          <p:cNvGrpSpPr>
            <a:grpSpLocks/>
          </p:cNvGrpSpPr>
          <p:nvPr/>
        </p:nvGrpSpPr>
        <p:grpSpPr bwMode="auto"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32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2</a:t>
              </a:r>
              <a:endParaRPr lang="th-TH"/>
            </a:p>
          </p:txBody>
        </p:sp>
      </p:grpSp>
      <p:grpSp>
        <p:nvGrpSpPr>
          <p:cNvPr id="24656" name="Group 84"/>
          <p:cNvGrpSpPr>
            <a:grpSpLocks/>
          </p:cNvGrpSpPr>
          <p:nvPr/>
        </p:nvGrpSpPr>
        <p:grpSpPr bwMode="auto"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30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3</a:t>
              </a:r>
              <a:endParaRPr lang="th-TH"/>
            </a:p>
          </p:txBody>
        </p:sp>
      </p:grpSp>
      <p:grpSp>
        <p:nvGrpSpPr>
          <p:cNvPr id="24657" name="Group 87"/>
          <p:cNvGrpSpPr>
            <a:grpSpLocks/>
          </p:cNvGrpSpPr>
          <p:nvPr/>
        </p:nvGrpSpPr>
        <p:grpSpPr bwMode="auto"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828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4</a:t>
              </a:r>
              <a:endParaRPr lang="th-TH"/>
            </a:p>
          </p:txBody>
        </p:sp>
      </p:grpSp>
      <p:grpSp>
        <p:nvGrpSpPr>
          <p:cNvPr id="24658" name="Group 90"/>
          <p:cNvGrpSpPr>
            <a:grpSpLocks/>
          </p:cNvGrpSpPr>
          <p:nvPr/>
        </p:nvGrpSpPr>
        <p:grpSpPr bwMode="auto">
          <a:xfrm>
            <a:off x="1581150" y="3643313"/>
            <a:ext cx="4286250" cy="700087"/>
            <a:chOff x="210" y="2208"/>
            <a:chExt cx="2700" cy="441"/>
          </a:xfrm>
        </p:grpSpPr>
        <p:grpSp>
          <p:nvGrpSpPr>
            <p:cNvPr id="24799" name="Group 91"/>
            <p:cNvGrpSpPr>
              <a:grpSpLocks/>
            </p:cNvGrpSpPr>
            <p:nvPr/>
          </p:nvGrpSpPr>
          <p:grpSpPr bwMode="auto">
            <a:xfrm>
              <a:off x="210" y="2208"/>
              <a:ext cx="366" cy="432"/>
              <a:chOff x="336" y="2112"/>
              <a:chExt cx="480" cy="576"/>
            </a:xfrm>
          </p:grpSpPr>
          <p:sp>
            <p:nvSpPr>
              <p:cNvPr id="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25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826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800" name="Group 95"/>
            <p:cNvGrpSpPr>
              <a:grpSpLocks/>
            </p:cNvGrpSpPr>
            <p:nvPr/>
          </p:nvGrpSpPr>
          <p:grpSpPr bwMode="auto">
            <a:xfrm>
              <a:off x="594" y="2208"/>
              <a:ext cx="366" cy="432"/>
              <a:chOff x="336" y="2112"/>
              <a:chExt cx="480" cy="576"/>
            </a:xfrm>
          </p:grpSpPr>
          <p:sp>
            <p:nvSpPr>
              <p:cNvPr id="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22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823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801" name="Group 99"/>
            <p:cNvGrpSpPr>
              <a:grpSpLocks/>
            </p:cNvGrpSpPr>
            <p:nvPr/>
          </p:nvGrpSpPr>
          <p:grpSpPr bwMode="auto">
            <a:xfrm>
              <a:off x="978" y="2208"/>
              <a:ext cx="366" cy="432"/>
              <a:chOff x="336" y="2112"/>
              <a:chExt cx="480" cy="576"/>
            </a:xfrm>
          </p:grpSpPr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19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82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802" name="Group 103"/>
            <p:cNvGrpSpPr>
              <a:grpSpLocks/>
            </p:cNvGrpSpPr>
            <p:nvPr/>
          </p:nvGrpSpPr>
          <p:grpSpPr bwMode="auto">
            <a:xfrm>
              <a:off x="1362" y="2208"/>
              <a:ext cx="366" cy="432"/>
              <a:chOff x="336" y="2112"/>
              <a:chExt cx="480" cy="576"/>
            </a:xfrm>
          </p:grpSpPr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16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817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803" name="Group 107"/>
            <p:cNvGrpSpPr>
              <a:grpSpLocks/>
            </p:cNvGrpSpPr>
            <p:nvPr/>
          </p:nvGrpSpPr>
          <p:grpSpPr bwMode="auto">
            <a:xfrm>
              <a:off x="1755" y="2211"/>
              <a:ext cx="366" cy="432"/>
              <a:chOff x="336" y="2088"/>
              <a:chExt cx="480" cy="576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>
                <a:off x="336" y="2088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13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814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804" name="Group 111"/>
            <p:cNvGrpSpPr>
              <a:grpSpLocks/>
            </p:cNvGrpSpPr>
            <p:nvPr/>
          </p:nvGrpSpPr>
          <p:grpSpPr bwMode="auto">
            <a:xfrm>
              <a:off x="2148" y="2217"/>
              <a:ext cx="366" cy="432"/>
              <a:chOff x="336" y="2112"/>
              <a:chExt cx="480" cy="576"/>
            </a:xfrm>
          </p:grpSpPr>
          <p:sp>
            <p:nvSpPr>
              <p:cNvPr id="1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10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811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2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4805" name="Group 115"/>
            <p:cNvGrpSpPr>
              <a:grpSpLocks/>
            </p:cNvGrpSpPr>
            <p:nvPr/>
          </p:nvGrpSpPr>
          <p:grpSpPr bwMode="auto">
            <a:xfrm>
              <a:off x="2544" y="2217"/>
              <a:ext cx="366" cy="432"/>
              <a:chOff x="336" y="2112"/>
              <a:chExt cx="480" cy="576"/>
            </a:xfrm>
          </p:grpSpPr>
          <p:sp>
            <p:nvSpPr>
              <p:cNvPr id="12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07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80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24659" name="Group 119"/>
          <p:cNvGrpSpPr>
            <a:grpSpLocks/>
          </p:cNvGrpSpPr>
          <p:nvPr/>
        </p:nvGrpSpPr>
        <p:grpSpPr bwMode="auto"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24767" name="Group 120"/>
            <p:cNvGrpSpPr>
              <a:grpSpLocks/>
            </p:cNvGrpSpPr>
            <p:nvPr/>
          </p:nvGrpSpPr>
          <p:grpSpPr bwMode="auto"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13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97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9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68" name="Group 124"/>
            <p:cNvGrpSpPr>
              <a:grpSpLocks/>
            </p:cNvGrpSpPr>
            <p:nvPr/>
          </p:nvGrpSpPr>
          <p:grpSpPr bwMode="auto"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14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94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95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69" name="Group 128"/>
            <p:cNvGrpSpPr>
              <a:grpSpLocks/>
            </p:cNvGrpSpPr>
            <p:nvPr/>
          </p:nvGrpSpPr>
          <p:grpSpPr bwMode="auto"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1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91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92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70" name="Group 132"/>
            <p:cNvGrpSpPr>
              <a:grpSpLocks/>
            </p:cNvGrpSpPr>
            <p:nvPr/>
          </p:nvGrpSpPr>
          <p:grpSpPr bwMode="auto"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88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89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71" name="Group 136"/>
            <p:cNvGrpSpPr>
              <a:grpSpLocks/>
            </p:cNvGrpSpPr>
            <p:nvPr/>
          </p:nvGrpSpPr>
          <p:grpSpPr bwMode="auto"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17" name="AutoShape 7"/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85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86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3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4772" name="Group 140"/>
            <p:cNvGrpSpPr>
              <a:grpSpLocks/>
            </p:cNvGrpSpPr>
            <p:nvPr/>
          </p:nvGrpSpPr>
          <p:grpSpPr bwMode="auto"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1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82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83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73" name="Group 144"/>
            <p:cNvGrpSpPr>
              <a:grpSpLocks/>
            </p:cNvGrpSpPr>
            <p:nvPr/>
          </p:nvGrpSpPr>
          <p:grpSpPr bwMode="auto"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79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8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74" name="Group 148"/>
            <p:cNvGrpSpPr>
              <a:grpSpLocks/>
            </p:cNvGrpSpPr>
            <p:nvPr/>
          </p:nvGrpSpPr>
          <p:grpSpPr bwMode="auto"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76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77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24660" name="Group 152"/>
          <p:cNvGrpSpPr>
            <a:grpSpLocks/>
          </p:cNvGrpSpPr>
          <p:nvPr/>
        </p:nvGrpSpPr>
        <p:grpSpPr bwMode="auto"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24739" name="Group 153"/>
            <p:cNvGrpSpPr>
              <a:grpSpLocks/>
            </p:cNvGrpSpPr>
            <p:nvPr/>
          </p:nvGrpSpPr>
          <p:grpSpPr bwMode="auto"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1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65" name="Freeform 8"/>
              <p:cNvSpPr>
                <a:spLocks/>
              </p:cNvSpPr>
              <p:nvPr/>
            </p:nvSpPr>
            <p:spPr bwMode="gray">
              <a:xfrm>
                <a:off x="379" y="2136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66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40" name="Group 157"/>
            <p:cNvGrpSpPr>
              <a:grpSpLocks/>
            </p:cNvGrpSpPr>
            <p:nvPr/>
          </p:nvGrpSpPr>
          <p:grpSpPr bwMode="auto"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2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62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63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41" name="Group 161"/>
            <p:cNvGrpSpPr>
              <a:grpSpLocks/>
            </p:cNvGrpSpPr>
            <p:nvPr/>
          </p:nvGrpSpPr>
          <p:grpSpPr bwMode="auto"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3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59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6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42" name="Group 165"/>
            <p:cNvGrpSpPr>
              <a:grpSpLocks/>
            </p:cNvGrpSpPr>
            <p:nvPr/>
          </p:nvGrpSpPr>
          <p:grpSpPr bwMode="auto"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56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57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43" name="Group 169"/>
            <p:cNvGrpSpPr>
              <a:grpSpLocks/>
            </p:cNvGrpSpPr>
            <p:nvPr/>
          </p:nvGrpSpPr>
          <p:grpSpPr bwMode="auto"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53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54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4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4744" name="Group 173"/>
            <p:cNvGrpSpPr>
              <a:grpSpLocks/>
            </p:cNvGrpSpPr>
            <p:nvPr/>
          </p:nvGrpSpPr>
          <p:grpSpPr bwMode="auto"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50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51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45" name="Group 177"/>
            <p:cNvGrpSpPr>
              <a:grpSpLocks/>
            </p:cNvGrpSpPr>
            <p:nvPr/>
          </p:nvGrpSpPr>
          <p:grpSpPr bwMode="auto"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47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4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61" name="Group 181"/>
          <p:cNvGrpSpPr>
            <a:grpSpLocks/>
          </p:cNvGrpSpPr>
          <p:nvPr/>
        </p:nvGrpSpPr>
        <p:grpSpPr bwMode="auto">
          <a:xfrm>
            <a:off x="4648200" y="2895600"/>
            <a:ext cx="3643313" cy="696913"/>
            <a:chOff x="2115" y="1821"/>
            <a:chExt cx="2295" cy="439"/>
          </a:xfrm>
        </p:grpSpPr>
        <p:grpSp>
          <p:nvGrpSpPr>
            <p:cNvPr id="24715" name="Group 182"/>
            <p:cNvGrpSpPr>
              <a:grpSpLocks/>
            </p:cNvGrpSpPr>
            <p:nvPr/>
          </p:nvGrpSpPr>
          <p:grpSpPr bwMode="auto">
            <a:xfrm>
              <a:off x="4044" y="1821"/>
              <a:ext cx="366" cy="432"/>
              <a:chOff x="336" y="2112"/>
              <a:chExt cx="480" cy="576"/>
            </a:xfrm>
          </p:grpSpPr>
          <p:sp>
            <p:nvSpPr>
              <p:cNvPr id="2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37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16" name="Group 186"/>
            <p:cNvGrpSpPr>
              <a:grpSpLocks/>
            </p:cNvGrpSpPr>
            <p:nvPr/>
          </p:nvGrpSpPr>
          <p:grpSpPr bwMode="auto">
            <a:xfrm>
              <a:off x="2496" y="1824"/>
              <a:ext cx="366" cy="432"/>
              <a:chOff x="336" y="2112"/>
              <a:chExt cx="480" cy="576"/>
            </a:xfrm>
          </p:grpSpPr>
          <p:sp>
            <p:nvSpPr>
              <p:cNvPr id="2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34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5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17" name="Group 190"/>
            <p:cNvGrpSpPr>
              <a:grpSpLocks/>
            </p:cNvGrpSpPr>
            <p:nvPr/>
          </p:nvGrpSpPr>
          <p:grpSpPr bwMode="auto">
            <a:xfrm>
              <a:off x="2880" y="1824"/>
              <a:ext cx="366" cy="432"/>
              <a:chOff x="336" y="2112"/>
              <a:chExt cx="480" cy="576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31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32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18" name="Group 194"/>
            <p:cNvGrpSpPr>
              <a:grpSpLocks/>
            </p:cNvGrpSpPr>
            <p:nvPr/>
          </p:nvGrpSpPr>
          <p:grpSpPr bwMode="auto">
            <a:xfrm>
              <a:off x="3264" y="1824"/>
              <a:ext cx="366" cy="432"/>
              <a:chOff x="336" y="2112"/>
              <a:chExt cx="480" cy="576"/>
            </a:xfrm>
          </p:grpSpPr>
          <p:sp>
            <p:nvSpPr>
              <p:cNvPr id="3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8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9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19" name="Group 198"/>
            <p:cNvGrpSpPr>
              <a:grpSpLocks/>
            </p:cNvGrpSpPr>
            <p:nvPr/>
          </p:nvGrpSpPr>
          <p:grpSpPr bwMode="auto">
            <a:xfrm>
              <a:off x="3648" y="1824"/>
              <a:ext cx="366" cy="432"/>
              <a:chOff x="336" y="2112"/>
              <a:chExt cx="480" cy="576"/>
            </a:xfrm>
          </p:grpSpPr>
          <p:sp>
            <p:nvSpPr>
              <p:cNvPr id="18841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5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6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4720" name="Group 202"/>
            <p:cNvGrpSpPr>
              <a:grpSpLocks/>
            </p:cNvGrpSpPr>
            <p:nvPr/>
          </p:nvGrpSpPr>
          <p:grpSpPr bwMode="auto">
            <a:xfrm>
              <a:off x="2115" y="1828"/>
              <a:ext cx="366" cy="432"/>
              <a:chOff x="336" y="2141"/>
              <a:chExt cx="480" cy="576"/>
            </a:xfrm>
          </p:grpSpPr>
          <p:sp>
            <p:nvSpPr>
              <p:cNvPr id="188423" name="AutoShape 7"/>
              <p:cNvSpPr>
                <a:spLocks noChangeArrowheads="1"/>
              </p:cNvSpPr>
              <p:nvPr/>
            </p:nvSpPr>
            <p:spPr bwMode="gray">
              <a:xfrm>
                <a:off x="336" y="2141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22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4723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  <a:latin typeface="VNI-Avo" pitchFamily="2" charset="0"/>
                    <a:cs typeface="Angsana New" pitchFamily="18" charset="-34"/>
                  </a:rPr>
                  <a:t>1</a:t>
                </a:r>
                <a:endParaRPr lang="th-TH" sz="2400">
                  <a:solidFill>
                    <a:srgbClr val="000099"/>
                  </a:solidFill>
                  <a:latin typeface="VNI-Avo" pitchFamily="2" charset="0"/>
                  <a:cs typeface="Angsana New" pitchFamily="18" charset="-34"/>
                </a:endParaRPr>
              </a:p>
            </p:txBody>
          </p:sp>
        </p:grpSp>
      </p:grpSp>
      <p:grpSp>
        <p:nvGrpSpPr>
          <p:cNvPr id="168" name="Group 206"/>
          <p:cNvGrpSpPr>
            <a:grpSpLocks/>
          </p:cNvGrpSpPr>
          <p:nvPr/>
        </p:nvGrpSpPr>
        <p:grpSpPr bwMode="auto">
          <a:xfrm>
            <a:off x="304800" y="3048000"/>
            <a:ext cx="527050" cy="584200"/>
            <a:chOff x="3504" y="3792"/>
            <a:chExt cx="332" cy="368"/>
          </a:xfrm>
        </p:grpSpPr>
        <p:grpSp>
          <p:nvGrpSpPr>
            <p:cNvPr id="24711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4713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4714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4712" name="Text Box 210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1</a:t>
              </a:r>
            </a:p>
          </p:txBody>
        </p:sp>
      </p:grpSp>
      <p:grpSp>
        <p:nvGrpSpPr>
          <p:cNvPr id="24663" name="Group 211"/>
          <p:cNvGrpSpPr>
            <a:grpSpLocks/>
          </p:cNvGrpSpPr>
          <p:nvPr/>
        </p:nvGrpSpPr>
        <p:grpSpPr bwMode="auto">
          <a:xfrm>
            <a:off x="304800" y="3657600"/>
            <a:ext cx="527050" cy="584200"/>
            <a:chOff x="3504" y="3792"/>
            <a:chExt cx="332" cy="368"/>
          </a:xfrm>
        </p:grpSpPr>
        <p:grpSp>
          <p:nvGrpSpPr>
            <p:cNvPr id="24707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4709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4710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4708" name="Text Box 215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2</a:t>
              </a:r>
            </a:p>
          </p:txBody>
        </p:sp>
      </p:grpSp>
      <p:grpSp>
        <p:nvGrpSpPr>
          <p:cNvPr id="24664" name="Group 216"/>
          <p:cNvGrpSpPr>
            <a:grpSpLocks/>
          </p:cNvGrpSpPr>
          <p:nvPr/>
        </p:nvGrpSpPr>
        <p:grpSpPr bwMode="auto"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24703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4705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4706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4704" name="Text Box 220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3</a:t>
              </a:r>
            </a:p>
          </p:txBody>
        </p:sp>
      </p:grpSp>
      <p:grpSp>
        <p:nvGrpSpPr>
          <p:cNvPr id="24665" name="Group 221"/>
          <p:cNvGrpSpPr>
            <a:grpSpLocks/>
          </p:cNvGrpSpPr>
          <p:nvPr/>
        </p:nvGrpSpPr>
        <p:grpSpPr bwMode="auto"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24699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4701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4702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4700" name="Text Box 225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4</a:t>
              </a: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76" name="Group 227"/>
          <p:cNvGrpSpPr>
            <a:grpSpLocks/>
          </p:cNvGrpSpPr>
          <p:nvPr/>
        </p:nvGrpSpPr>
        <p:grpSpPr bwMode="auto">
          <a:xfrm>
            <a:off x="304800" y="838200"/>
            <a:ext cx="5257800" cy="1836738"/>
            <a:chOff x="1008" y="1772"/>
            <a:chExt cx="3360" cy="1185"/>
          </a:xfrm>
        </p:grpSpPr>
        <p:sp>
          <p:nvSpPr>
            <p:cNvPr id="24685" name="AutoShape 19"/>
            <p:cNvSpPr>
              <a:spLocks noChangeArrowheads="1"/>
            </p:cNvSpPr>
            <p:nvPr/>
          </p:nvSpPr>
          <p:spPr bwMode="gray"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4686" name="AutoShape 20"/>
            <p:cNvSpPr>
              <a:spLocks noChangeArrowheads="1"/>
            </p:cNvSpPr>
            <p:nvPr/>
          </p:nvSpPr>
          <p:spPr bwMode="gray"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4687" name="AutoShape 21"/>
            <p:cNvSpPr>
              <a:spLocks noChangeArrowheads="1"/>
            </p:cNvSpPr>
            <p:nvPr/>
          </p:nvSpPr>
          <p:spPr bwMode="gray"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4688" name="AutoShape 22"/>
            <p:cNvSpPr>
              <a:spLocks noChangeArrowheads="1"/>
            </p:cNvSpPr>
            <p:nvPr/>
          </p:nvSpPr>
          <p:spPr bwMode="gray"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4689" name="Oval 23"/>
            <p:cNvSpPr>
              <a:spLocks noChangeArrowheads="1"/>
            </p:cNvSpPr>
            <p:nvPr/>
          </p:nvSpPr>
          <p:spPr bwMode="gray"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rtl="1"/>
              <a:endParaRPr lang="th-TH"/>
            </a:p>
          </p:txBody>
        </p:sp>
        <p:sp>
          <p:nvSpPr>
            <p:cNvPr id="24690" name="Oval 24"/>
            <p:cNvSpPr>
              <a:spLocks noChangeArrowheads="1"/>
            </p:cNvSpPr>
            <p:nvPr/>
          </p:nvSpPr>
          <p:spPr bwMode="gray"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4691" name="Oval 25"/>
            <p:cNvSpPr>
              <a:spLocks noChangeArrowheads="1"/>
            </p:cNvSpPr>
            <p:nvPr/>
          </p:nvSpPr>
          <p:spPr bwMode="gray"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4692" name="Oval 26"/>
            <p:cNvSpPr>
              <a:spLocks noChangeArrowheads="1"/>
            </p:cNvSpPr>
            <p:nvPr/>
          </p:nvSpPr>
          <p:spPr bwMode="gray"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4693" name="Oval 27"/>
            <p:cNvSpPr>
              <a:spLocks noChangeArrowheads="1"/>
            </p:cNvSpPr>
            <p:nvPr/>
          </p:nvSpPr>
          <p:spPr bwMode="gray"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4694" name="Text Box 28"/>
            <p:cNvSpPr txBox="1">
              <a:spLocks noChangeArrowheads="1"/>
            </p:cNvSpPr>
            <p:nvPr/>
          </p:nvSpPr>
          <p:spPr bwMode="gray">
            <a:xfrm>
              <a:off x="2375" y="1795"/>
              <a:ext cx="491" cy="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vi-VN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Câu 1</a:t>
              </a:r>
              <a:endPara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95" name="Text Box 29"/>
            <p:cNvSpPr txBox="1">
              <a:spLocks noChangeArrowheads="1"/>
            </p:cNvSpPr>
            <p:nvPr/>
          </p:nvSpPr>
          <p:spPr bwMode="gray">
            <a:xfrm>
              <a:off x="1126" y="2034"/>
              <a:ext cx="3190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th-TH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88417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188418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24698" name="Text Box 241"/>
            <p:cNvSpPr txBox="1">
              <a:spLocks noChangeArrowheads="1"/>
            </p:cNvSpPr>
            <p:nvPr/>
          </p:nvSpPr>
          <p:spPr bwMode="auto">
            <a:xfrm>
              <a:off x="1044" y="1992"/>
              <a:ext cx="3312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vi-VN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Đây là một hiện tượng thường thấy khi cơm sôi</a:t>
              </a:r>
              <a:r>
                <a:rPr lang="en-US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724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4343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3962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3581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200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281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43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205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167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129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683" name="TextBox 233"/>
          <p:cNvSpPr txBox="1">
            <a:spLocks noChangeArrowheads="1"/>
          </p:cNvSpPr>
          <p:nvPr/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1</a:t>
            </a:r>
            <a:endParaRPr lang="en-US" b="1"/>
          </a:p>
        </p:txBody>
      </p:sp>
      <p:sp>
        <p:nvSpPr>
          <p:cNvPr id="190" name="Explosion 1 189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>
                <a:solidFill>
                  <a:srgbClr val="FFFF00"/>
                </a:solidFill>
              </a:rPr>
              <a:t>Hết giờ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24836" name="Picture 5" descr="DOANOCH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52400"/>
            <a:ext cx="6467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1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gray">
          <a:xfrm>
            <a:off x="561975" y="2590800"/>
            <a:ext cx="0" cy="2833688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26310" name="Group 6"/>
          <p:cNvGraphicFramePr>
            <a:graphicFrameLocks noGrp="1"/>
          </p:cNvGraphicFramePr>
          <p:nvPr/>
        </p:nvGraphicFramePr>
        <p:xfrm>
          <a:off x="3429000" y="525780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624" name="Group 24"/>
          <p:cNvGrpSpPr>
            <a:grpSpLocks/>
          </p:cNvGrpSpPr>
          <p:nvPr/>
        </p:nvGrpSpPr>
        <p:grpSpPr bwMode="auto"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28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1</a:t>
              </a:r>
              <a:endParaRPr lang="th-TH"/>
            </a:p>
          </p:txBody>
        </p:sp>
      </p:grpSp>
      <p:graphicFrame>
        <p:nvGraphicFramePr>
          <p:cNvPr id="226331" name="Group 27"/>
          <p:cNvGraphicFramePr>
            <a:graphicFrameLocks noGrp="1"/>
          </p:cNvGraphicFramePr>
          <p:nvPr/>
        </p:nvGraphicFramePr>
        <p:xfrm>
          <a:off x="2198688" y="4479925"/>
          <a:ext cx="4964113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67" name="Group 63"/>
          <p:cNvGraphicFramePr>
            <a:graphicFrameLocks noGrp="1"/>
          </p:cNvGraphicFramePr>
          <p:nvPr/>
        </p:nvGraphicFramePr>
        <p:xfrm>
          <a:off x="1524000" y="362585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679" name="Group 81"/>
          <p:cNvGrpSpPr>
            <a:grpSpLocks/>
          </p:cNvGrpSpPr>
          <p:nvPr/>
        </p:nvGrpSpPr>
        <p:grpSpPr bwMode="auto"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26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2</a:t>
              </a:r>
              <a:endParaRPr lang="th-TH"/>
            </a:p>
          </p:txBody>
        </p:sp>
      </p:grpSp>
      <p:grpSp>
        <p:nvGrpSpPr>
          <p:cNvPr id="25680" name="Group 84"/>
          <p:cNvGrpSpPr>
            <a:grpSpLocks/>
          </p:cNvGrpSpPr>
          <p:nvPr/>
        </p:nvGrpSpPr>
        <p:grpSpPr bwMode="auto"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24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3</a:t>
              </a:r>
              <a:endParaRPr lang="th-TH"/>
            </a:p>
          </p:txBody>
        </p:sp>
      </p:grpSp>
      <p:grpSp>
        <p:nvGrpSpPr>
          <p:cNvPr id="25681" name="Group 87"/>
          <p:cNvGrpSpPr>
            <a:grpSpLocks/>
          </p:cNvGrpSpPr>
          <p:nvPr/>
        </p:nvGrpSpPr>
        <p:grpSpPr bwMode="auto"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22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4</a:t>
              </a:r>
              <a:endParaRPr lang="th-TH"/>
            </a:p>
          </p:txBody>
        </p:sp>
      </p:grpSp>
      <p:grpSp>
        <p:nvGrpSpPr>
          <p:cNvPr id="25761" name="Group 90"/>
          <p:cNvGrpSpPr>
            <a:grpSpLocks/>
          </p:cNvGrpSpPr>
          <p:nvPr/>
        </p:nvGrpSpPr>
        <p:grpSpPr bwMode="auto">
          <a:xfrm>
            <a:off x="1581150" y="3643313"/>
            <a:ext cx="4286250" cy="700087"/>
            <a:chOff x="210" y="2208"/>
            <a:chExt cx="2700" cy="441"/>
          </a:xfrm>
        </p:grpSpPr>
        <p:grpSp>
          <p:nvGrpSpPr>
            <p:cNvPr id="25793" name="Group 91"/>
            <p:cNvGrpSpPr>
              <a:grpSpLocks/>
            </p:cNvGrpSpPr>
            <p:nvPr/>
          </p:nvGrpSpPr>
          <p:grpSpPr bwMode="auto">
            <a:xfrm>
              <a:off x="210" y="2208"/>
              <a:ext cx="366" cy="432"/>
              <a:chOff x="336" y="2112"/>
              <a:chExt cx="480" cy="576"/>
            </a:xfrm>
          </p:grpSpPr>
          <p:sp>
            <p:nvSpPr>
              <p:cNvPr id="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19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82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94" name="Group 95"/>
            <p:cNvGrpSpPr>
              <a:grpSpLocks/>
            </p:cNvGrpSpPr>
            <p:nvPr/>
          </p:nvGrpSpPr>
          <p:grpSpPr bwMode="auto">
            <a:xfrm>
              <a:off x="594" y="2208"/>
              <a:ext cx="366" cy="432"/>
              <a:chOff x="336" y="2112"/>
              <a:chExt cx="480" cy="576"/>
            </a:xfrm>
          </p:grpSpPr>
          <p:sp>
            <p:nvSpPr>
              <p:cNvPr id="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16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817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95" name="Group 99"/>
            <p:cNvGrpSpPr>
              <a:grpSpLocks/>
            </p:cNvGrpSpPr>
            <p:nvPr/>
          </p:nvGrpSpPr>
          <p:grpSpPr bwMode="auto">
            <a:xfrm>
              <a:off x="978" y="2208"/>
              <a:ext cx="366" cy="432"/>
              <a:chOff x="336" y="2112"/>
              <a:chExt cx="480" cy="576"/>
            </a:xfrm>
          </p:grpSpPr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13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814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96" name="Group 103"/>
            <p:cNvGrpSpPr>
              <a:grpSpLocks/>
            </p:cNvGrpSpPr>
            <p:nvPr/>
          </p:nvGrpSpPr>
          <p:grpSpPr bwMode="auto">
            <a:xfrm>
              <a:off x="1362" y="2208"/>
              <a:ext cx="366" cy="432"/>
              <a:chOff x="336" y="2112"/>
              <a:chExt cx="480" cy="576"/>
            </a:xfrm>
          </p:grpSpPr>
          <p:sp>
            <p:nvSpPr>
              <p:cNvPr id="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10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811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97" name="Group 107"/>
            <p:cNvGrpSpPr>
              <a:grpSpLocks/>
            </p:cNvGrpSpPr>
            <p:nvPr/>
          </p:nvGrpSpPr>
          <p:grpSpPr bwMode="auto">
            <a:xfrm>
              <a:off x="1755" y="2211"/>
              <a:ext cx="366" cy="432"/>
              <a:chOff x="336" y="2088"/>
              <a:chExt cx="480" cy="576"/>
            </a:xfrm>
          </p:grpSpPr>
          <p:sp>
            <p:nvSpPr>
              <p:cNvPr id="10" name="AutoShape 7"/>
              <p:cNvSpPr>
                <a:spLocks noChangeArrowheads="1"/>
              </p:cNvSpPr>
              <p:nvPr/>
            </p:nvSpPr>
            <p:spPr bwMode="gray">
              <a:xfrm>
                <a:off x="336" y="2088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07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80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98" name="Group 111"/>
            <p:cNvGrpSpPr>
              <a:grpSpLocks/>
            </p:cNvGrpSpPr>
            <p:nvPr/>
          </p:nvGrpSpPr>
          <p:grpSpPr bwMode="auto">
            <a:xfrm>
              <a:off x="2148" y="2217"/>
              <a:ext cx="366" cy="432"/>
              <a:chOff x="336" y="2112"/>
              <a:chExt cx="480" cy="576"/>
            </a:xfrm>
          </p:grpSpPr>
          <p:sp>
            <p:nvSpPr>
              <p:cNvPr id="11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04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805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2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5799" name="Group 115"/>
            <p:cNvGrpSpPr>
              <a:grpSpLocks/>
            </p:cNvGrpSpPr>
            <p:nvPr/>
          </p:nvGrpSpPr>
          <p:grpSpPr bwMode="auto">
            <a:xfrm>
              <a:off x="2544" y="2217"/>
              <a:ext cx="366" cy="432"/>
              <a:chOff x="336" y="2112"/>
              <a:chExt cx="480" cy="576"/>
            </a:xfrm>
          </p:grpSpPr>
          <p:sp>
            <p:nvSpPr>
              <p:cNvPr id="12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01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802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25683" name="Group 119"/>
          <p:cNvGrpSpPr>
            <a:grpSpLocks/>
          </p:cNvGrpSpPr>
          <p:nvPr/>
        </p:nvGrpSpPr>
        <p:grpSpPr bwMode="auto"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28" name="Group 120"/>
            <p:cNvGrpSpPr>
              <a:grpSpLocks/>
            </p:cNvGrpSpPr>
            <p:nvPr/>
          </p:nvGrpSpPr>
          <p:grpSpPr bwMode="auto"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13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91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92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62" name="Group 124"/>
            <p:cNvGrpSpPr>
              <a:grpSpLocks/>
            </p:cNvGrpSpPr>
            <p:nvPr/>
          </p:nvGrpSpPr>
          <p:grpSpPr bwMode="auto"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14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88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89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63" name="Group 128"/>
            <p:cNvGrpSpPr>
              <a:grpSpLocks/>
            </p:cNvGrpSpPr>
            <p:nvPr/>
          </p:nvGrpSpPr>
          <p:grpSpPr bwMode="auto"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1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85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86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64" name="Group 132"/>
            <p:cNvGrpSpPr>
              <a:grpSpLocks/>
            </p:cNvGrpSpPr>
            <p:nvPr/>
          </p:nvGrpSpPr>
          <p:grpSpPr bwMode="auto"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82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83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65" name="Group 136"/>
            <p:cNvGrpSpPr>
              <a:grpSpLocks/>
            </p:cNvGrpSpPr>
            <p:nvPr/>
          </p:nvGrpSpPr>
          <p:grpSpPr bwMode="auto"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17" name="AutoShape 7"/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79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8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3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5766" name="Group 140"/>
            <p:cNvGrpSpPr>
              <a:grpSpLocks/>
            </p:cNvGrpSpPr>
            <p:nvPr/>
          </p:nvGrpSpPr>
          <p:grpSpPr bwMode="auto"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1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76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77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67" name="Group 144"/>
            <p:cNvGrpSpPr>
              <a:grpSpLocks/>
            </p:cNvGrpSpPr>
            <p:nvPr/>
          </p:nvGrpSpPr>
          <p:grpSpPr bwMode="auto"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73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74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68" name="Group 148"/>
            <p:cNvGrpSpPr>
              <a:grpSpLocks/>
            </p:cNvGrpSpPr>
            <p:nvPr/>
          </p:nvGrpSpPr>
          <p:grpSpPr bwMode="auto"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70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71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25684" name="Group 152"/>
          <p:cNvGrpSpPr>
            <a:grpSpLocks/>
          </p:cNvGrpSpPr>
          <p:nvPr/>
        </p:nvGrpSpPr>
        <p:grpSpPr bwMode="auto"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25733" name="Group 153"/>
            <p:cNvGrpSpPr>
              <a:grpSpLocks/>
            </p:cNvGrpSpPr>
            <p:nvPr/>
          </p:nvGrpSpPr>
          <p:grpSpPr bwMode="auto"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1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59" name="Freeform 8"/>
              <p:cNvSpPr>
                <a:spLocks/>
              </p:cNvSpPr>
              <p:nvPr/>
            </p:nvSpPr>
            <p:spPr bwMode="gray">
              <a:xfrm>
                <a:off x="379" y="2136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6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34" name="Group 157"/>
            <p:cNvGrpSpPr>
              <a:grpSpLocks/>
            </p:cNvGrpSpPr>
            <p:nvPr/>
          </p:nvGrpSpPr>
          <p:grpSpPr bwMode="auto"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2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56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57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35" name="Group 161"/>
            <p:cNvGrpSpPr>
              <a:grpSpLocks/>
            </p:cNvGrpSpPr>
            <p:nvPr/>
          </p:nvGrpSpPr>
          <p:grpSpPr bwMode="auto"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3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53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54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36" name="Group 165"/>
            <p:cNvGrpSpPr>
              <a:grpSpLocks/>
            </p:cNvGrpSpPr>
            <p:nvPr/>
          </p:nvGrpSpPr>
          <p:grpSpPr bwMode="auto"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50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51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37" name="Group 169"/>
            <p:cNvGrpSpPr>
              <a:grpSpLocks/>
            </p:cNvGrpSpPr>
            <p:nvPr/>
          </p:nvGrpSpPr>
          <p:grpSpPr bwMode="auto"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47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4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4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5738" name="Group 173"/>
            <p:cNvGrpSpPr>
              <a:grpSpLocks/>
            </p:cNvGrpSpPr>
            <p:nvPr/>
          </p:nvGrpSpPr>
          <p:grpSpPr bwMode="auto"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44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45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5739" name="Group 177"/>
            <p:cNvGrpSpPr>
              <a:grpSpLocks/>
            </p:cNvGrpSpPr>
            <p:nvPr/>
          </p:nvGrpSpPr>
          <p:grpSpPr bwMode="auto"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41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742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88427" name="Group 211"/>
          <p:cNvGrpSpPr>
            <a:grpSpLocks/>
          </p:cNvGrpSpPr>
          <p:nvPr/>
        </p:nvGrpSpPr>
        <p:grpSpPr bwMode="auto">
          <a:xfrm>
            <a:off x="304800" y="3657600"/>
            <a:ext cx="527050" cy="584200"/>
            <a:chOff x="3504" y="3792"/>
            <a:chExt cx="332" cy="368"/>
          </a:xfrm>
        </p:grpSpPr>
        <p:grpSp>
          <p:nvGrpSpPr>
            <p:cNvPr id="25729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5731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5732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5730" name="Text Box 215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2</a:t>
              </a:r>
            </a:p>
          </p:txBody>
        </p:sp>
      </p:grpSp>
      <p:grpSp>
        <p:nvGrpSpPr>
          <p:cNvPr id="25686" name="Group 216"/>
          <p:cNvGrpSpPr>
            <a:grpSpLocks/>
          </p:cNvGrpSpPr>
          <p:nvPr/>
        </p:nvGrpSpPr>
        <p:grpSpPr bwMode="auto"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25725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5727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5728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5726" name="Text Box 220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3</a:t>
              </a:r>
            </a:p>
          </p:txBody>
        </p:sp>
      </p:grpSp>
      <p:grpSp>
        <p:nvGrpSpPr>
          <p:cNvPr id="25687" name="Group 221"/>
          <p:cNvGrpSpPr>
            <a:grpSpLocks/>
          </p:cNvGrpSpPr>
          <p:nvPr/>
        </p:nvGrpSpPr>
        <p:grpSpPr bwMode="auto"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25721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5723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5724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5722" name="Text Box 225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4</a:t>
              </a: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88433" name="Group 242"/>
          <p:cNvGrpSpPr>
            <a:grpSpLocks/>
          </p:cNvGrpSpPr>
          <p:nvPr/>
        </p:nvGrpSpPr>
        <p:grpSpPr bwMode="auto">
          <a:xfrm>
            <a:off x="228600" y="838200"/>
            <a:ext cx="5257800" cy="1836738"/>
            <a:chOff x="1008" y="1772"/>
            <a:chExt cx="3360" cy="1185"/>
          </a:xfrm>
        </p:grpSpPr>
        <p:sp>
          <p:nvSpPr>
            <p:cNvPr id="25707" name="AutoShape 19"/>
            <p:cNvSpPr>
              <a:spLocks noChangeArrowheads="1"/>
            </p:cNvSpPr>
            <p:nvPr/>
          </p:nvSpPr>
          <p:spPr bwMode="gray"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5708" name="AutoShape 20"/>
            <p:cNvSpPr>
              <a:spLocks noChangeArrowheads="1"/>
            </p:cNvSpPr>
            <p:nvPr/>
          </p:nvSpPr>
          <p:spPr bwMode="gray"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5709" name="AutoShape 21"/>
            <p:cNvSpPr>
              <a:spLocks noChangeArrowheads="1"/>
            </p:cNvSpPr>
            <p:nvPr/>
          </p:nvSpPr>
          <p:spPr bwMode="gray"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5710" name="AutoShape 22"/>
            <p:cNvSpPr>
              <a:spLocks noChangeArrowheads="1"/>
            </p:cNvSpPr>
            <p:nvPr/>
          </p:nvSpPr>
          <p:spPr bwMode="gray"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5711" name="Oval 23"/>
            <p:cNvSpPr>
              <a:spLocks noChangeArrowheads="1"/>
            </p:cNvSpPr>
            <p:nvPr/>
          </p:nvSpPr>
          <p:spPr bwMode="gray"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rtl="1"/>
              <a:endParaRPr lang="th-TH"/>
            </a:p>
          </p:txBody>
        </p:sp>
        <p:sp>
          <p:nvSpPr>
            <p:cNvPr id="25712" name="Oval 24"/>
            <p:cNvSpPr>
              <a:spLocks noChangeArrowheads="1"/>
            </p:cNvSpPr>
            <p:nvPr/>
          </p:nvSpPr>
          <p:spPr bwMode="gray"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5713" name="Oval 25"/>
            <p:cNvSpPr>
              <a:spLocks noChangeArrowheads="1"/>
            </p:cNvSpPr>
            <p:nvPr/>
          </p:nvSpPr>
          <p:spPr bwMode="gray"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5714" name="Oval 26"/>
            <p:cNvSpPr>
              <a:spLocks noChangeArrowheads="1"/>
            </p:cNvSpPr>
            <p:nvPr/>
          </p:nvSpPr>
          <p:spPr bwMode="gray"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5715" name="Oval 27"/>
            <p:cNvSpPr>
              <a:spLocks noChangeArrowheads="1"/>
            </p:cNvSpPr>
            <p:nvPr/>
          </p:nvSpPr>
          <p:spPr bwMode="gray"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5716" name="Text Box 28"/>
            <p:cNvSpPr txBox="1">
              <a:spLocks noChangeArrowheads="1"/>
            </p:cNvSpPr>
            <p:nvPr/>
          </p:nvSpPr>
          <p:spPr bwMode="gray">
            <a:xfrm>
              <a:off x="2375" y="1795"/>
              <a:ext cx="491" cy="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vi-VN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Câu 2</a:t>
              </a:r>
              <a:endPara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717" name="Text Box 29"/>
            <p:cNvSpPr txBox="1">
              <a:spLocks noChangeArrowheads="1"/>
            </p:cNvSpPr>
            <p:nvPr/>
          </p:nvSpPr>
          <p:spPr bwMode="gray">
            <a:xfrm>
              <a:off x="1126" y="2034"/>
              <a:ext cx="3190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th-TH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88419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188420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25720" name="Text Box 256"/>
            <p:cNvSpPr txBox="1">
              <a:spLocks noChangeArrowheads="1"/>
            </p:cNvSpPr>
            <p:nvPr/>
          </p:nvSpPr>
          <p:spPr bwMode="auto"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vi-VN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Đây là một hiện tượng chuyển thể của nước từ thể khí sang thể </a:t>
              </a:r>
              <a:r>
                <a:rPr lang="en-US" sz="2400" b="1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lỏng</a:t>
              </a:r>
              <a:r>
                <a:rPr lang="vi-VN" sz="24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724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4343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3962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3581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200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281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43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205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167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129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705" name="TextBox 208"/>
          <p:cNvSpPr txBox="1">
            <a:spLocks noChangeArrowheads="1"/>
          </p:cNvSpPr>
          <p:nvPr/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2</a:t>
            </a:r>
            <a:endParaRPr lang="en-US" b="1"/>
          </a:p>
        </p:txBody>
      </p:sp>
      <p:sp>
        <p:nvSpPr>
          <p:cNvPr id="160" name="Explosion 1 159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>
                <a:solidFill>
                  <a:srgbClr val="FFFF00"/>
                </a:solidFill>
              </a:rPr>
              <a:t>Hết giờ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25830" name="Picture 5" descr="DOANOCH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28600"/>
            <a:ext cx="6467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4000"/>
                            </p:stCondLst>
                            <p:childTnLst>
                              <p:par>
                                <p:cTn id="6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5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1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848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524000" y="2819400"/>
            <a:ext cx="320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08608" name="Text Box 64"/>
          <p:cNvSpPr txBox="1">
            <a:spLocks noChangeArrowheads="1"/>
          </p:cNvSpPr>
          <p:nvPr/>
        </p:nvSpPr>
        <p:spPr bwMode="auto">
          <a:xfrm>
            <a:off x="914400" y="274320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LU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có những tính chất gì?</a:t>
            </a:r>
          </a:p>
        </p:txBody>
      </p:sp>
      <p:sp>
        <p:nvSpPr>
          <p:cNvPr id="108609" name="Text Box 65"/>
          <p:cNvSpPr txBox="1">
            <a:spLocks noChangeArrowheads="1"/>
          </p:cNvSpPr>
          <p:nvPr/>
        </p:nvSpPr>
        <p:spPr bwMode="auto">
          <a:xfrm>
            <a:off x="990600" y="3429000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Nêu một số chất hòa tan trong nước?</a:t>
            </a:r>
          </a:p>
        </p:txBody>
      </p:sp>
      <p:pic>
        <p:nvPicPr>
          <p:cNvPr id="4115" name="Picture 41" descr="BOOKANI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87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Text Box 22"/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8" name="WordArt 22"/>
          <p:cNvSpPr>
            <a:spLocks noChangeArrowheads="1" noChangeShapeType="1" noTextEdit="1"/>
          </p:cNvSpPr>
          <p:nvPr/>
        </p:nvSpPr>
        <p:spPr bwMode="auto">
          <a:xfrm>
            <a:off x="381000" y="1600200"/>
            <a:ext cx="420052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608" grpId="0"/>
      <p:bldP spid="108609" grpId="0"/>
      <p:bldP spid="4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gray">
          <a:xfrm>
            <a:off x="561975" y="2590800"/>
            <a:ext cx="0" cy="2833688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26310" name="Group 6"/>
          <p:cNvGraphicFramePr>
            <a:graphicFrameLocks noGrp="1"/>
          </p:cNvGraphicFramePr>
          <p:nvPr/>
        </p:nvGraphicFramePr>
        <p:xfrm>
          <a:off x="3429000" y="525780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648" name="Group 24"/>
          <p:cNvGrpSpPr>
            <a:grpSpLocks/>
          </p:cNvGrpSpPr>
          <p:nvPr/>
        </p:nvGrpSpPr>
        <p:grpSpPr bwMode="auto"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18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1</a:t>
              </a:r>
              <a:endParaRPr lang="th-TH"/>
            </a:p>
          </p:txBody>
        </p:sp>
      </p:grpSp>
      <p:graphicFrame>
        <p:nvGraphicFramePr>
          <p:cNvPr id="226331" name="Group 27"/>
          <p:cNvGraphicFramePr>
            <a:graphicFrameLocks noGrp="1"/>
          </p:cNvGraphicFramePr>
          <p:nvPr/>
        </p:nvGraphicFramePr>
        <p:xfrm>
          <a:off x="2198688" y="4479925"/>
          <a:ext cx="4964113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67" name="Group 63"/>
          <p:cNvGraphicFramePr>
            <a:graphicFrameLocks noGrp="1"/>
          </p:cNvGraphicFramePr>
          <p:nvPr/>
        </p:nvGraphicFramePr>
        <p:xfrm>
          <a:off x="1524000" y="362585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703" name="Group 81"/>
          <p:cNvGrpSpPr>
            <a:grpSpLocks/>
          </p:cNvGrpSpPr>
          <p:nvPr/>
        </p:nvGrpSpPr>
        <p:grpSpPr bwMode="auto"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16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2</a:t>
              </a:r>
              <a:endParaRPr lang="th-TH"/>
            </a:p>
          </p:txBody>
        </p:sp>
      </p:grpSp>
      <p:grpSp>
        <p:nvGrpSpPr>
          <p:cNvPr id="26704" name="Group 84"/>
          <p:cNvGrpSpPr>
            <a:grpSpLocks/>
          </p:cNvGrpSpPr>
          <p:nvPr/>
        </p:nvGrpSpPr>
        <p:grpSpPr bwMode="auto"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14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3</a:t>
              </a:r>
              <a:endParaRPr lang="th-TH"/>
            </a:p>
          </p:txBody>
        </p:sp>
      </p:grpSp>
      <p:grpSp>
        <p:nvGrpSpPr>
          <p:cNvPr id="26705" name="Group 87"/>
          <p:cNvGrpSpPr>
            <a:grpSpLocks/>
          </p:cNvGrpSpPr>
          <p:nvPr/>
        </p:nvGrpSpPr>
        <p:grpSpPr bwMode="auto"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12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4</a:t>
              </a:r>
              <a:endParaRPr lang="th-TH"/>
            </a:p>
          </p:txBody>
        </p:sp>
      </p:grpSp>
      <p:grpSp>
        <p:nvGrpSpPr>
          <p:cNvPr id="10" name="Group 119"/>
          <p:cNvGrpSpPr>
            <a:grpSpLocks/>
          </p:cNvGrpSpPr>
          <p:nvPr/>
        </p:nvGrpSpPr>
        <p:grpSpPr bwMode="auto">
          <a:xfrm>
            <a:off x="2209800" y="4481513"/>
            <a:ext cx="4910138" cy="700087"/>
            <a:chOff x="576" y="2592"/>
            <a:chExt cx="3093" cy="441"/>
          </a:xfrm>
        </p:grpSpPr>
        <p:grpSp>
          <p:nvGrpSpPr>
            <p:cNvPr id="26779" name="Group 120"/>
            <p:cNvGrpSpPr>
              <a:grpSpLocks/>
            </p:cNvGrpSpPr>
            <p:nvPr/>
          </p:nvGrpSpPr>
          <p:grpSpPr bwMode="auto">
            <a:xfrm>
              <a:off x="576" y="2592"/>
              <a:ext cx="366" cy="432"/>
              <a:chOff x="336" y="2112"/>
              <a:chExt cx="480" cy="576"/>
            </a:xfrm>
          </p:grpSpPr>
          <p:sp>
            <p:nvSpPr>
              <p:cNvPr id="13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09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81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80" name="Group 124"/>
            <p:cNvGrpSpPr>
              <a:grpSpLocks/>
            </p:cNvGrpSpPr>
            <p:nvPr/>
          </p:nvGrpSpPr>
          <p:grpSpPr bwMode="auto">
            <a:xfrm>
              <a:off x="960" y="2592"/>
              <a:ext cx="366" cy="432"/>
              <a:chOff x="336" y="2112"/>
              <a:chExt cx="480" cy="576"/>
            </a:xfrm>
          </p:grpSpPr>
          <p:sp>
            <p:nvSpPr>
              <p:cNvPr id="14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06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807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81" name="Group 128"/>
            <p:cNvGrpSpPr>
              <a:grpSpLocks/>
            </p:cNvGrpSpPr>
            <p:nvPr/>
          </p:nvGrpSpPr>
          <p:grpSpPr bwMode="auto">
            <a:xfrm>
              <a:off x="1344" y="2592"/>
              <a:ext cx="366" cy="432"/>
              <a:chOff x="336" y="2112"/>
              <a:chExt cx="480" cy="576"/>
            </a:xfrm>
          </p:grpSpPr>
          <p:sp>
            <p:nvSpPr>
              <p:cNvPr id="1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03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804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82" name="Group 132"/>
            <p:cNvGrpSpPr>
              <a:grpSpLocks/>
            </p:cNvGrpSpPr>
            <p:nvPr/>
          </p:nvGrpSpPr>
          <p:grpSpPr bwMode="auto">
            <a:xfrm>
              <a:off x="1728" y="2592"/>
              <a:ext cx="366" cy="432"/>
              <a:chOff x="336" y="2112"/>
              <a:chExt cx="480" cy="576"/>
            </a:xfrm>
          </p:grpSpPr>
          <p:sp>
            <p:nvSpPr>
              <p:cNvPr id="1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00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801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83" name="Group 136"/>
            <p:cNvGrpSpPr>
              <a:grpSpLocks/>
            </p:cNvGrpSpPr>
            <p:nvPr/>
          </p:nvGrpSpPr>
          <p:grpSpPr bwMode="auto">
            <a:xfrm>
              <a:off x="2121" y="2592"/>
              <a:ext cx="366" cy="432"/>
              <a:chOff x="336" y="2084"/>
              <a:chExt cx="480" cy="576"/>
            </a:xfrm>
          </p:grpSpPr>
          <p:sp>
            <p:nvSpPr>
              <p:cNvPr id="17" name="AutoShape 7"/>
              <p:cNvSpPr>
                <a:spLocks noChangeArrowheads="1"/>
              </p:cNvSpPr>
              <p:nvPr/>
            </p:nvSpPr>
            <p:spPr bwMode="gray">
              <a:xfrm>
                <a:off x="336" y="2084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97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9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3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6784" name="Group 140"/>
            <p:cNvGrpSpPr>
              <a:grpSpLocks/>
            </p:cNvGrpSpPr>
            <p:nvPr/>
          </p:nvGrpSpPr>
          <p:grpSpPr bwMode="auto">
            <a:xfrm>
              <a:off x="2514" y="2601"/>
              <a:ext cx="366" cy="432"/>
              <a:chOff x="336" y="2112"/>
              <a:chExt cx="480" cy="576"/>
            </a:xfrm>
          </p:grpSpPr>
          <p:sp>
            <p:nvSpPr>
              <p:cNvPr id="18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94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95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85" name="Group 144"/>
            <p:cNvGrpSpPr>
              <a:grpSpLocks/>
            </p:cNvGrpSpPr>
            <p:nvPr/>
          </p:nvGrpSpPr>
          <p:grpSpPr bwMode="auto">
            <a:xfrm>
              <a:off x="2910" y="2601"/>
              <a:ext cx="366" cy="432"/>
              <a:chOff x="336" y="2112"/>
              <a:chExt cx="480" cy="576"/>
            </a:xfrm>
          </p:grpSpPr>
          <p:sp>
            <p:nvSpPr>
              <p:cNvPr id="19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91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92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86" name="Group 148"/>
            <p:cNvGrpSpPr>
              <a:grpSpLocks/>
            </p:cNvGrpSpPr>
            <p:nvPr/>
          </p:nvGrpSpPr>
          <p:grpSpPr bwMode="auto">
            <a:xfrm>
              <a:off x="3303" y="2601"/>
              <a:ext cx="366" cy="432"/>
              <a:chOff x="336" y="2112"/>
              <a:chExt cx="480" cy="576"/>
            </a:xfrm>
          </p:grpSpPr>
          <p:sp>
            <p:nvSpPr>
              <p:cNvPr id="20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88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89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26707" name="Group 152"/>
          <p:cNvGrpSpPr>
            <a:grpSpLocks/>
          </p:cNvGrpSpPr>
          <p:nvPr/>
        </p:nvGrpSpPr>
        <p:grpSpPr bwMode="auto"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26751" name="Group 153"/>
            <p:cNvGrpSpPr>
              <a:grpSpLocks/>
            </p:cNvGrpSpPr>
            <p:nvPr/>
          </p:nvGrpSpPr>
          <p:grpSpPr bwMode="auto"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1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77" name="Freeform 8"/>
              <p:cNvSpPr>
                <a:spLocks/>
              </p:cNvSpPr>
              <p:nvPr/>
            </p:nvSpPr>
            <p:spPr bwMode="gray">
              <a:xfrm>
                <a:off x="379" y="2136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7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52" name="Group 157"/>
            <p:cNvGrpSpPr>
              <a:grpSpLocks/>
            </p:cNvGrpSpPr>
            <p:nvPr/>
          </p:nvGrpSpPr>
          <p:grpSpPr bwMode="auto"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2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74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75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53" name="Group 161"/>
            <p:cNvGrpSpPr>
              <a:grpSpLocks/>
            </p:cNvGrpSpPr>
            <p:nvPr/>
          </p:nvGrpSpPr>
          <p:grpSpPr bwMode="auto"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3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71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72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54" name="Group 165"/>
            <p:cNvGrpSpPr>
              <a:grpSpLocks/>
            </p:cNvGrpSpPr>
            <p:nvPr/>
          </p:nvGrpSpPr>
          <p:grpSpPr bwMode="auto"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68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69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55" name="Group 169"/>
            <p:cNvGrpSpPr>
              <a:grpSpLocks/>
            </p:cNvGrpSpPr>
            <p:nvPr/>
          </p:nvGrpSpPr>
          <p:grpSpPr bwMode="auto"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65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66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4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6756" name="Group 173"/>
            <p:cNvGrpSpPr>
              <a:grpSpLocks/>
            </p:cNvGrpSpPr>
            <p:nvPr/>
          </p:nvGrpSpPr>
          <p:grpSpPr bwMode="auto"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62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63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6757" name="Group 177"/>
            <p:cNvGrpSpPr>
              <a:grpSpLocks/>
            </p:cNvGrpSpPr>
            <p:nvPr/>
          </p:nvGrpSpPr>
          <p:grpSpPr bwMode="auto"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59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676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88428" name="Group 216"/>
          <p:cNvGrpSpPr>
            <a:grpSpLocks/>
          </p:cNvGrpSpPr>
          <p:nvPr/>
        </p:nvGrpSpPr>
        <p:grpSpPr bwMode="auto">
          <a:xfrm>
            <a:off x="304800" y="4267200"/>
            <a:ext cx="527050" cy="584200"/>
            <a:chOff x="3504" y="3792"/>
            <a:chExt cx="332" cy="368"/>
          </a:xfrm>
        </p:grpSpPr>
        <p:grpSp>
          <p:nvGrpSpPr>
            <p:cNvPr id="26747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6749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6750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6748" name="Text Box 220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3</a:t>
              </a:r>
            </a:p>
          </p:txBody>
        </p:sp>
      </p:grpSp>
      <p:grpSp>
        <p:nvGrpSpPr>
          <p:cNvPr id="26709" name="Group 221"/>
          <p:cNvGrpSpPr>
            <a:grpSpLocks/>
          </p:cNvGrpSpPr>
          <p:nvPr/>
        </p:nvGrpSpPr>
        <p:grpSpPr bwMode="auto"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26743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6745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6746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6744" name="Text Box 225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4</a:t>
              </a: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88432" name="Group 257"/>
          <p:cNvGrpSpPr>
            <a:grpSpLocks/>
          </p:cNvGrpSpPr>
          <p:nvPr/>
        </p:nvGrpSpPr>
        <p:grpSpPr bwMode="auto">
          <a:xfrm>
            <a:off x="990600" y="601663"/>
            <a:ext cx="5257800" cy="1836737"/>
            <a:chOff x="1008" y="1772"/>
            <a:chExt cx="3360" cy="1185"/>
          </a:xfrm>
        </p:grpSpPr>
        <p:sp>
          <p:nvSpPr>
            <p:cNvPr id="26729" name="AutoShape 19"/>
            <p:cNvSpPr>
              <a:spLocks noChangeArrowheads="1"/>
            </p:cNvSpPr>
            <p:nvPr/>
          </p:nvSpPr>
          <p:spPr bwMode="gray"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6730" name="AutoShape 20"/>
            <p:cNvSpPr>
              <a:spLocks noChangeArrowheads="1"/>
            </p:cNvSpPr>
            <p:nvPr/>
          </p:nvSpPr>
          <p:spPr bwMode="gray"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6731" name="AutoShape 21"/>
            <p:cNvSpPr>
              <a:spLocks noChangeArrowheads="1"/>
            </p:cNvSpPr>
            <p:nvPr/>
          </p:nvSpPr>
          <p:spPr bwMode="gray"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6732" name="AutoShape 22"/>
            <p:cNvSpPr>
              <a:spLocks noChangeArrowheads="1"/>
            </p:cNvSpPr>
            <p:nvPr/>
          </p:nvSpPr>
          <p:spPr bwMode="gray"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6733" name="Oval 23"/>
            <p:cNvSpPr>
              <a:spLocks noChangeArrowheads="1"/>
            </p:cNvSpPr>
            <p:nvPr/>
          </p:nvSpPr>
          <p:spPr bwMode="gray"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rtl="1"/>
              <a:endParaRPr lang="th-TH"/>
            </a:p>
          </p:txBody>
        </p:sp>
        <p:sp>
          <p:nvSpPr>
            <p:cNvPr id="26734" name="Oval 24"/>
            <p:cNvSpPr>
              <a:spLocks noChangeArrowheads="1"/>
            </p:cNvSpPr>
            <p:nvPr/>
          </p:nvSpPr>
          <p:spPr bwMode="gray"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6735" name="Oval 25"/>
            <p:cNvSpPr>
              <a:spLocks noChangeArrowheads="1"/>
            </p:cNvSpPr>
            <p:nvPr/>
          </p:nvSpPr>
          <p:spPr bwMode="gray"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6736" name="Oval 26"/>
            <p:cNvSpPr>
              <a:spLocks noChangeArrowheads="1"/>
            </p:cNvSpPr>
            <p:nvPr/>
          </p:nvSpPr>
          <p:spPr bwMode="gray"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6737" name="Oval 27"/>
            <p:cNvSpPr>
              <a:spLocks noChangeArrowheads="1"/>
            </p:cNvSpPr>
            <p:nvPr/>
          </p:nvSpPr>
          <p:spPr bwMode="gray"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6738" name="Text Box 28"/>
            <p:cNvSpPr txBox="1">
              <a:spLocks noChangeArrowheads="1"/>
            </p:cNvSpPr>
            <p:nvPr/>
          </p:nvSpPr>
          <p:spPr bwMode="gray">
            <a:xfrm>
              <a:off x="2375" y="1795"/>
              <a:ext cx="491" cy="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vi-VN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Câu 3</a:t>
              </a:r>
              <a:endPara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739" name="Text Box 29"/>
            <p:cNvSpPr txBox="1">
              <a:spLocks noChangeArrowheads="1"/>
            </p:cNvSpPr>
            <p:nvPr/>
          </p:nvSpPr>
          <p:spPr bwMode="gray">
            <a:xfrm>
              <a:off x="1126" y="2034"/>
              <a:ext cx="3190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th-TH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88421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188422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26742" name="Text Box 271"/>
            <p:cNvSpPr txBox="1">
              <a:spLocks noChangeArrowheads="1"/>
            </p:cNvSpPr>
            <p:nvPr/>
          </p:nvSpPr>
          <p:spPr bwMode="auto"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vi-VN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Đây là một hiện tượng chuyển thể của nước từ thể rắn sang thể lỏng.</a:t>
              </a:r>
              <a:endPara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724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4343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3962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3581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200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281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43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205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167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129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727" name="TextBox 179"/>
          <p:cNvSpPr txBox="1">
            <a:spLocks noChangeArrowheads="1"/>
          </p:cNvSpPr>
          <p:nvPr/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3</a:t>
            </a:r>
            <a:endParaRPr lang="en-US" b="1"/>
          </a:p>
        </p:txBody>
      </p:sp>
      <p:sp>
        <p:nvSpPr>
          <p:cNvPr id="126" name="Explosion 1 125"/>
          <p:cNvSpPr/>
          <p:nvPr/>
        </p:nvSpPr>
        <p:spPr>
          <a:xfrm>
            <a:off x="64008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>
                <a:solidFill>
                  <a:srgbClr val="FFFF00"/>
                </a:solidFill>
              </a:rPr>
              <a:t>Hết giờ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26820" name="Picture 5" descr="DOANOCH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1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gray">
          <a:xfrm>
            <a:off x="561975" y="2590800"/>
            <a:ext cx="0" cy="2833688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438400" y="6019800"/>
            <a:ext cx="4724400" cy="523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BA  THỂ  CỦA  NƯỚC</a:t>
            </a:r>
            <a:endParaRPr lang="th-TH" sz="28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26310" name="Group 6"/>
          <p:cNvGraphicFramePr>
            <a:graphicFrameLocks noGrp="1"/>
          </p:cNvGraphicFramePr>
          <p:nvPr/>
        </p:nvGraphicFramePr>
        <p:xfrm>
          <a:off x="3429000" y="525780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672" name="Group 24"/>
          <p:cNvGrpSpPr>
            <a:grpSpLocks/>
          </p:cNvGrpSpPr>
          <p:nvPr/>
        </p:nvGrpSpPr>
        <p:grpSpPr bwMode="auto">
          <a:xfrm>
            <a:off x="2895600" y="6019800"/>
            <a:ext cx="685800" cy="609600"/>
            <a:chOff x="288" y="2784"/>
            <a:chExt cx="672" cy="1344"/>
          </a:xfrm>
        </p:grpSpPr>
        <p:sp>
          <p:nvSpPr>
            <p:cNvPr id="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04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1</a:t>
              </a:r>
              <a:endParaRPr lang="th-TH"/>
            </a:p>
          </p:txBody>
        </p:sp>
      </p:grpSp>
      <p:graphicFrame>
        <p:nvGraphicFramePr>
          <p:cNvPr id="226331" name="Group 27"/>
          <p:cNvGraphicFramePr>
            <a:graphicFrameLocks noGrp="1"/>
          </p:cNvGraphicFramePr>
          <p:nvPr/>
        </p:nvGraphicFramePr>
        <p:xfrm>
          <a:off x="2198688" y="4479925"/>
          <a:ext cx="4964113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67" name="Group 63"/>
          <p:cNvGraphicFramePr>
            <a:graphicFrameLocks noGrp="1"/>
          </p:cNvGraphicFramePr>
          <p:nvPr/>
        </p:nvGraphicFramePr>
        <p:xfrm>
          <a:off x="1524000" y="362585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727" name="Group 81"/>
          <p:cNvGrpSpPr>
            <a:grpSpLocks/>
          </p:cNvGrpSpPr>
          <p:nvPr/>
        </p:nvGrpSpPr>
        <p:grpSpPr bwMode="auto">
          <a:xfrm>
            <a:off x="3581400" y="6019800"/>
            <a:ext cx="900113" cy="609600"/>
            <a:chOff x="288" y="2784"/>
            <a:chExt cx="672" cy="1344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02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2</a:t>
              </a:r>
              <a:endParaRPr lang="th-TH"/>
            </a:p>
          </p:txBody>
        </p:sp>
      </p:grpSp>
      <p:grpSp>
        <p:nvGrpSpPr>
          <p:cNvPr id="27728" name="Group 84"/>
          <p:cNvGrpSpPr>
            <a:grpSpLocks/>
          </p:cNvGrpSpPr>
          <p:nvPr/>
        </p:nvGrpSpPr>
        <p:grpSpPr bwMode="auto"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00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3</a:t>
              </a:r>
              <a:endParaRPr lang="th-TH"/>
            </a:p>
          </p:txBody>
        </p:sp>
      </p:grpSp>
      <p:grpSp>
        <p:nvGrpSpPr>
          <p:cNvPr id="27729" name="Group 87"/>
          <p:cNvGrpSpPr>
            <a:grpSpLocks/>
          </p:cNvGrpSpPr>
          <p:nvPr/>
        </p:nvGrpSpPr>
        <p:grpSpPr bwMode="auto">
          <a:xfrm>
            <a:off x="5486400" y="6019800"/>
            <a:ext cx="1219200" cy="609600"/>
            <a:chOff x="288" y="2784"/>
            <a:chExt cx="672" cy="1344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798" name="Freeform 8"/>
            <p:cNvSpPr>
              <a:spLocks/>
            </p:cNvSpPr>
            <p:nvPr/>
          </p:nvSpPr>
          <p:spPr bwMode="gray">
            <a:xfrm>
              <a:off x="325" y="2859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/>
                <a:t>4</a:t>
              </a:r>
              <a:endParaRPr lang="th-TH"/>
            </a:p>
          </p:txBody>
        </p:sp>
      </p:grpSp>
      <p:grpSp>
        <p:nvGrpSpPr>
          <p:cNvPr id="10" name="Group 152"/>
          <p:cNvGrpSpPr>
            <a:grpSpLocks/>
          </p:cNvGrpSpPr>
          <p:nvPr/>
        </p:nvGrpSpPr>
        <p:grpSpPr bwMode="auto">
          <a:xfrm>
            <a:off x="3429000" y="5253038"/>
            <a:ext cx="4257675" cy="690562"/>
            <a:chOff x="1380" y="3033"/>
            <a:chExt cx="2682" cy="435"/>
          </a:xfrm>
        </p:grpSpPr>
        <p:grpSp>
          <p:nvGrpSpPr>
            <p:cNvPr id="27769" name="Group 153"/>
            <p:cNvGrpSpPr>
              <a:grpSpLocks/>
            </p:cNvGrpSpPr>
            <p:nvPr/>
          </p:nvGrpSpPr>
          <p:grpSpPr bwMode="auto">
            <a:xfrm>
              <a:off x="2544" y="3033"/>
              <a:ext cx="366" cy="432"/>
              <a:chOff x="336" y="2072"/>
              <a:chExt cx="480" cy="576"/>
            </a:xfrm>
          </p:grpSpPr>
          <p:sp>
            <p:nvSpPr>
              <p:cNvPr id="21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5" name="Freeform 8"/>
              <p:cNvSpPr>
                <a:spLocks/>
              </p:cNvSpPr>
              <p:nvPr/>
            </p:nvSpPr>
            <p:spPr bwMode="gray">
              <a:xfrm>
                <a:off x="379" y="2136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796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7770" name="Group 157"/>
            <p:cNvGrpSpPr>
              <a:grpSpLocks/>
            </p:cNvGrpSpPr>
            <p:nvPr/>
          </p:nvGrpSpPr>
          <p:grpSpPr bwMode="auto">
            <a:xfrm>
              <a:off x="2928" y="3033"/>
              <a:ext cx="366" cy="432"/>
              <a:chOff x="336" y="2072"/>
              <a:chExt cx="480" cy="576"/>
            </a:xfrm>
          </p:grpSpPr>
          <p:sp>
            <p:nvSpPr>
              <p:cNvPr id="22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92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793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7771" name="Group 161"/>
            <p:cNvGrpSpPr>
              <a:grpSpLocks/>
            </p:cNvGrpSpPr>
            <p:nvPr/>
          </p:nvGrpSpPr>
          <p:grpSpPr bwMode="auto">
            <a:xfrm>
              <a:off x="3312" y="3033"/>
              <a:ext cx="366" cy="432"/>
              <a:chOff x="336" y="2072"/>
              <a:chExt cx="480" cy="576"/>
            </a:xfrm>
          </p:grpSpPr>
          <p:sp>
            <p:nvSpPr>
              <p:cNvPr id="23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9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790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7772" name="Group 165"/>
            <p:cNvGrpSpPr>
              <a:grpSpLocks/>
            </p:cNvGrpSpPr>
            <p:nvPr/>
          </p:nvGrpSpPr>
          <p:grpSpPr bwMode="auto">
            <a:xfrm>
              <a:off x="3696" y="3033"/>
              <a:ext cx="366" cy="432"/>
              <a:chOff x="336" y="2072"/>
              <a:chExt cx="480" cy="576"/>
            </a:xfrm>
          </p:grpSpPr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>
                <a:off x="336" y="207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6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787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7773" name="Group 169"/>
            <p:cNvGrpSpPr>
              <a:grpSpLocks/>
            </p:cNvGrpSpPr>
            <p:nvPr/>
          </p:nvGrpSpPr>
          <p:grpSpPr bwMode="auto">
            <a:xfrm>
              <a:off x="2145" y="3036"/>
              <a:ext cx="366" cy="432"/>
              <a:chOff x="336" y="2112"/>
              <a:chExt cx="480" cy="576"/>
            </a:xfrm>
          </p:grpSpPr>
          <p:sp>
            <p:nvSpPr>
              <p:cNvPr id="25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3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784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99"/>
                    </a:solidFill>
                  </a:rPr>
                  <a:t>4</a:t>
                </a:r>
                <a:endParaRPr lang="th-TH" sz="240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27774" name="Group 173"/>
            <p:cNvGrpSpPr>
              <a:grpSpLocks/>
            </p:cNvGrpSpPr>
            <p:nvPr/>
          </p:nvGrpSpPr>
          <p:grpSpPr bwMode="auto">
            <a:xfrm>
              <a:off x="1764" y="3033"/>
              <a:ext cx="366" cy="432"/>
              <a:chOff x="336" y="2112"/>
              <a:chExt cx="480" cy="576"/>
            </a:xfrm>
          </p:grpSpPr>
          <p:sp>
            <p:nvSpPr>
              <p:cNvPr id="26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80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781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  <p:grpSp>
          <p:nvGrpSpPr>
            <p:cNvPr id="27775" name="Group 177"/>
            <p:cNvGrpSpPr>
              <a:grpSpLocks/>
            </p:cNvGrpSpPr>
            <p:nvPr/>
          </p:nvGrpSpPr>
          <p:grpSpPr bwMode="auto">
            <a:xfrm>
              <a:off x="1380" y="3033"/>
              <a:ext cx="366" cy="432"/>
              <a:chOff x="336" y="2112"/>
              <a:chExt cx="480" cy="576"/>
            </a:xfrm>
          </p:grpSpPr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336" y="2112"/>
                <a:ext cx="480" cy="57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FFCC00"/>
                  </a:gs>
                  <a:gs pos="100000">
                    <a:srgbClr val="0000FF"/>
                  </a:gs>
                </a:gsLst>
                <a:lin ang="2700000" scaled="1"/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r"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77" name="Freeform 8"/>
              <p:cNvSpPr>
                <a:spLocks/>
              </p:cNvSpPr>
              <p:nvPr/>
            </p:nvSpPr>
            <p:spPr bwMode="gray">
              <a:xfrm>
                <a:off x="379" y="2157"/>
                <a:ext cx="383" cy="408"/>
              </a:xfrm>
              <a:custGeom>
                <a:avLst/>
                <a:gdLst>
                  <a:gd name="T0" fmla="*/ 1 w 596"/>
                  <a:gd name="T1" fmla="*/ 0 h 598"/>
                  <a:gd name="T2" fmla="*/ 0 w 596"/>
                  <a:gd name="T3" fmla="*/ 1 h 598"/>
                  <a:gd name="T4" fmla="*/ 0 w 596"/>
                  <a:gd name="T5" fmla="*/ 2 h 598"/>
                  <a:gd name="T6" fmla="*/ 1 w 596"/>
                  <a:gd name="T7" fmla="*/ 1 h 598"/>
                  <a:gd name="T8" fmla="*/ 1 w 596"/>
                  <a:gd name="T9" fmla="*/ 0 h 598"/>
                  <a:gd name="T10" fmla="*/ 1 w 596"/>
                  <a:gd name="T11" fmla="*/ 0 h 5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96"/>
                  <a:gd name="T19" fmla="*/ 0 h 598"/>
                  <a:gd name="T20" fmla="*/ 596 w 596"/>
                  <a:gd name="T21" fmla="*/ 598 h 5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778" name="Text Box 9"/>
              <p:cNvSpPr txBox="1">
                <a:spLocks noChangeArrowheads="1"/>
              </p:cNvSpPr>
              <p:nvPr/>
            </p:nvSpPr>
            <p:spPr bwMode="gray">
              <a:xfrm>
                <a:off x="480" y="2256"/>
                <a:ext cx="226" cy="384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th-TH" sz="2400"/>
              </a:p>
            </p:txBody>
          </p:sp>
        </p:grpSp>
      </p:grpSp>
      <p:grpSp>
        <p:nvGrpSpPr>
          <p:cNvPr id="18" name="Group 221"/>
          <p:cNvGrpSpPr>
            <a:grpSpLocks/>
          </p:cNvGrpSpPr>
          <p:nvPr/>
        </p:nvGrpSpPr>
        <p:grpSpPr bwMode="auto">
          <a:xfrm>
            <a:off x="304800" y="4876800"/>
            <a:ext cx="527050" cy="584200"/>
            <a:chOff x="3504" y="3792"/>
            <a:chExt cx="332" cy="368"/>
          </a:xfrm>
        </p:grpSpPr>
        <p:grpSp>
          <p:nvGrpSpPr>
            <p:cNvPr id="27765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7767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7768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7766" name="Text Box 225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ym typeface="Wingdings" pitchFamily="2" charset="2"/>
                </a:rPr>
                <a:t>4</a:t>
              </a: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0" name="Group 272"/>
          <p:cNvGrpSpPr>
            <a:grpSpLocks/>
          </p:cNvGrpSpPr>
          <p:nvPr/>
        </p:nvGrpSpPr>
        <p:grpSpPr bwMode="auto">
          <a:xfrm>
            <a:off x="609600" y="830263"/>
            <a:ext cx="5257800" cy="1836737"/>
            <a:chOff x="1008" y="1772"/>
            <a:chExt cx="3360" cy="1185"/>
          </a:xfrm>
        </p:grpSpPr>
        <p:sp>
          <p:nvSpPr>
            <p:cNvPr id="27751" name="AutoShape 19"/>
            <p:cNvSpPr>
              <a:spLocks noChangeArrowheads="1"/>
            </p:cNvSpPr>
            <p:nvPr/>
          </p:nvSpPr>
          <p:spPr bwMode="gray"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7752" name="AutoShape 20"/>
            <p:cNvSpPr>
              <a:spLocks noChangeArrowheads="1"/>
            </p:cNvSpPr>
            <p:nvPr/>
          </p:nvSpPr>
          <p:spPr bwMode="gray"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7753" name="AutoShape 21"/>
            <p:cNvSpPr>
              <a:spLocks noChangeArrowheads="1"/>
            </p:cNvSpPr>
            <p:nvPr/>
          </p:nvSpPr>
          <p:spPr bwMode="gray"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7754" name="AutoShape 22"/>
            <p:cNvSpPr>
              <a:spLocks noChangeArrowheads="1"/>
            </p:cNvSpPr>
            <p:nvPr/>
          </p:nvSpPr>
          <p:spPr bwMode="gray"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7755" name="Oval 23"/>
            <p:cNvSpPr>
              <a:spLocks noChangeArrowheads="1"/>
            </p:cNvSpPr>
            <p:nvPr/>
          </p:nvSpPr>
          <p:spPr bwMode="gray"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rtl="1"/>
              <a:endParaRPr lang="th-TH"/>
            </a:p>
          </p:txBody>
        </p:sp>
        <p:sp>
          <p:nvSpPr>
            <p:cNvPr id="27756" name="Oval 24"/>
            <p:cNvSpPr>
              <a:spLocks noChangeArrowheads="1"/>
            </p:cNvSpPr>
            <p:nvPr/>
          </p:nvSpPr>
          <p:spPr bwMode="gray"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7757" name="Oval 25"/>
            <p:cNvSpPr>
              <a:spLocks noChangeArrowheads="1"/>
            </p:cNvSpPr>
            <p:nvPr/>
          </p:nvSpPr>
          <p:spPr bwMode="gray">
            <a:xfrm>
              <a:off x="2185" y="1821"/>
              <a:ext cx="942" cy="17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7758" name="Oval 26"/>
            <p:cNvSpPr>
              <a:spLocks noChangeArrowheads="1"/>
            </p:cNvSpPr>
            <p:nvPr/>
          </p:nvSpPr>
          <p:spPr bwMode="gray">
            <a:xfrm>
              <a:off x="2189" y="1855"/>
              <a:ext cx="895" cy="16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7759" name="Oval 27"/>
            <p:cNvSpPr>
              <a:spLocks noChangeArrowheads="1"/>
            </p:cNvSpPr>
            <p:nvPr/>
          </p:nvSpPr>
          <p:spPr bwMode="gray"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7760" name="Text Box 28"/>
            <p:cNvSpPr txBox="1">
              <a:spLocks noChangeArrowheads="1"/>
            </p:cNvSpPr>
            <p:nvPr/>
          </p:nvSpPr>
          <p:spPr bwMode="gray">
            <a:xfrm>
              <a:off x="2375" y="1795"/>
              <a:ext cx="491" cy="2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vi-VN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Câu 4</a:t>
              </a:r>
              <a:endParaRPr 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761" name="Text Box 29"/>
            <p:cNvSpPr txBox="1">
              <a:spLocks noChangeArrowheads="1"/>
            </p:cNvSpPr>
            <p:nvPr/>
          </p:nvSpPr>
          <p:spPr bwMode="gray">
            <a:xfrm>
              <a:off x="1126" y="2034"/>
              <a:ext cx="3190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th-TH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3870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163871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27764" name="Text Box 286"/>
            <p:cNvSpPr txBox="1">
              <a:spLocks noChangeArrowheads="1"/>
            </p:cNvSpPr>
            <p:nvPr/>
          </p:nvSpPr>
          <p:spPr bwMode="auto">
            <a:xfrm>
              <a:off x="1044" y="1992"/>
              <a:ext cx="3312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vi-VN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Đây là một hiện tượng chuyển thể của nước từ thể lỏng sang thể rắn.</a:t>
              </a:r>
              <a:endPara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724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4343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3962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3581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200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281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43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205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167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129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749" name="TextBox 146"/>
          <p:cNvSpPr txBox="1">
            <a:spLocks noChangeArrowheads="1"/>
          </p:cNvSpPr>
          <p:nvPr/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4</a:t>
            </a:r>
            <a:endParaRPr lang="en-US" b="1"/>
          </a:p>
        </p:txBody>
      </p:sp>
      <p:sp>
        <p:nvSpPr>
          <p:cNvPr id="88" name="Explosion 1 87"/>
          <p:cNvSpPr/>
          <p:nvPr/>
        </p:nvSpPr>
        <p:spPr>
          <a:xfrm>
            <a:off x="5943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>
                <a:solidFill>
                  <a:srgbClr val="FFFF00"/>
                </a:solidFill>
              </a:rPr>
              <a:t>Hết giờ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27806" name="Picture 5" descr="DOANOCH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000"/>
                            </p:stCondLst>
                            <p:childTnLst>
                              <p:par>
                                <p:cTn id="6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0"/>
                            </p:stCondLst>
                            <p:childTnLst>
                              <p:par>
                                <p:cTn id="7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gray">
          <a:xfrm>
            <a:off x="561975" y="2590800"/>
            <a:ext cx="0" cy="2833688"/>
          </a:xfrm>
          <a:prstGeom prst="line">
            <a:avLst/>
          </a:prstGeom>
          <a:noFill/>
          <a:ln w="57150">
            <a:pattFill prst="sphere">
              <a:fgClr>
                <a:srgbClr val="FF3300"/>
              </a:fgClr>
              <a:bgClr>
                <a:srgbClr val="FFCC00"/>
              </a:bgClr>
            </a:patt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6307" name="Text Box 9"/>
          <p:cNvSpPr txBox="1">
            <a:spLocks noChangeArrowheads="1"/>
          </p:cNvSpPr>
          <p:nvPr/>
        </p:nvSpPr>
        <p:spPr bwMode="gray">
          <a:xfrm>
            <a:off x="2667000" y="6019800"/>
            <a:ext cx="4495800" cy="58420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HỂ  </a:t>
            </a: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ỦA  </a:t>
            </a: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endParaRPr lang="th-TH" sz="3200" b="1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226310" name="Group 6"/>
          <p:cNvGraphicFramePr>
            <a:graphicFrameLocks noGrp="1"/>
          </p:cNvGraphicFramePr>
          <p:nvPr/>
        </p:nvGraphicFramePr>
        <p:xfrm>
          <a:off x="3429000" y="525780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Ặ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667000" y="6019800"/>
            <a:ext cx="685800" cy="609600"/>
            <a:chOff x="288" y="2784"/>
            <a:chExt cx="672" cy="1344"/>
          </a:xfrm>
        </p:grpSpPr>
        <p:sp>
          <p:nvSpPr>
            <p:cNvPr id="2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97" name="Freeform 8"/>
            <p:cNvSpPr>
              <a:spLocks/>
            </p:cNvSpPr>
            <p:nvPr/>
          </p:nvSpPr>
          <p:spPr bwMode="gray">
            <a:xfrm>
              <a:off x="437" y="3120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400" b="1">
                  <a:solidFill>
                    <a:srgbClr val="0000CC"/>
                  </a:solidFill>
                </a:rPr>
                <a:t>1</a:t>
              </a:r>
              <a:endParaRPr lang="th-TH" sz="2400" b="1">
                <a:solidFill>
                  <a:srgbClr val="0000CC"/>
                </a:solidFill>
              </a:endParaRPr>
            </a:p>
          </p:txBody>
        </p:sp>
      </p:grpSp>
      <p:graphicFrame>
        <p:nvGraphicFramePr>
          <p:cNvPr id="226331" name="Group 27"/>
          <p:cNvGraphicFramePr>
            <a:graphicFrameLocks noGrp="1"/>
          </p:cNvGraphicFramePr>
          <p:nvPr/>
        </p:nvGraphicFramePr>
        <p:xfrm>
          <a:off x="2198688" y="4479925"/>
          <a:ext cx="4964113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  <a:gridCol w="620713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Ó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51" name="Group 47"/>
          <p:cNvGraphicFramePr>
            <a:graphicFrameLocks noGrp="1"/>
          </p:cNvGraphicFramePr>
          <p:nvPr/>
        </p:nvGraphicFramePr>
        <p:xfrm>
          <a:off x="4648200" y="2879725"/>
          <a:ext cx="36576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554037"/>
              </a:tblGrid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367" name="Group 63"/>
          <p:cNvGraphicFramePr>
            <a:graphicFrameLocks noGrp="1"/>
          </p:cNvGraphicFramePr>
          <p:nvPr/>
        </p:nvGraphicFramePr>
        <p:xfrm>
          <a:off x="1524000" y="3625850"/>
          <a:ext cx="4343400" cy="701040"/>
        </p:xfrm>
        <a:graphic>
          <a:graphicData uri="http://schemas.openxmlformats.org/drawingml/2006/table">
            <a:tbl>
              <a:tblPr/>
              <a:tblGrid>
                <a:gridCol w="620713"/>
                <a:gridCol w="619125"/>
                <a:gridCol w="627062"/>
                <a:gridCol w="615950"/>
                <a:gridCol w="620713"/>
                <a:gridCol w="619125"/>
                <a:gridCol w="62071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3352800" y="6019800"/>
            <a:ext cx="1143000" cy="609600"/>
            <a:chOff x="288" y="2784"/>
            <a:chExt cx="672" cy="1344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95" name="Freeform 8"/>
            <p:cNvSpPr>
              <a:spLocks/>
            </p:cNvSpPr>
            <p:nvPr/>
          </p:nvSpPr>
          <p:spPr bwMode="gray">
            <a:xfrm>
              <a:off x="534" y="3120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CC"/>
                  </a:solidFill>
                </a:rPr>
                <a:t>2</a:t>
              </a:r>
              <a:endParaRPr lang="th-TH" sz="24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84"/>
          <p:cNvGrpSpPr>
            <a:grpSpLocks/>
          </p:cNvGrpSpPr>
          <p:nvPr/>
        </p:nvGrpSpPr>
        <p:grpSpPr bwMode="auto">
          <a:xfrm>
            <a:off x="4495800" y="6019800"/>
            <a:ext cx="990600" cy="609600"/>
            <a:chOff x="288" y="2784"/>
            <a:chExt cx="672" cy="1344"/>
          </a:xfrm>
        </p:grpSpPr>
        <p:sp>
          <p:nvSpPr>
            <p:cNvPr id="4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93" name="Freeform 8"/>
            <p:cNvSpPr>
              <a:spLocks/>
            </p:cNvSpPr>
            <p:nvPr/>
          </p:nvSpPr>
          <p:spPr bwMode="gray">
            <a:xfrm>
              <a:off x="521" y="3120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CC"/>
                  </a:solidFill>
                </a:rPr>
                <a:t>3</a:t>
              </a:r>
              <a:endParaRPr lang="th-TH" sz="2400" b="1">
                <a:solidFill>
                  <a:srgbClr val="0000CC"/>
                </a:solidFill>
              </a:endParaRPr>
            </a:p>
          </p:txBody>
        </p:sp>
      </p:grp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5486400" y="6019800"/>
            <a:ext cx="1676400" cy="609600"/>
            <a:chOff x="288" y="2784"/>
            <a:chExt cx="672" cy="1344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gray">
            <a:xfrm>
              <a:off x="288" y="2784"/>
              <a:ext cx="672" cy="1344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r"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91" name="Freeform 8"/>
            <p:cNvSpPr>
              <a:spLocks/>
            </p:cNvSpPr>
            <p:nvPr/>
          </p:nvSpPr>
          <p:spPr bwMode="gray">
            <a:xfrm>
              <a:off x="563" y="3120"/>
              <a:ext cx="336" cy="672"/>
            </a:xfrm>
            <a:custGeom>
              <a:avLst/>
              <a:gdLst>
                <a:gd name="T0" fmla="*/ 1 w 596"/>
                <a:gd name="T1" fmla="*/ 0 h 598"/>
                <a:gd name="T2" fmla="*/ 0 w 596"/>
                <a:gd name="T3" fmla="*/ 437 h 598"/>
                <a:gd name="T4" fmla="*/ 0 w 596"/>
                <a:gd name="T5" fmla="*/ 2177 h 598"/>
                <a:gd name="T6" fmla="*/ 1 w 596"/>
                <a:gd name="T7" fmla="*/ 651 h 598"/>
                <a:gd name="T8" fmla="*/ 1 w 596"/>
                <a:gd name="T9" fmla="*/ 0 h 598"/>
                <a:gd name="T10" fmla="*/ 1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6"/>
                <a:gd name="T19" fmla="*/ 0 h 598"/>
                <a:gd name="T20" fmla="*/ 596 w 596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27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sz="2400" b="1">
                  <a:solidFill>
                    <a:srgbClr val="0000CC"/>
                  </a:solidFill>
                </a:rPr>
                <a:t>4</a:t>
              </a:r>
              <a:endParaRPr lang="th-TH" sz="2400" b="1">
                <a:solidFill>
                  <a:srgbClr val="0000CC"/>
                </a:solidFill>
              </a:endParaRPr>
            </a:p>
          </p:txBody>
        </p:sp>
      </p:grpSp>
      <p:sp>
        <p:nvSpPr>
          <p:cNvPr id="226530" name="AutoShape 226"/>
          <p:cNvSpPr>
            <a:spLocks noChangeArrowheads="1"/>
          </p:cNvSpPr>
          <p:nvPr/>
        </p:nvSpPr>
        <p:spPr bwMode="gray">
          <a:xfrm>
            <a:off x="304800" y="2095500"/>
            <a:ext cx="533400" cy="609600"/>
          </a:xfrm>
          <a:prstGeom prst="star5">
            <a:avLst/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27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662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624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586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548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10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4724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4343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3962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3581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3200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2819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2438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2057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1676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1295400" y="2362200"/>
            <a:ext cx="381000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272"/>
          <p:cNvGrpSpPr>
            <a:grpSpLocks/>
          </p:cNvGrpSpPr>
          <p:nvPr/>
        </p:nvGrpSpPr>
        <p:grpSpPr bwMode="auto">
          <a:xfrm>
            <a:off x="838200" y="677863"/>
            <a:ext cx="5257800" cy="1684337"/>
            <a:chOff x="1008" y="1772"/>
            <a:chExt cx="3360" cy="1185"/>
          </a:xfrm>
        </p:grpSpPr>
        <p:sp>
          <p:nvSpPr>
            <p:cNvPr id="28778" name="AutoShape 19"/>
            <p:cNvSpPr>
              <a:spLocks noChangeArrowheads="1"/>
            </p:cNvSpPr>
            <p:nvPr/>
          </p:nvSpPr>
          <p:spPr bwMode="gray">
            <a:xfrm>
              <a:off x="1008" y="1906"/>
              <a:ext cx="3355" cy="80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8779" name="AutoShape 20"/>
            <p:cNvSpPr>
              <a:spLocks noChangeArrowheads="1"/>
            </p:cNvSpPr>
            <p:nvPr/>
          </p:nvSpPr>
          <p:spPr bwMode="gray">
            <a:xfrm>
              <a:off x="1060" y="1908"/>
              <a:ext cx="3254" cy="791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8780" name="AutoShape 21"/>
            <p:cNvSpPr>
              <a:spLocks noChangeArrowheads="1"/>
            </p:cNvSpPr>
            <p:nvPr/>
          </p:nvSpPr>
          <p:spPr bwMode="gray">
            <a:xfrm>
              <a:off x="1087" y="2490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8781" name="AutoShape 22"/>
            <p:cNvSpPr>
              <a:spLocks noChangeArrowheads="1"/>
            </p:cNvSpPr>
            <p:nvPr/>
          </p:nvSpPr>
          <p:spPr bwMode="gray">
            <a:xfrm>
              <a:off x="1087" y="1914"/>
              <a:ext cx="3210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th-TH"/>
            </a:p>
          </p:txBody>
        </p:sp>
        <p:sp>
          <p:nvSpPr>
            <p:cNvPr id="28782" name="Oval 23"/>
            <p:cNvSpPr>
              <a:spLocks noChangeArrowheads="1"/>
            </p:cNvSpPr>
            <p:nvPr/>
          </p:nvSpPr>
          <p:spPr bwMode="gray">
            <a:xfrm>
              <a:off x="2132" y="1772"/>
              <a:ext cx="994" cy="31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 rtl="1"/>
              <a:endParaRPr lang="th-TH"/>
            </a:p>
          </p:txBody>
        </p:sp>
        <p:sp>
          <p:nvSpPr>
            <p:cNvPr id="28783" name="Oval 24"/>
            <p:cNvSpPr>
              <a:spLocks noChangeArrowheads="1"/>
            </p:cNvSpPr>
            <p:nvPr/>
          </p:nvSpPr>
          <p:spPr bwMode="gray">
            <a:xfrm>
              <a:off x="2172" y="1820"/>
              <a:ext cx="965" cy="176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/>
            </a:p>
          </p:txBody>
        </p:sp>
        <p:sp>
          <p:nvSpPr>
            <p:cNvPr id="28784" name="Oval 27"/>
            <p:cNvSpPr>
              <a:spLocks noChangeArrowheads="1"/>
            </p:cNvSpPr>
            <p:nvPr/>
          </p:nvSpPr>
          <p:spPr bwMode="gray">
            <a:xfrm>
              <a:off x="2223" y="1831"/>
              <a:ext cx="794" cy="13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th-TH">
                <a:latin typeface="Times New Roman" pitchFamily="18" charset="0"/>
              </a:endParaRPr>
            </a:p>
          </p:txBody>
        </p:sp>
        <p:sp>
          <p:nvSpPr>
            <p:cNvPr id="28785" name="Text Box 28"/>
            <p:cNvSpPr txBox="1">
              <a:spLocks noChangeArrowheads="1"/>
            </p:cNvSpPr>
            <p:nvPr/>
          </p:nvSpPr>
          <p:spPr bwMode="gray">
            <a:xfrm>
              <a:off x="2375" y="1795"/>
              <a:ext cx="118" cy="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b="1">
                <a:solidFill>
                  <a:schemeClr val="accent2"/>
                </a:solidFill>
                <a:latin typeface="VNI-Times" pitchFamily="2" charset="0"/>
              </a:endParaRPr>
            </a:p>
          </p:txBody>
        </p:sp>
        <p:sp>
          <p:nvSpPr>
            <p:cNvPr id="28786" name="Text Box 29"/>
            <p:cNvSpPr txBox="1">
              <a:spLocks noChangeArrowheads="1"/>
            </p:cNvSpPr>
            <p:nvPr/>
          </p:nvSpPr>
          <p:spPr bwMode="gray">
            <a:xfrm>
              <a:off x="1126" y="2034"/>
              <a:ext cx="3190" cy="1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th-TH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30" name="AutoShape 30"/>
            <p:cNvSpPr>
              <a:spLocks noChangeArrowheads="1"/>
            </p:cNvSpPr>
            <p:nvPr/>
          </p:nvSpPr>
          <p:spPr bwMode="ltGray">
            <a:xfrm>
              <a:off x="1013" y="2712"/>
              <a:ext cx="3355" cy="245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bg1">
                    <a:gamma/>
                    <a:shade val="75686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131" name="AutoShape 31"/>
            <p:cNvSpPr>
              <a:spLocks noChangeArrowheads="1"/>
            </p:cNvSpPr>
            <p:nvPr/>
          </p:nvSpPr>
          <p:spPr bwMode="ltGray">
            <a:xfrm>
              <a:off x="1082" y="2718"/>
              <a:ext cx="3209" cy="2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78824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 rtl="1">
                <a:defRPr/>
              </a:pPr>
              <a:endParaRPr lang="en-US"/>
            </a:p>
          </p:txBody>
        </p:sp>
        <p:sp>
          <p:nvSpPr>
            <p:cNvPr id="28789" name="Text Box 286"/>
            <p:cNvSpPr txBox="1">
              <a:spLocks noChangeArrowheads="1"/>
            </p:cNvSpPr>
            <p:nvPr/>
          </p:nvSpPr>
          <p:spPr bwMode="auto">
            <a:xfrm>
              <a:off x="1044" y="1992"/>
              <a:ext cx="3312" cy="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vi-VN" sz="24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Dựa vào các từ hàng ngang em hãy đoán từ khóa cột dọc</a:t>
              </a:r>
              <a:endPara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771" name="TextBox 132"/>
          <p:cNvSpPr txBox="1">
            <a:spLocks noChangeArrowheads="1"/>
          </p:cNvSpPr>
          <p:nvPr/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b="1"/>
              <a:t>K</a:t>
            </a:r>
            <a:endParaRPr lang="en-US" b="1"/>
          </a:p>
        </p:txBody>
      </p:sp>
      <p:grpSp>
        <p:nvGrpSpPr>
          <p:cNvPr id="11" name="Group 221"/>
          <p:cNvGrpSpPr>
            <a:grpSpLocks/>
          </p:cNvGrpSpPr>
          <p:nvPr/>
        </p:nvGrpSpPr>
        <p:grpSpPr bwMode="auto">
          <a:xfrm>
            <a:off x="0" y="5178425"/>
            <a:ext cx="2438400" cy="3051175"/>
            <a:chOff x="3504" y="3792"/>
            <a:chExt cx="332" cy="1922"/>
          </a:xfrm>
        </p:grpSpPr>
        <p:grpSp>
          <p:nvGrpSpPr>
            <p:cNvPr id="28774" name="Group 10"/>
            <p:cNvGrpSpPr>
              <a:grpSpLocks/>
            </p:cNvGrpSpPr>
            <p:nvPr/>
          </p:nvGrpSpPr>
          <p:grpSpPr bwMode="auto">
            <a:xfrm>
              <a:off x="3504" y="3792"/>
              <a:ext cx="319" cy="336"/>
              <a:chOff x="2016" y="1920"/>
              <a:chExt cx="1680" cy="1680"/>
            </a:xfrm>
          </p:grpSpPr>
          <p:sp>
            <p:nvSpPr>
              <p:cNvPr id="28776" name="Oval 1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th-TH" sz="3600"/>
              </a:p>
            </p:txBody>
          </p:sp>
          <p:sp>
            <p:nvSpPr>
              <p:cNvPr id="28777" name="Freeform 1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h-TH" sz="3600"/>
              </a:p>
            </p:txBody>
          </p:sp>
        </p:grpSp>
        <p:sp>
          <p:nvSpPr>
            <p:cNvPr id="28775" name="Text Box 225"/>
            <p:cNvSpPr txBox="1">
              <a:spLocks noChangeArrowheads="1"/>
            </p:cNvSpPr>
            <p:nvPr/>
          </p:nvSpPr>
          <p:spPr bwMode="auto">
            <a:xfrm>
              <a:off x="3534" y="3795"/>
              <a:ext cx="302" cy="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sz="3200" b="1"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Từ khóa</a:t>
              </a:r>
              <a:endParaRPr lang="en-US" sz="3200" b="1">
                <a:latin typeface="Times New Roman" pitchFamily="18" charset="0"/>
                <a:cs typeface="Times New Roman" pitchFamily="18" charset="0"/>
                <a:sym typeface="Wingdings" pitchFamily="2" charset="2"/>
              </a:endParaRPr>
            </a:p>
          </p:txBody>
        </p:sp>
      </p:grpSp>
      <p:sp>
        <p:nvSpPr>
          <p:cNvPr id="57" name="Explosion 1 56"/>
          <p:cNvSpPr/>
          <p:nvPr/>
        </p:nvSpPr>
        <p:spPr>
          <a:xfrm>
            <a:off x="6324600" y="990600"/>
            <a:ext cx="2438400" cy="13716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>
                <a:solidFill>
                  <a:srgbClr val="FFFF00"/>
                </a:solidFill>
              </a:rPr>
              <a:t>Hết giờ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28799" name="Picture 5" descr="DOANOCHU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52525" y="76200"/>
            <a:ext cx="6467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2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6000"/>
                            </p:stCondLst>
                            <p:childTnLst>
                              <p:par>
                                <p:cTn id="7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8000"/>
                            </p:stCondLst>
                            <p:childTnLst>
                              <p:par>
                                <p:cTn id="7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2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animBg="1"/>
      <p:bldP spid="329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295400" y="22098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/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838200" y="2870200"/>
            <a:ext cx="7543800" cy="2692400"/>
          </a:xfrm>
          <a:prstGeom prst="rect">
            <a:avLst/>
          </a:prstGeom>
          <a:solidFill>
            <a:srgbClr val="FFFF66"/>
          </a:solidFill>
          <a:ln w="38100">
            <a:solidFill>
              <a:srgbClr val="D6009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latin typeface="Arial" charset="0"/>
              </a:rPr>
              <a:t>Bài học:</a:t>
            </a:r>
            <a:r>
              <a:rPr lang="en-US" sz="2800" b="1">
                <a:latin typeface="Arial" charset="0"/>
              </a:rPr>
              <a:t> </a:t>
            </a:r>
          </a:p>
          <a:p>
            <a:r>
              <a:rPr lang="en-US" sz="2800">
                <a:latin typeface="Arial" charset="0"/>
              </a:rPr>
              <a:t>    </a:t>
            </a:r>
            <a:r>
              <a:rPr lang="en-US" sz="2800" b="1">
                <a:latin typeface="Arial" charset="0"/>
              </a:rPr>
              <a:t>Nước có thể tồn tại ở thể lỏng, thể khí (hơi) và thể rắn. Nước ở thể lỏng và thể khí không có hình dạng nhất định. Nước ở thể rắn (nước đá) có hình dạng nhất định.</a:t>
            </a:r>
          </a:p>
          <a:p>
            <a:endParaRPr lang="en-US" sz="2800">
              <a:latin typeface="Arial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lumen-pflanzen08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13716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305054" flipH="1">
            <a:off x="5996781" y="3742532"/>
            <a:ext cx="27606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1" descr="EARTH-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3810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CaNhaThuongNhau-XuanMai_rc8r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WordArt 12"/>
          <p:cNvSpPr>
            <a:spLocks noChangeArrowheads="1" noChangeShapeType="1" noTextEdit="1"/>
          </p:cNvSpPr>
          <p:nvPr/>
        </p:nvSpPr>
        <p:spPr bwMode="auto">
          <a:xfrm>
            <a:off x="838200" y="762000"/>
            <a:ext cx="7010400" cy="4572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74" fill="hold"/>
                                        <p:tgtEl>
                                          <p:spTgt spid="64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0" y="2819400"/>
            <a:ext cx="320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5142" name="Picture 41" descr="BOOKANI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87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0" y="1828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533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371599"/>
          </a:xfrm>
        </p:spPr>
        <p:txBody>
          <a:bodyPr/>
          <a:lstStyle/>
          <a:p>
            <a:pPr>
              <a:buNone/>
            </a:pPr>
            <a:r>
              <a:rPr lang="en-US" sz="4000" dirty="0" err="1" smtClean="0">
                <a:latin typeface="Times New Roman" pitchFamily="18" charset="0"/>
              </a:rPr>
              <a:t>Hoạt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động</a:t>
            </a:r>
            <a:r>
              <a:rPr lang="en-US" sz="4000" dirty="0" smtClean="0">
                <a:latin typeface="Times New Roman" pitchFamily="18" charset="0"/>
              </a:rPr>
              <a:t> 1:Các </a:t>
            </a:r>
            <a:r>
              <a:rPr lang="en-US" sz="4000" dirty="0" err="1" smtClean="0">
                <a:latin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chất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tồn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tại</a:t>
            </a:r>
            <a:r>
              <a:rPr lang="en-US" sz="4000" dirty="0" smtClean="0">
                <a:latin typeface="Times New Roman" pitchFamily="18" charset="0"/>
              </a:rPr>
              <a:t> ở </a:t>
            </a:r>
            <a:r>
              <a:rPr lang="en-US" sz="4000" dirty="0" err="1" smtClean="0">
                <a:latin typeface="Times New Roman" pitchFamily="18" charset="0"/>
              </a:rPr>
              <a:t>ba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khác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chuyển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ChangeArrowheads="1"/>
          </p:cNvSpPr>
          <p:nvPr/>
        </p:nvSpPr>
        <p:spPr bwMode="auto">
          <a:xfrm>
            <a:off x="209550" y="2667000"/>
            <a:ext cx="893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1">
              <a:latin typeface=".VnArial" pitchFamily="34" charset="0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      </a:t>
            </a:r>
            <a:r>
              <a:rPr lang="en-US" sz="2800" u="sng" dirty="0" err="1">
                <a:latin typeface="Arial" charset="0"/>
              </a:rPr>
              <a:t>Kết</a:t>
            </a:r>
            <a:r>
              <a:rPr lang="en-US" sz="2800" u="sng" dirty="0">
                <a:latin typeface="Arial" charset="0"/>
              </a:rPr>
              <a:t> </a:t>
            </a:r>
            <a:r>
              <a:rPr lang="en-US" sz="2800" u="sng" dirty="0" err="1">
                <a:latin typeface="Arial" charset="0"/>
              </a:rPr>
              <a:t>luận</a:t>
            </a:r>
            <a:r>
              <a:rPr lang="en-US" sz="2800" u="sng" dirty="0">
                <a:latin typeface="Arial" charset="0"/>
              </a:rPr>
              <a:t>:</a:t>
            </a:r>
            <a:r>
              <a:rPr lang="en-US" sz="2800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charset="0"/>
              </a:rPr>
              <a:t>   </a:t>
            </a:r>
            <a:r>
              <a:rPr lang="en-US" sz="2400" b="1" dirty="0">
                <a:latin typeface="Arial" charset="0"/>
              </a:rPr>
              <a:t>- </a:t>
            </a:r>
            <a:r>
              <a:rPr lang="en-US" sz="2400" b="1" dirty="0" err="1">
                <a:latin typeface="Arial" charset="0"/>
              </a:rPr>
              <a:t>Nước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tồn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>
                <a:latin typeface="Arial" charset="0"/>
              </a:rPr>
              <a:t>tại</a:t>
            </a:r>
            <a:r>
              <a:rPr lang="en-US" sz="2400" b="1" dirty="0">
                <a:latin typeface="Arial" charset="0"/>
              </a:rPr>
              <a:t> ở </a:t>
            </a:r>
            <a:r>
              <a:rPr lang="en-US" sz="2400" b="1" dirty="0" err="1">
                <a:latin typeface="Arial" charset="0"/>
              </a:rPr>
              <a:t>thể</a:t>
            </a:r>
            <a:r>
              <a:rPr lang="en-US" sz="2400" b="1" dirty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lỏng</a:t>
            </a:r>
            <a:r>
              <a:rPr lang="en-US" sz="2400" b="1" dirty="0" smtClean="0">
                <a:latin typeface="Arial" charset="0"/>
              </a:rPr>
              <a:t>, </a:t>
            </a:r>
            <a:r>
              <a:rPr lang="en-US" sz="2400" b="1" dirty="0" err="1" smtClean="0">
                <a:latin typeface="Arial" charset="0"/>
              </a:rPr>
              <a:t>thể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khí</a:t>
            </a:r>
            <a:r>
              <a:rPr lang="en-US" sz="2400" b="1" dirty="0" smtClean="0">
                <a:latin typeface="Arial" charset="0"/>
              </a:rPr>
              <a:t> ( </a:t>
            </a:r>
            <a:r>
              <a:rPr lang="en-US" sz="2400" b="1" dirty="0" err="1" smtClean="0">
                <a:latin typeface="Arial" charset="0"/>
              </a:rPr>
              <a:t>hơi</a:t>
            </a:r>
            <a:r>
              <a:rPr lang="en-US" sz="2400" b="1" dirty="0" smtClean="0">
                <a:latin typeface="Arial" charset="0"/>
              </a:rPr>
              <a:t>), </a:t>
            </a:r>
            <a:r>
              <a:rPr lang="en-US" sz="2400" b="1" dirty="0" err="1" smtClean="0">
                <a:latin typeface="Arial" charset="0"/>
              </a:rPr>
              <a:t>và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thể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rắn</a:t>
            </a:r>
            <a:r>
              <a:rPr lang="en-US" sz="2400" b="1" dirty="0" smtClean="0">
                <a:latin typeface="Arial" charset="0"/>
              </a:rPr>
              <a:t>. </a:t>
            </a:r>
            <a:r>
              <a:rPr lang="en-US" sz="2400" b="1" dirty="0" err="1" smtClean="0">
                <a:latin typeface="Arial" charset="0"/>
              </a:rPr>
              <a:t>Hiện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tượng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nước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chuyển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từ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thể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lỏng</a:t>
            </a:r>
            <a:r>
              <a:rPr lang="en-US" sz="2400" b="1" dirty="0" smtClean="0">
                <a:latin typeface="Arial" charset="0"/>
              </a:rPr>
              <a:t> sang </a:t>
            </a:r>
            <a:r>
              <a:rPr lang="en-US" sz="2400" b="1" dirty="0" err="1" smtClean="0">
                <a:latin typeface="Arial" charset="0"/>
              </a:rPr>
              <a:t>thể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khí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gọi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là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sự</a:t>
            </a:r>
            <a:r>
              <a:rPr lang="en-US" sz="2400" b="1" dirty="0" smtClean="0">
                <a:latin typeface="Arial" charset="0"/>
              </a:rPr>
              <a:t> bay </a:t>
            </a:r>
            <a:r>
              <a:rPr lang="en-US" sz="2400" b="1" dirty="0" err="1" smtClean="0">
                <a:latin typeface="Arial" charset="0"/>
              </a:rPr>
              <a:t>hơi</a:t>
            </a:r>
            <a:r>
              <a:rPr lang="en-US" sz="2400" b="1" dirty="0" smtClean="0">
                <a:latin typeface="Arial" charset="0"/>
              </a:rPr>
              <a:t>. </a:t>
            </a:r>
            <a:r>
              <a:rPr lang="en-US" sz="2400" b="1" dirty="0" err="1" smtClean="0">
                <a:latin typeface="Arial" charset="0"/>
              </a:rPr>
              <a:t>Hiện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tượng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nước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chuyển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từ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thể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khí</a:t>
            </a:r>
            <a:r>
              <a:rPr lang="en-US" sz="2400" b="1" dirty="0" smtClean="0">
                <a:latin typeface="Arial" charset="0"/>
              </a:rPr>
              <a:t> sang </a:t>
            </a:r>
            <a:r>
              <a:rPr lang="en-US" sz="2400" b="1" dirty="0" err="1" smtClean="0">
                <a:latin typeface="Arial" charset="0"/>
              </a:rPr>
              <a:t>thể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lỏng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gọi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là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sự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ngưng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b="1" dirty="0" err="1" smtClean="0">
                <a:latin typeface="Arial" charset="0"/>
              </a:rPr>
              <a:t>tụ</a:t>
            </a:r>
            <a:r>
              <a:rPr lang="en-US" sz="2400" b="1" dirty="0" smtClean="0">
                <a:latin typeface="Arial" charset="0"/>
              </a:rPr>
              <a:t>.  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1336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Hoạt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động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smtClean="0">
                <a:latin typeface="+mj-lt"/>
              </a:rPr>
              <a:t>2:Nước </a:t>
            </a:r>
            <a:r>
              <a:rPr lang="en-US" sz="4400" dirty="0" err="1" smtClean="0">
                <a:latin typeface="+mj-lt"/>
              </a:rPr>
              <a:t>chuyển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tư</a:t>
            </a:r>
            <a:r>
              <a:rPr lang="en-US" sz="4400" dirty="0" smtClean="0">
                <a:latin typeface="+mj-lt"/>
              </a:rPr>
              <a:t>̀ </a:t>
            </a:r>
            <a:r>
              <a:rPr lang="en-US" sz="4400" dirty="0" err="1" smtClean="0">
                <a:latin typeface="+mj-lt"/>
              </a:rPr>
              <a:t>thê</a:t>
            </a:r>
            <a:r>
              <a:rPr lang="en-US" sz="4400" dirty="0" smtClean="0">
                <a:latin typeface="+mj-lt"/>
              </a:rPr>
              <a:t>̉ </a:t>
            </a:r>
            <a:r>
              <a:rPr lang="en-US" sz="4400" dirty="0" err="1" smtClean="0">
                <a:latin typeface="+mj-lt"/>
              </a:rPr>
              <a:t>lỏng</a:t>
            </a:r>
            <a:r>
              <a:rPr lang="en-US" sz="4400" dirty="0" smtClean="0">
                <a:latin typeface="+mj-lt"/>
              </a:rPr>
              <a:t> sang </a:t>
            </a:r>
            <a:r>
              <a:rPr lang="en-US" sz="4400" dirty="0" err="1" smtClean="0">
                <a:latin typeface="+mj-lt"/>
              </a:rPr>
              <a:t>thê</a:t>
            </a:r>
            <a:r>
              <a:rPr lang="en-US" sz="4400" dirty="0" smtClean="0">
                <a:latin typeface="+mj-lt"/>
              </a:rPr>
              <a:t>̉ </a:t>
            </a:r>
            <a:r>
              <a:rPr lang="en-US" sz="4400" dirty="0" err="1" smtClean="0">
                <a:latin typeface="+mj-lt"/>
              </a:rPr>
              <a:t>rắn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va</a:t>
            </a:r>
            <a:r>
              <a:rPr lang="en-US" sz="4400" dirty="0" smtClean="0">
                <a:latin typeface="+mj-lt"/>
              </a:rPr>
              <a:t>̀ </a:t>
            </a:r>
            <a:r>
              <a:rPr lang="en-US" sz="4400" dirty="0" err="1" smtClean="0">
                <a:latin typeface="+mj-lt"/>
              </a:rPr>
              <a:t>ngược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lại</a:t>
            </a:r>
            <a:r>
              <a:rPr lang="en-US" sz="4400" dirty="0" smtClean="0">
                <a:latin typeface="+mj-lt"/>
              </a:rPr>
              <a:t>.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09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24000" y="2819400"/>
            <a:ext cx="320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8638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83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84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85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86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87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8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89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90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9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6392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3339" name="Picture 5" descr="h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solidFill>
            <a:srgbClr val="0000CC"/>
          </a:solidFill>
          <a:ln w="76200">
            <a:solidFill>
              <a:srgbClr val="000099"/>
            </a:solidFill>
            <a:miter lim="800000"/>
            <a:headEnd/>
            <a:tailEnd/>
          </a:ln>
        </p:spPr>
      </p:pic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mute="1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2"/>
                </p:tgtEl>
              </p:cMediaNode>
            </p:audio>
            <p:audio>
              <p:cMediaNode mute="1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3"/>
                </p:tgtEl>
              </p:cMediaNode>
            </p:audio>
            <p:audio>
              <p:cMediaNode mute="1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4"/>
                </p:tgtEl>
              </p:cMediaNode>
            </p:audio>
            <p:audio>
              <p:cMediaNode mute="1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5"/>
                </p:tgtEl>
              </p:cMediaNode>
            </p:audio>
            <p:audi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6"/>
                </p:tgtEl>
              </p:cMediaNode>
            </p:audio>
            <p:audio>
              <p:cMediaNode mute="1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7"/>
                </p:tgtEl>
              </p:cMediaNode>
            </p:audio>
            <p:audio>
              <p:cMediaNode mute="1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8"/>
                </p:tgtEl>
              </p:cMediaNode>
            </p:audio>
            <p:audio>
              <p:cMediaNode mute="1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89"/>
                </p:tgtEl>
              </p:cMediaNode>
            </p:audio>
            <p:audio>
              <p:cMediaNode mute="1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0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639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7848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0" y="2819400"/>
            <a:ext cx="32004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8843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0" y="8991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438400" y="9144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90800" y="9296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3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43200" y="9448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4" name="Picture 1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95600" y="9601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5" name="Picture 1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0" y="9753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200400" y="99060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7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352800" y="100584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8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02108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39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57600" y="103632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pic>
        <p:nvPicPr>
          <p:cNvPr id="188440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ding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0" y="10515600"/>
            <a:ext cx="152400" cy="1524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7457" name="Group 49"/>
          <p:cNvGraphicFramePr>
            <a:graphicFrameLocks noGrp="1"/>
          </p:cNvGraphicFramePr>
          <p:nvPr/>
        </p:nvGraphicFramePr>
        <p:xfrm>
          <a:off x="0" y="1600200"/>
          <a:ext cx="9144000" cy="4114800"/>
        </p:xfrm>
        <a:graphic>
          <a:graphicData uri="http://schemas.openxmlformats.org/drawingml/2006/table">
            <a:tbl>
              <a:tblPr/>
              <a:tblGrid>
                <a:gridCol w="4611688"/>
                <a:gridCol w="4532312"/>
              </a:tblGrid>
              <a:tr h="625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 nghiệm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Nhận xét hiện tượng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marL="0" marR="0" lvl="0" indent="0" algn="justLow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0" y="2209800"/>
            <a:ext cx="4572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Low">
              <a:spcBef>
                <a:spcPct val="20000"/>
              </a:spcBef>
            </a:pPr>
            <a:r>
              <a:rPr lang="en-US" sz="2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Đặt khay có nước vào ngăn làm đá của tủ lạnh, sau vài giờ lấy khay ra. Hiện tượng gì sẽ xảy ra đối với nước trong khay ? Hiện tượng đó gọi là gì ?</a:t>
            </a:r>
            <a:endParaRPr lang="en-US"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4648200" y="2209800"/>
            <a:ext cx="449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4572000" y="31242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0" y="4343400"/>
            <a:ext cx="4495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2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Để khay nước đá ở ngoài tủ lạnh, hiện tượng gì sẽ xảy ra? Hiện tượng đó gọi là gì ?</a:t>
            </a:r>
            <a:endParaRPr lang="en-US" sz="2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4572000" y="4724400"/>
            <a:ext cx="4572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600" b="1" u="sng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4572000" y="4267200"/>
            <a:ext cx="4572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6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Cục đá chảy ra thành nước.</a:t>
            </a:r>
            <a:endParaRPr lang="en-US" sz="26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0" y="5791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Qua hai hiện tượng trên em có nhận xét gì?</a:t>
            </a:r>
          </a:p>
        </p:txBody>
      </p:sp>
      <p:sp>
        <p:nvSpPr>
          <p:cNvPr id="17459" name="Text Box 51"/>
          <p:cNvSpPr txBox="1">
            <a:spLocks noChangeArrowheads="1"/>
          </p:cNvSpPr>
          <p:nvPr/>
        </p:nvSpPr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2017</a:t>
            </a:r>
          </a:p>
          <a:p>
            <a:pPr algn="ctr"/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0"/>
                </p:tgtEl>
              </p:cMediaNode>
            </p:audio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1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2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3"/>
                </p:tgtEl>
              </p:cMediaNode>
            </p:audio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4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5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6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7"/>
                </p:tgtEl>
              </p:cMediaNode>
            </p:audio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8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39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440"/>
                </p:tgtEl>
              </p:cMediaNode>
            </p:audio>
          </p:childTnLst>
        </p:cTn>
      </p:par>
    </p:tnLst>
    <p:bldLst>
      <p:bldP spid="17450" grpId="0"/>
      <p:bldP spid="17451" grpId="0"/>
      <p:bldP spid="17452" grpId="0"/>
      <p:bldP spid="17453" grpId="0"/>
      <p:bldP spid="17454" grpId="0"/>
      <p:bldP spid="17455" grpId="0"/>
      <p:bldP spid="17458" grpId="0"/>
      <p:bldP spid="174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8"/>
          <p:cNvSpPr>
            <a:spLocks noChangeArrowheads="1"/>
          </p:cNvSpPr>
          <p:nvPr/>
        </p:nvSpPr>
        <p:spPr bwMode="auto">
          <a:xfrm>
            <a:off x="209550" y="2667000"/>
            <a:ext cx="89344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3200" b="1">
              <a:latin typeface=".VnArial" pitchFamily="34" charset="0"/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0" y="1447800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      </a:t>
            </a:r>
            <a:r>
              <a:rPr lang="en-US" sz="2800" u="sng" err="1">
                <a:latin typeface="Arial" charset="0"/>
              </a:rPr>
              <a:t>Kết</a:t>
            </a:r>
            <a:r>
              <a:rPr lang="en-US" sz="2800" u="sng">
                <a:latin typeface="Arial" charset="0"/>
              </a:rPr>
              <a:t> </a:t>
            </a:r>
            <a:r>
              <a:rPr lang="en-US" sz="2800" u="sng" err="1">
                <a:latin typeface="Arial" charset="0"/>
              </a:rPr>
              <a:t>luận</a:t>
            </a:r>
            <a:r>
              <a:rPr lang="en-US" sz="2800" u="sng">
                <a:latin typeface="Arial" charset="0"/>
              </a:rPr>
              <a:t>:</a:t>
            </a:r>
            <a:r>
              <a:rPr lang="en-US" sz="2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 </a:t>
            </a:r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228600" y="2286000"/>
            <a:ext cx="853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latin typeface="Arial" charset="0"/>
              </a:rPr>
              <a:t> </a:t>
            </a:r>
            <a:r>
              <a:rPr lang="en-US" sz="2400" b="1" smtClean="0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Nước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tồn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tại</a:t>
            </a:r>
            <a:r>
              <a:rPr lang="en-US" sz="3200" b="1">
                <a:latin typeface="Arial" charset="0"/>
              </a:rPr>
              <a:t> ở </a:t>
            </a:r>
            <a:r>
              <a:rPr lang="en-US" sz="3200" b="1" u="sng" err="1">
                <a:solidFill>
                  <a:srgbClr val="7030A0"/>
                </a:solidFill>
                <a:latin typeface="Arial" charset="0"/>
              </a:rPr>
              <a:t>thể</a:t>
            </a:r>
            <a:r>
              <a:rPr lang="en-US" sz="3200" b="1" u="sng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u="sng" err="1">
                <a:solidFill>
                  <a:srgbClr val="7030A0"/>
                </a:solidFill>
                <a:latin typeface="Arial" charset="0"/>
              </a:rPr>
              <a:t>rắn</a:t>
            </a:r>
            <a:r>
              <a:rPr lang="en-US" sz="3200" b="1" u="sng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u="sng" err="1">
                <a:solidFill>
                  <a:srgbClr val="7030A0"/>
                </a:solidFill>
                <a:latin typeface="Arial" charset="0"/>
              </a:rPr>
              <a:t>có</a:t>
            </a:r>
            <a:r>
              <a:rPr lang="en-US" sz="3200" b="1" u="sng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u="sng" err="1">
                <a:solidFill>
                  <a:srgbClr val="7030A0"/>
                </a:solidFill>
                <a:latin typeface="Arial" charset="0"/>
              </a:rPr>
              <a:t>hình</a:t>
            </a:r>
            <a:r>
              <a:rPr lang="en-US" sz="3200" b="1" u="sng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u="sng" err="1">
                <a:solidFill>
                  <a:srgbClr val="7030A0"/>
                </a:solidFill>
                <a:latin typeface="Arial" charset="0"/>
              </a:rPr>
              <a:t>dạng</a:t>
            </a:r>
            <a:r>
              <a:rPr lang="en-US" sz="3200" b="1" u="sng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u="sng" err="1">
                <a:solidFill>
                  <a:srgbClr val="7030A0"/>
                </a:solidFill>
                <a:latin typeface="Arial" charset="0"/>
              </a:rPr>
              <a:t>nhất</a:t>
            </a:r>
            <a:r>
              <a:rPr lang="en-US" sz="3200" b="1" u="sng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u="sng" err="1">
                <a:solidFill>
                  <a:srgbClr val="7030A0"/>
                </a:solidFill>
                <a:latin typeface="Arial" charset="0"/>
              </a:rPr>
              <a:t>định</a:t>
            </a:r>
            <a:r>
              <a:rPr lang="en-US" sz="3200" b="1" u="sng">
                <a:solidFill>
                  <a:srgbClr val="7030A0"/>
                </a:solidFill>
                <a:latin typeface="Arial" charset="0"/>
              </a:rPr>
              <a:t>.</a:t>
            </a:r>
          </a:p>
          <a:p>
            <a:r>
              <a:rPr lang="en-US" sz="3200" b="1">
                <a:latin typeface="Arial" charset="0"/>
              </a:rPr>
              <a:t>    	</a:t>
            </a:r>
            <a:r>
              <a:rPr lang="en-US" sz="3200" b="1" err="1">
                <a:latin typeface="Arial" charset="0"/>
              </a:rPr>
              <a:t>Hiện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tượng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nước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chuyển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từ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thể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lỏng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>
                <a:latin typeface="Arial" charset="0"/>
              </a:rPr>
              <a:t>sang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thể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rắn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gọi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là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sự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đông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 smtClean="0">
                <a:solidFill>
                  <a:srgbClr val="7030A0"/>
                </a:solidFill>
                <a:latin typeface="Arial" charset="0"/>
              </a:rPr>
              <a:t>đặc</a:t>
            </a:r>
            <a:r>
              <a:rPr lang="en-US" sz="3200" b="1" smtClean="0">
                <a:solidFill>
                  <a:srgbClr val="7030A0"/>
                </a:solidFill>
              </a:rPr>
              <a:t>.</a:t>
            </a:r>
          </a:p>
          <a:p>
            <a:endParaRPr lang="en-US" sz="3200" b="1" smtClean="0">
              <a:solidFill>
                <a:srgbClr val="7030A0"/>
              </a:solidFill>
            </a:endParaRPr>
          </a:p>
          <a:p>
            <a:r>
              <a:rPr lang="en-US" sz="3200" b="1" smtClean="0">
                <a:solidFill>
                  <a:srgbClr val="7030A0"/>
                </a:solidFill>
                <a:latin typeface="Arial" charset="0"/>
              </a:rPr>
              <a:t>    </a:t>
            </a:r>
            <a:r>
              <a:rPr lang="en-US" sz="3200" b="1" smtClean="0">
                <a:latin typeface="Arial" charset="0"/>
              </a:rPr>
              <a:t>  </a:t>
            </a:r>
            <a:r>
              <a:rPr lang="en-US" sz="3200" b="1" err="1">
                <a:latin typeface="Arial" charset="0"/>
              </a:rPr>
              <a:t>Hiện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tượng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nước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chuyển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từ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thể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rắn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>
                <a:latin typeface="Arial" charset="0"/>
              </a:rPr>
              <a:t>sang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thể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lỏng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gọi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latin typeface="Arial" charset="0"/>
              </a:rPr>
              <a:t>là</a:t>
            </a:r>
            <a:r>
              <a:rPr lang="en-US" sz="3200" b="1"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sự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nóng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3200" b="1" err="1">
                <a:solidFill>
                  <a:srgbClr val="7030A0"/>
                </a:solidFill>
                <a:latin typeface="Arial" charset="0"/>
              </a:rPr>
              <a:t>chảy</a:t>
            </a:r>
            <a:r>
              <a:rPr lang="en-US" sz="3200" b="1">
                <a:solidFill>
                  <a:srgbClr val="7030A0"/>
                </a:solidFill>
                <a:latin typeface="Arial" charset="0"/>
              </a:rPr>
              <a:t>.</a:t>
            </a:r>
          </a:p>
        </p:txBody>
      </p:sp>
      <p:sp>
        <p:nvSpPr>
          <p:cNvPr id="120841" name="Rectangle 10"/>
          <p:cNvSpPr>
            <a:spLocks noChangeArrowheads="1"/>
          </p:cNvSpPr>
          <p:nvPr/>
        </p:nvSpPr>
        <p:spPr bwMode="auto">
          <a:xfrm>
            <a:off x="-304800" y="0"/>
            <a:ext cx="944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 sz="3200" b="1" u="sng" smtClean="0">
              <a:cs typeface="Times New Roman" pitchFamily="18" charset="0"/>
            </a:endParaRPr>
          </a:p>
          <a:p>
            <a:pPr algn="ctr"/>
            <a:r>
              <a:rPr lang="en-US" sz="3200" b="1" u="sng" err="1" smtClean="0">
                <a:cs typeface="Times New Roman" pitchFamily="18" charset="0"/>
              </a:rPr>
              <a:t>Khoa</a:t>
            </a:r>
            <a:r>
              <a:rPr lang="en-US" sz="3200" b="1" u="sng" smtClean="0">
                <a:cs typeface="Times New Roman" pitchFamily="18" charset="0"/>
              </a:rPr>
              <a:t> </a:t>
            </a:r>
            <a:r>
              <a:rPr lang="en-US" sz="3200" b="1" u="sng" err="1">
                <a:cs typeface="Times New Roman" pitchFamily="18" charset="0"/>
              </a:rPr>
              <a:t>học</a:t>
            </a:r>
            <a:endParaRPr lang="en-US" sz="3200" b="1" u="sng">
              <a:cs typeface="Times New Roman" pitchFamily="18" charset="0"/>
            </a:endParaRPr>
          </a:p>
          <a:p>
            <a:pPr algn="ctr" eaLnBrk="0" hangingPunct="0"/>
            <a:endParaRPr lang="en-US" sz="3200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645fd473f4f914faa43c93bc52dfc63edf6fd0"/>
  <p:tag name="ISPRING_RESOURCE_PATHS_HASH_2" val="bb9178afd573a9d66d78efbd6b0e485d55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" val="{525EC295-D299-452F-A31D-0F5BAA615B67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401F877-3217-41CA-9D1F-5433C4E647B7}"/>
  <p:tag name="GENSWF_ADVANCE_TIME" val="251.187"/>
  <p:tag name="TIMING" val=""/>
  <p:tag name="ISPRING_CUSTOM_TIMING_US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1039</Words>
  <Application>Microsoft Office PowerPoint</Application>
  <PresentationFormat>On-screen Show (4:3)</PresentationFormat>
  <Paragraphs>311</Paragraphs>
  <Slides>24</Slides>
  <Notes>10</Notes>
  <HiddenSlides>0</HiddenSlides>
  <MMClips>67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Tel: 06513 943 555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jfjfgd</dc:title>
  <dc:creator>Welcome</dc:creator>
  <cp:lastModifiedBy>DELL</cp:lastModifiedBy>
  <cp:revision>192</cp:revision>
  <dcterms:created xsi:type="dcterms:W3CDTF">2014-11-09T02:44:01Z</dcterms:created>
  <dcterms:modified xsi:type="dcterms:W3CDTF">2017-11-16T12:51:54Z</dcterms:modified>
</cp:coreProperties>
</file>