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48" r:id="rId2"/>
    <p:sldId id="453" r:id="rId3"/>
    <p:sldId id="457" r:id="rId4"/>
    <p:sldId id="386" r:id="rId5"/>
    <p:sldId id="292" r:id="rId6"/>
    <p:sldId id="310" r:id="rId7"/>
    <p:sldId id="343" r:id="rId8"/>
    <p:sldId id="390" r:id="rId9"/>
    <p:sldId id="409" r:id="rId10"/>
    <p:sldId id="392" r:id="rId11"/>
    <p:sldId id="393" r:id="rId12"/>
    <p:sldId id="394" r:id="rId13"/>
    <p:sldId id="395" r:id="rId14"/>
    <p:sldId id="401" r:id="rId15"/>
    <p:sldId id="410" r:id="rId16"/>
    <p:sldId id="371" r:id="rId17"/>
    <p:sldId id="344" r:id="rId18"/>
    <p:sldId id="450" r:id="rId19"/>
    <p:sldId id="451" r:id="rId2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8000"/>
    <a:srgbClr val="990000"/>
    <a:srgbClr val="B5E7C9"/>
    <a:srgbClr val="FF00FF"/>
    <a:srgbClr val="CC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p:restoredTop sz="89810"/>
  </p:normalViewPr>
  <p:slideViewPr>
    <p:cSldViewPr showGuides="1">
      <p:cViewPr>
        <p:scale>
          <a:sx n="72" d="100"/>
          <a:sy n="72" d="100"/>
        </p:scale>
        <p:origin x="-1242" y="-72"/>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9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34668331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spcBef>
                <a:spcPct val="0"/>
              </a:spcBef>
            </a:pPr>
            <a:fld id="{9A0DB2DC-4C9A-4742-B13C-FB6460FD3503}" type="slidenum">
              <a:rPr lang="en-US" altLang="vi-VN" dirty="0">
                <a:latin typeface="Arial" panose="020B0604020202020204" pitchFamily="34" charset="0"/>
              </a:rPr>
              <a:t>1</a:t>
            </a:fld>
            <a:endParaRPr lang="en-US" altLang="vi-VN" dirty="0">
              <a:latin typeface="Arial" panose="020B0604020202020204" pitchFamily="34" charset="0"/>
            </a:endParaRPr>
          </a:p>
        </p:txBody>
      </p:sp>
      <p:sp>
        <p:nvSpPr>
          <p:cNvPr id="4099" name="Rectangle 2"/>
          <p:cNvSpPr>
            <a:spLocks noGrp="1" noRot="1" noChangeAspect="1" noTextEdit="1"/>
          </p:cNvSpPr>
          <p:nvPr>
            <p:ph type="sldImg"/>
          </p:nvPr>
        </p:nvSpPr>
        <p:spPr>
          <a:ln>
            <a:solidFill>
              <a:srgbClr val="000000">
                <a:alpha val="100000"/>
              </a:srgbClr>
            </a:solidFill>
            <a:miter lim="800000"/>
          </a:ln>
        </p:spPr>
      </p:sp>
      <p:sp>
        <p:nvSpPr>
          <p:cNvPr id="4100" name="Rectangle 3"/>
          <p:cNvSpPr>
            <a:spLocks noGrp="1"/>
          </p:cNvSpPr>
          <p:nvPr>
            <p:ph type="body" idx="1"/>
          </p:nvPr>
        </p:nvSpPr>
        <p:spPr>
          <a:noFill/>
          <a:ln>
            <a:noFill/>
          </a:ln>
        </p:spPr>
        <p:txBody>
          <a:bodyPr wrap="square" lIns="91440" tIns="45720" rIns="91440" bIns="45720" anchor="t" anchorCtr="0"/>
          <a:lstStyle/>
          <a:p>
            <a:pPr lvl="0" eaLnBrk="1" hangingPunct="1"/>
            <a:endParaRPr lang="vi-VN" altLang="vi-VN"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p:txBody>
          <a:bodyPr wrap="square" lIns="91440" tIns="45720" rIns="91440" bIns="45720" anchor="t" anchorCtr="0"/>
          <a:lstStyle/>
          <a:p>
            <a:pPr lvl="0"/>
            <a:endParaRPr lang="vi-VN" altLang="x-none" dirty="0"/>
          </a:p>
        </p:txBody>
      </p:sp>
      <p:sp>
        <p:nvSpPr>
          <p:cNvPr id="4" name="Slide Number Placeholder 3"/>
          <p:cNvSpPr txBox="1">
            <a:spLocks noGrp="1"/>
          </p:cNvSpPr>
          <p:nvPr>
            <p:ph type="sldNum" sz="quarter"/>
          </p:nvPr>
        </p:nvSpPr>
        <p:spPr bwMode="auto"/>
        <p:txBody>
          <a:bodyPr wrap="square" lIns="91440" tIns="45720" rIns="91440" bIns="45720" numCol="1" anchor="b" anchorCtr="0" compatLnSpc="1"/>
          <a:lstStyle/>
          <a:p>
            <a:pPr lvl="0" algn="r" eaLnBrk="1" hangingPunct="1">
              <a:buNone/>
            </a:pPr>
            <a:fld id="{9A0DB2DC-4C9A-4742-B13C-FB6460FD3503}" type="slidenum">
              <a:rPr lang="en-US" sz="1200" dirty="0"/>
              <a:t>5</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2/11/2022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án JPG"/>
          <p:cNvPicPr>
            <a:picLocks noChangeAspect="1"/>
          </p:cNvPicPr>
          <p:nvPr/>
        </p:nvPicPr>
        <p:blipFill>
          <a:blip r:embed="rId3"/>
          <a:stretch>
            <a:fillRect/>
          </a:stretch>
        </p:blipFill>
        <p:spPr>
          <a:xfrm>
            <a:off x="0" y="0"/>
            <a:ext cx="9144000" cy="6858000"/>
          </a:xfrm>
          <a:prstGeom prst="rect">
            <a:avLst/>
          </a:prstGeom>
        </p:spPr>
      </p:pic>
      <p:sp>
        <p:nvSpPr>
          <p:cNvPr id="296" name="AutoShape 14"/>
          <p:cNvSpPr>
            <a:spLocks noChangeArrowheads="1"/>
          </p:cNvSpPr>
          <p:nvPr/>
        </p:nvSpPr>
        <p:spPr bwMode="auto">
          <a:xfrm>
            <a:off x="2726055" y="1441450"/>
            <a:ext cx="3657600" cy="2653030"/>
          </a:xfrm>
          <a:prstGeom prst="star24">
            <a:avLst>
              <a:gd name="adj" fmla="val 37500"/>
            </a:avLst>
          </a:prstGeom>
          <a:gradFill rotWithShape="1">
            <a:gsLst>
              <a:gs pos="0">
                <a:srgbClr val="66FF33">
                  <a:alpha val="0"/>
                </a:srgbClr>
              </a:gs>
              <a:gs pos="100000">
                <a:srgbClr val="FF33CC">
                  <a:alpha val="14000"/>
                </a:srgbClr>
              </a:gs>
            </a:gsLst>
            <a:path path="shape">
              <a:fillToRect l="50000" t="50000" r="50000" b="50000"/>
            </a:path>
          </a:gra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01600">
                  <a:schemeClr val="accent2">
                    <a:satMod val="175000"/>
                    <a:alpha val="40000"/>
                  </a:schemeClr>
                </a:glow>
                <a:outerShdw blurRad="50800" dist="50800" sx="1000" sy="1000" algn="ctr" rotWithShape="0">
                  <a:srgbClr val="000000"/>
                </a:outerShdw>
              </a:effectLst>
              <a:uLnTx/>
              <a:uFillTx/>
              <a:latin typeface="Arial" panose="020B0604020202020204" pitchFamily="34" charset="0"/>
              <a:ea typeface="+mn-ea"/>
              <a:cs typeface="+mn-cs"/>
            </a:endParaRPr>
          </a:p>
        </p:txBody>
      </p:sp>
      <p:sp>
        <p:nvSpPr>
          <p:cNvPr id="3078" name="Rectangle 310"/>
          <p:cNvSpPr/>
          <p:nvPr/>
        </p:nvSpPr>
        <p:spPr>
          <a:xfrm>
            <a:off x="4114800" y="4000500"/>
            <a:ext cx="337185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1800" dirty="0">
                <a:cs typeface="Arial" panose="020B0604020202020204" pitchFamily="34" charset="0"/>
              </a:rPr>
              <a:t> </a:t>
            </a:r>
            <a:endParaRPr lang="vi-VN" altLang="vi-VN" sz="1800" dirty="0">
              <a:ea typeface="Arial" panose="020B0604020202020204" pitchFamily="34" charset="0"/>
            </a:endParaRPr>
          </a:p>
        </p:txBody>
      </p:sp>
      <p:sp>
        <p:nvSpPr>
          <p:cNvPr id="3086" name="WordArt 11"/>
          <p:cNvSpPr>
            <a:spLocks noTextEdit="1"/>
          </p:cNvSpPr>
          <p:nvPr/>
        </p:nvSpPr>
        <p:spPr>
          <a:xfrm>
            <a:off x="1346654" y="3839981"/>
            <a:ext cx="6169025" cy="1814830"/>
          </a:xfrm>
          <a:prstGeom prst="rect">
            <a:avLst/>
          </a:prstGeom>
        </p:spPr>
        <p:txBody>
          <a:bodyPr wrap="none" fromWordArt="1">
            <a:prstTxWarp prst="textPlain">
              <a:avLst>
                <a:gd name="adj" fmla="val 50000"/>
              </a:avLst>
            </a:prstTxWarp>
            <a:normAutofit/>
            <a:scene3d>
              <a:camera prst="orthographicFront"/>
              <a:lightRig rig="threePt" dir="t"/>
            </a:scene3d>
          </a:bodyPr>
          <a:lstStyle/>
          <a:p>
            <a:pPr algn="ctr"/>
            <a:r>
              <a:rPr lang="vi-VN" altLang="en-US" sz="36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K</a:t>
            </a:r>
            <a:r>
              <a:rPr lang="en-US" altLang="vi-VN" sz="36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hởi nghĩa Hai Bà Trưng</a:t>
            </a:r>
            <a:endParaRPr lang="vi-VN" altLang="en-US" sz="36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algn="ctr"/>
            <a:r>
              <a:rPr lang="vi-VN" altLang="en-US" sz="36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(năm 40)</a:t>
            </a:r>
          </a:p>
        </p:txBody>
      </p:sp>
      <p:sp>
        <p:nvSpPr>
          <p:cNvPr id="3075" name="WordArt 4"/>
          <p:cNvSpPr>
            <a:spLocks noTextEdit="1"/>
          </p:cNvSpPr>
          <p:nvPr/>
        </p:nvSpPr>
        <p:spPr>
          <a:xfrm>
            <a:off x="3201035" y="2573337"/>
            <a:ext cx="2599690" cy="835025"/>
          </a:xfrm>
          <a:prstGeom prst="rect">
            <a:avLst/>
          </a:prstGeom>
        </p:spPr>
        <p:txBody>
          <a:bodyPr wrap="none" fromWordArt="1">
            <a:prstTxWarp prst="textPlain">
              <a:avLst>
                <a:gd name="adj" fmla="val 50000"/>
              </a:avLst>
            </a:prstTxWarp>
            <a:normAutofit/>
            <a:scene3d>
              <a:camera prst="orthographicFront"/>
              <a:lightRig rig="threePt" dir="t"/>
            </a:scene3d>
          </a:bodyPr>
          <a:lstStyle/>
          <a:p>
            <a:pPr algn="l"/>
            <a:r>
              <a:rPr lang="en-US" sz="2700" b="1" dirty="0">
                <a:solidFill>
                  <a:schemeClr val="tx1"/>
                </a:solidFill>
                <a:effectLst/>
                <a:latin typeface="Times New Roman" panose="02020603050405020304" pitchFamily="18" charset="0"/>
                <a:ea typeface="Times New Roman" panose="02020603050405020304" pitchFamily="18" charset="0"/>
              </a:rPr>
              <a:t>Lịch sử</a:t>
            </a:r>
          </a:p>
        </p:txBody>
      </p:sp>
      <p:sp>
        <p:nvSpPr>
          <p:cNvPr id="8" name="Text Box 9"/>
          <p:cNvSpPr txBox="1"/>
          <p:nvPr/>
        </p:nvSpPr>
        <p:spPr>
          <a:xfrm>
            <a:off x="2726055" y="1235203"/>
            <a:ext cx="4038600" cy="583565"/>
          </a:xfrm>
          <a:prstGeom prst="rect">
            <a:avLst/>
          </a:prstGeom>
          <a:noFill/>
          <a:ln w="9525">
            <a:noFill/>
          </a:ln>
        </p:spPr>
        <p:txBody>
          <a:bodyPr wrap="square">
            <a:spAutoFit/>
          </a:bodyPr>
          <a:lstStyle/>
          <a:p>
            <a:pPr algn="just">
              <a:spcBef>
                <a:spcPct val="50000"/>
              </a:spcBef>
            </a:pPr>
            <a:r>
              <a:rPr lang="vi-VN" sz="3200" b="1" dirty="0">
                <a:latin typeface="Times New Roman" panose="02020603050405020304" pitchFamily="18" charset="0"/>
                <a:cs typeface="Times New Roman" panose="02020603050405020304" pitchFamily="18" charset="0"/>
              </a:rPr>
              <a:t>Tiểu học </a:t>
            </a:r>
            <a:r>
              <a:rPr lang="en-US" altLang="vi-VN" sz="3200" b="1" dirty="0" err="1" smtClean="0">
                <a:latin typeface="Times New Roman" panose="02020603050405020304" pitchFamily="18" charset="0"/>
                <a:cs typeface="Times New Roman" panose="02020603050405020304" pitchFamily="18" charset="0"/>
              </a:rPr>
              <a:t>Bình</a:t>
            </a: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Thạnh</a:t>
            </a:r>
            <a:endParaRPr lang="en-US" altLang="vi-VN"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8" repeatCount="indefinite" fill="hold" grpId="0" nodeType="withEffect">
                                  <p:stCondLst>
                                    <p:cond delay="0"/>
                                  </p:stCondLst>
                                  <p:childTnLst>
                                    <p:animEffect transition="out" filter="wheel(8)">
                                      <p:cBhvr>
                                        <p:cTn id="6" dur="2000"/>
                                        <p:tgtEl>
                                          <p:spTgt spid="296"/>
                                        </p:tgtEl>
                                      </p:cBhvr>
                                    </p:animEffect>
                                    <p:set>
                                      <p:cBhvr>
                                        <p:cTn id="7" dur="1" fill="hold">
                                          <p:stCondLst>
                                            <p:cond delay="1999"/>
                                          </p:stCondLst>
                                        </p:cTn>
                                        <p:tgtEl>
                                          <p:spTgt spid="296"/>
                                        </p:tgtEl>
                                        <p:attrNameLst>
                                          <p:attrName>style.visibility</p:attrName>
                                        </p:attrNameLst>
                                      </p:cBhvr>
                                      <p:to>
                                        <p:strVal val="hidden"/>
                                      </p:to>
                                    </p:set>
                                  </p:childTnLst>
                                </p:cTn>
                              </p:par>
                              <p:par>
                                <p:cTn id="8" presetID="23" presetClass="emph" presetSubtype="0" repeatCount="indefinite" fill="hold" nodeType="withEffect">
                                  <p:stCondLst>
                                    <p:cond delay="0"/>
                                  </p:stCondLst>
                                  <p:endCondLst>
                                    <p:cond evt="onNext" delay="0">
                                      <p:tgtEl>
                                        <p:sldTgt/>
                                      </p:tgtEl>
                                    </p:cond>
                                  </p:endCondLst>
                                  <p:childTnLst>
                                    <p:animClr clrSpc="hsl" dir="cw">
                                      <p:cBhvr override="childStyle">
                                        <p:cTn id="9" dur="3000" fill="hold"/>
                                        <p:tgtEl>
                                          <p:spTgt spid="3075"/>
                                        </p:tgtEl>
                                        <p:attrNameLst>
                                          <p:attrName>style.color</p:attrName>
                                        </p:attrNameLst>
                                      </p:cBhvr>
                                      <p:by>
                                        <p:hsl h="10842353" s="0" l="0"/>
                                      </p:by>
                                    </p:animClr>
                                    <p:animClr clrSpc="hsl" dir="cw">
                                      <p:cBhvr>
                                        <p:cTn id="10" dur="3000" fill="hold"/>
                                        <p:tgtEl>
                                          <p:spTgt spid="3075"/>
                                        </p:tgtEl>
                                        <p:attrNameLst>
                                          <p:attrName>fillcolor</p:attrName>
                                        </p:attrNameLst>
                                      </p:cBhvr>
                                      <p:by>
                                        <p:hsl h="10842353" s="0" l="0"/>
                                      </p:by>
                                    </p:animClr>
                                    <p:animClr clrSpc="hsl" dir="cw">
                                      <p:cBhvr>
                                        <p:cTn id="11" dur="3000" fill="hold"/>
                                        <p:tgtEl>
                                          <p:spTgt spid="3075"/>
                                        </p:tgtEl>
                                        <p:attrNameLst>
                                          <p:attrName>stroke.color</p:attrName>
                                        </p:attrNameLst>
                                      </p:cBhvr>
                                      <p:by>
                                        <p:hsl h="10842353" s="0" l="0"/>
                                      </p:by>
                                    </p:animClr>
                                    <p:set>
                                      <p:cBhvr>
                                        <p:cTn id="12" dur="30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p:nvPr/>
        </p:nvSpPr>
        <p:spPr>
          <a:xfrm>
            <a:off x="190500" y="609600"/>
            <a:ext cx="8763000" cy="708025"/>
          </a:xfrm>
          <a:prstGeom prst="rect">
            <a:avLst/>
          </a:prstGeom>
          <a:noFill/>
          <a:ln w="9525">
            <a:noFill/>
          </a:ln>
        </p:spPr>
        <p:txBody>
          <a:bodyPr>
            <a:spAutoFit/>
          </a:bodyPr>
          <a:lstStyle/>
          <a:p>
            <a:pPr>
              <a:spcBef>
                <a:spcPct val="50000"/>
              </a:spcBef>
            </a:pPr>
            <a:r>
              <a:rPr sz="4000" b="1" dirty="0">
                <a:solidFill>
                  <a:srgbClr val="FF0000"/>
                </a:solidFill>
                <a:latin typeface="Times New Roman" panose="02020603050405020304" pitchFamily="18" charset="0"/>
              </a:rPr>
              <a:t>   2. Diễn biến của cuộc khởi nghĩa:</a:t>
            </a:r>
          </a:p>
        </p:txBody>
      </p:sp>
      <p:sp>
        <p:nvSpPr>
          <p:cNvPr id="3" name="Text Box 7"/>
          <p:cNvSpPr txBox="1"/>
          <p:nvPr/>
        </p:nvSpPr>
        <p:spPr>
          <a:xfrm>
            <a:off x="685800" y="1228725"/>
            <a:ext cx="7848600" cy="1077913"/>
          </a:xfrm>
          <a:prstGeom prst="rect">
            <a:avLst/>
          </a:prstGeom>
          <a:noFill/>
          <a:ln w="9525">
            <a:noFill/>
          </a:ln>
        </p:spPr>
        <p:txBody>
          <a:bodyPr>
            <a:spAutoFit/>
          </a:bodyPr>
          <a:lstStyle/>
          <a:p>
            <a:pPr algn="just">
              <a:spcBef>
                <a:spcPct val="50000"/>
              </a:spcBef>
            </a:pPr>
            <a:r>
              <a:rPr sz="2800" b="1" dirty="0">
                <a:solidFill>
                  <a:schemeClr val="tx1"/>
                </a:solidFill>
                <a:latin typeface="Times New Roman" panose="02020603050405020304" pitchFamily="18" charset="0"/>
              </a:rPr>
              <a:t>- </a:t>
            </a:r>
            <a:r>
              <a:rPr sz="3200" b="1" dirty="0">
                <a:solidFill>
                  <a:schemeClr val="tx1"/>
                </a:solidFill>
                <a:latin typeface="Times New Roman" panose="02020603050405020304" pitchFamily="18" charset="0"/>
              </a:rPr>
              <a:t>Mùa xuân năm 40, trên cửa sông Hát Môn, Hai Bà Trưng phất cờ khởi nghĩa.</a:t>
            </a:r>
          </a:p>
        </p:txBody>
      </p:sp>
      <p:sp>
        <p:nvSpPr>
          <p:cNvPr id="4" name="Text Box 9"/>
          <p:cNvSpPr txBox="1"/>
          <p:nvPr/>
        </p:nvSpPr>
        <p:spPr>
          <a:xfrm>
            <a:off x="609600" y="2443163"/>
            <a:ext cx="7924800" cy="2062162"/>
          </a:xfrm>
          <a:prstGeom prst="rect">
            <a:avLst/>
          </a:prstGeom>
          <a:noFill/>
          <a:ln w="9525">
            <a:noFill/>
          </a:ln>
        </p:spPr>
        <p:txBody>
          <a:bodyPr>
            <a:spAutoFit/>
          </a:bodyPr>
          <a:lstStyle/>
          <a:p>
            <a:pPr algn="just">
              <a:spcBef>
                <a:spcPct val="50000"/>
              </a:spcBef>
            </a:pPr>
            <a:r>
              <a:rPr sz="3200" b="1" dirty="0">
                <a:solidFill>
                  <a:schemeClr val="tx1"/>
                </a:solidFill>
                <a:latin typeface="Times New Roman" panose="02020603050405020304" pitchFamily="18" charset="0"/>
              </a:rPr>
              <a:t>- Từ Cửa sông Hát Môn, nghĩa quân tiến lên Mê Linh rồi xuống đánh chiếm Cổ Loa. Sau đó từ cổ Loa tấn công Luy Lâu trung tâm của chính quyền đô hộ.</a:t>
            </a:r>
          </a:p>
        </p:txBody>
      </p:sp>
      <p:sp>
        <p:nvSpPr>
          <p:cNvPr id="5" name="Text Box 22"/>
          <p:cNvSpPr txBox="1"/>
          <p:nvPr/>
        </p:nvSpPr>
        <p:spPr>
          <a:xfrm>
            <a:off x="609600" y="4733925"/>
            <a:ext cx="8001000" cy="1570038"/>
          </a:xfrm>
          <a:prstGeom prst="rect">
            <a:avLst/>
          </a:prstGeom>
          <a:noFill/>
          <a:ln w="9525">
            <a:noFill/>
          </a:ln>
        </p:spPr>
        <p:txBody>
          <a:bodyPr>
            <a:spAutoFit/>
          </a:bodyPr>
          <a:lstStyle/>
          <a:p>
            <a:pPr algn="just">
              <a:spcBef>
                <a:spcPct val="50000"/>
              </a:spcBef>
            </a:pPr>
            <a:r>
              <a:rPr sz="3200" b="1" dirty="0">
                <a:solidFill>
                  <a:schemeClr val="tx1"/>
                </a:solidFill>
                <a:latin typeface="Times New Roman" panose="02020603050405020304" pitchFamily="18" charset="0"/>
                <a:cs typeface="Times New Roman" panose="02020603050405020304" pitchFamily="18" charset="0"/>
              </a:rPr>
              <a:t>- Bị đánh bất ngờ</a:t>
            </a:r>
            <a:r>
              <a:rPr sz="2600" b="1" dirty="0">
                <a:solidFill>
                  <a:schemeClr val="tx1"/>
                </a:solidFill>
                <a:latin typeface="Times New Roman" panose="02020603050405020304" pitchFamily="18" charset="0"/>
                <a:cs typeface="Times New Roman" panose="02020603050405020304" pitchFamily="18" charset="0"/>
              </a:rPr>
              <a:t>, </a:t>
            </a:r>
            <a:r>
              <a:rPr sz="3200" b="1" dirty="0">
                <a:solidFill>
                  <a:schemeClr val="tx1"/>
                </a:solidFill>
                <a:latin typeface="Times New Roman" panose="02020603050405020304" pitchFamily="18" charset="0"/>
                <a:cs typeface="Times New Roman" panose="02020603050405020304" pitchFamily="18" charset="0"/>
              </a:rPr>
              <a:t>quân Hán thua trận bỏ chạy. Tô Định phải cải trang th</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nh dân thường lẩn v</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o đám t</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n quân trốn về nước.</a:t>
            </a:r>
            <a:endParaRP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6"/>
          <p:cNvSpPr txBox="1"/>
          <p:nvPr/>
        </p:nvSpPr>
        <p:spPr>
          <a:xfrm>
            <a:off x="381000" y="0"/>
            <a:ext cx="8763000" cy="584200"/>
          </a:xfrm>
          <a:prstGeom prst="rect">
            <a:avLst/>
          </a:prstGeom>
          <a:noFill/>
          <a:ln w="9525">
            <a:noFill/>
          </a:ln>
        </p:spPr>
        <p:txBody>
          <a:bodyPr>
            <a:spAutoFit/>
          </a:bodyPr>
          <a:lstStyle/>
          <a:p>
            <a:pPr>
              <a:spcBef>
                <a:spcPct val="50000"/>
              </a:spcBef>
            </a:pPr>
            <a:r>
              <a:rPr sz="3200" b="1" dirty="0">
                <a:latin typeface="Times New Roman" panose="02020603050405020304" pitchFamily="18" charset="0"/>
              </a:rPr>
              <a:t> 2. Diễn biến của cuộc khởi nghĩa Hai Bà Trưng.</a:t>
            </a:r>
            <a:r>
              <a:rPr sz="3200" dirty="0">
                <a:latin typeface="Times New Roman" panose="02020603050405020304" pitchFamily="18" charset="0"/>
              </a:rPr>
              <a:t> </a:t>
            </a:r>
          </a:p>
        </p:txBody>
      </p:sp>
      <p:pic>
        <p:nvPicPr>
          <p:cNvPr id="174087" name="Picture 7" descr="Picture 001"/>
          <p:cNvPicPr>
            <a:picLocks noChangeAspect="1"/>
          </p:cNvPicPr>
          <p:nvPr/>
        </p:nvPicPr>
        <p:blipFill>
          <a:blip r:embed="rId2">
            <a:lum bright="-17999" contrast="60000"/>
          </a:blip>
          <a:srcRect l="13528" t="37642" r="31766" b="36148"/>
          <a:stretch>
            <a:fillRect/>
          </a:stretch>
        </p:blipFill>
        <p:spPr>
          <a:xfrm>
            <a:off x="533400" y="611188"/>
            <a:ext cx="8229600" cy="6246812"/>
          </a:xfrm>
          <a:prstGeom prst="rect">
            <a:avLst/>
          </a:prstGeom>
          <a:noFill/>
          <a:ln w="9525"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ppt_x"/>
                                          </p:val>
                                        </p:tav>
                                        <p:tav tm="100000">
                                          <p:val>
                                            <p:strVal val="#ppt_x"/>
                                          </p:val>
                                        </p:tav>
                                      </p:tavLst>
                                    </p:anim>
                                    <p:anim calcmode="lin" valueType="num">
                                      <p:cBhvr additive="base">
                                        <p:cTn id="8" dur="500" fill="hold"/>
                                        <p:tgtEl>
                                          <p:spTgt spid="82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087"/>
                                        </p:tgtEl>
                                        <p:attrNameLst>
                                          <p:attrName>style.visibility</p:attrName>
                                        </p:attrNameLst>
                                      </p:cBhvr>
                                      <p:to>
                                        <p:strVal val="visible"/>
                                      </p:to>
                                    </p:set>
                                    <p:anim calcmode="lin" valueType="num">
                                      <p:cBhvr additive="base">
                                        <p:cTn id="11" dur="500" fill="hold"/>
                                        <p:tgtEl>
                                          <p:spTgt spid="174087"/>
                                        </p:tgtEl>
                                        <p:attrNameLst>
                                          <p:attrName>ppt_x</p:attrName>
                                        </p:attrNameLst>
                                      </p:cBhvr>
                                      <p:tavLst>
                                        <p:tav tm="0">
                                          <p:val>
                                            <p:strVal val="#ppt_x"/>
                                          </p:val>
                                        </p:tav>
                                        <p:tav tm="100000">
                                          <p:val>
                                            <p:strVal val="#ppt_x"/>
                                          </p:val>
                                        </p:tav>
                                      </p:tavLst>
                                    </p:anim>
                                    <p:anim calcmode="lin" valueType="num">
                                      <p:cBhvr additive="base">
                                        <p:cTn id="12" dur="500" fill="hold"/>
                                        <p:tgtEl>
                                          <p:spTgt spid="174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p:nvPr/>
        </p:nvSpPr>
        <p:spPr>
          <a:xfrm>
            <a:off x="0" y="0"/>
            <a:ext cx="9144000" cy="1066800"/>
          </a:xfrm>
          <a:prstGeom prst="rect">
            <a:avLst/>
          </a:prstGeom>
          <a:solidFill>
            <a:schemeClr val="bg1"/>
          </a:solidFill>
          <a:ln w="9525">
            <a:noFill/>
          </a:ln>
        </p:spPr>
        <p:txBody>
          <a:bodyPr wrap="none" anchor="ctr" anchorCtr="0"/>
          <a:lstStyle/>
          <a:p>
            <a:pPr eaLnBrk="0" hangingPunct="0"/>
            <a:endParaRPr lang="vi-VN" altLang="x-none" dirty="0">
              <a:latin typeface="Times New Roman" panose="02020603050405020304" pitchFamily="18" charset="0"/>
            </a:endParaRPr>
          </a:p>
        </p:txBody>
      </p:sp>
      <p:pic>
        <p:nvPicPr>
          <p:cNvPr id="18435" name="Picture 3" descr="anh4"/>
          <p:cNvPicPr>
            <a:picLocks noChangeAspect="1"/>
          </p:cNvPicPr>
          <p:nvPr/>
        </p:nvPicPr>
        <p:blipFill>
          <a:blip r:embed="rId3"/>
          <a:stretch>
            <a:fillRect/>
          </a:stretch>
        </p:blipFill>
        <p:spPr>
          <a:xfrm>
            <a:off x="0" y="0"/>
            <a:ext cx="4800600" cy="6858000"/>
          </a:xfrm>
          <a:prstGeom prst="rect">
            <a:avLst/>
          </a:prstGeom>
          <a:noFill/>
          <a:ln w="9525">
            <a:noFill/>
          </a:ln>
        </p:spPr>
      </p:pic>
      <p:sp>
        <p:nvSpPr>
          <p:cNvPr id="172036" name="Text Box 4"/>
          <p:cNvSpPr txBox="1"/>
          <p:nvPr/>
        </p:nvSpPr>
        <p:spPr>
          <a:xfrm>
            <a:off x="4800600" y="3314700"/>
            <a:ext cx="23622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Cổ Loa</a:t>
            </a:r>
          </a:p>
        </p:txBody>
      </p:sp>
      <p:sp>
        <p:nvSpPr>
          <p:cNvPr id="172037" name="Text Box 5"/>
          <p:cNvSpPr txBox="1"/>
          <p:nvPr/>
        </p:nvSpPr>
        <p:spPr>
          <a:xfrm>
            <a:off x="7162800" y="3314700"/>
            <a:ext cx="20193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Đánh thành Luy Lâu</a:t>
            </a:r>
          </a:p>
        </p:txBody>
      </p:sp>
      <p:sp>
        <p:nvSpPr>
          <p:cNvPr id="172038" name="Text Box 6"/>
          <p:cNvSpPr txBox="1"/>
          <p:nvPr/>
        </p:nvSpPr>
        <p:spPr>
          <a:xfrm>
            <a:off x="4724400" y="5010150"/>
            <a:ext cx="2362200" cy="338138"/>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Tô Định cắt tóc cải trang</a:t>
            </a:r>
          </a:p>
        </p:txBody>
      </p:sp>
      <p:sp>
        <p:nvSpPr>
          <p:cNvPr id="172039" name="Text Box 7"/>
          <p:cNvSpPr txBox="1"/>
          <p:nvPr/>
        </p:nvSpPr>
        <p:spPr>
          <a:xfrm>
            <a:off x="7010400" y="5010150"/>
            <a:ext cx="2133600" cy="337185"/>
          </a:xfrm>
          <a:prstGeom prst="rect">
            <a:avLst/>
          </a:prstGeom>
          <a:noFill/>
          <a:ln w="9525">
            <a:noFill/>
          </a:ln>
        </p:spPr>
        <p:txBody>
          <a:bodyPr>
            <a:spAutoFit/>
          </a:bodyPr>
          <a:lstStyle/>
          <a:p>
            <a:pPr algn="ctr">
              <a:spcBef>
                <a:spcPct val="50000"/>
              </a:spcBef>
            </a:pPr>
            <a:r>
              <a:rPr lang="en-US" sz="1600" b="1" dirty="0">
                <a:solidFill>
                  <a:srgbClr val="0000FF"/>
                </a:solidFill>
                <a:latin typeface="Times New Roman" panose="02020603050405020304" pitchFamily="18" charset="0"/>
              </a:rPr>
              <a:t>Khởi nghĩa thắng lợi</a:t>
            </a:r>
          </a:p>
        </p:txBody>
      </p:sp>
      <p:pic>
        <p:nvPicPr>
          <p:cNvPr id="172040" name="Picture 8" descr="Mot-goc-thanh-co-loa-xua"/>
          <p:cNvPicPr>
            <a:picLocks noChangeAspect="1"/>
          </p:cNvPicPr>
          <p:nvPr/>
        </p:nvPicPr>
        <p:blipFill>
          <a:blip r:embed="rId4"/>
          <a:stretch>
            <a:fillRect/>
          </a:stretch>
        </p:blipFill>
        <p:spPr>
          <a:xfrm>
            <a:off x="4876800" y="1905000"/>
            <a:ext cx="2057400" cy="1371600"/>
          </a:xfrm>
          <a:prstGeom prst="rect">
            <a:avLst/>
          </a:prstGeom>
          <a:noFill/>
          <a:ln w="9525" cap="flat" cmpd="sng">
            <a:solidFill>
              <a:srgbClr val="FF0000"/>
            </a:solidFill>
            <a:prstDash val="solid"/>
            <a:miter/>
            <a:headEnd type="none" w="med" len="med"/>
            <a:tailEnd type="none" w="med" len="med"/>
          </a:ln>
        </p:spPr>
      </p:pic>
      <p:pic>
        <p:nvPicPr>
          <p:cNvPr id="172041" name="Picture 9" descr="Untitled-17"/>
          <p:cNvPicPr>
            <a:picLocks noChangeAspect="1"/>
          </p:cNvPicPr>
          <p:nvPr/>
        </p:nvPicPr>
        <p:blipFill>
          <a:blip r:embed="rId5"/>
          <a:stretch>
            <a:fillRect/>
          </a:stretch>
        </p:blipFill>
        <p:spPr>
          <a:xfrm>
            <a:off x="6991350" y="1905000"/>
            <a:ext cx="2152650" cy="1371600"/>
          </a:xfrm>
          <a:prstGeom prst="rect">
            <a:avLst/>
          </a:prstGeom>
          <a:noFill/>
          <a:ln w="9525" cap="flat" cmpd="sng">
            <a:solidFill>
              <a:srgbClr val="FF0000"/>
            </a:solidFill>
            <a:prstDash val="solid"/>
            <a:miter/>
            <a:headEnd type="none" w="med" len="med"/>
            <a:tailEnd type="none" w="med" len="med"/>
          </a:ln>
        </p:spPr>
      </p:pic>
      <p:pic>
        <p:nvPicPr>
          <p:cNvPr id="172042" name="Picture 10" descr="Untitled-19"/>
          <p:cNvPicPr>
            <a:picLocks noChangeAspect="1"/>
          </p:cNvPicPr>
          <p:nvPr/>
        </p:nvPicPr>
        <p:blipFill>
          <a:blip r:embed="rId6"/>
          <a:stretch>
            <a:fillRect/>
          </a:stretch>
        </p:blipFill>
        <p:spPr>
          <a:xfrm>
            <a:off x="4876800" y="3657600"/>
            <a:ext cx="2095500" cy="1374775"/>
          </a:xfrm>
          <a:prstGeom prst="rect">
            <a:avLst/>
          </a:prstGeom>
          <a:noFill/>
          <a:ln w="9525" cap="flat" cmpd="sng">
            <a:solidFill>
              <a:srgbClr val="FF0000"/>
            </a:solidFill>
            <a:prstDash val="solid"/>
            <a:miter/>
            <a:headEnd type="none" w="med" len="med"/>
            <a:tailEnd type="none" w="med" len="med"/>
          </a:ln>
        </p:spPr>
      </p:pic>
      <p:pic>
        <p:nvPicPr>
          <p:cNvPr id="172043" name="Picture 11" descr="Untitled-21"/>
          <p:cNvPicPr>
            <a:picLocks noChangeAspect="1"/>
          </p:cNvPicPr>
          <p:nvPr/>
        </p:nvPicPr>
        <p:blipFill>
          <a:blip r:embed="rId7"/>
          <a:stretch>
            <a:fillRect/>
          </a:stretch>
        </p:blipFill>
        <p:spPr>
          <a:xfrm>
            <a:off x="7000875" y="3657600"/>
            <a:ext cx="2105025" cy="1371600"/>
          </a:xfrm>
          <a:prstGeom prst="rect">
            <a:avLst/>
          </a:prstGeom>
          <a:noFill/>
          <a:ln w="9525" cap="flat" cmpd="sng">
            <a:solidFill>
              <a:srgbClr val="FF0000"/>
            </a:solidFill>
            <a:prstDash val="solid"/>
            <a:miter/>
            <a:headEnd type="none" w="med" len="med"/>
            <a:tailEnd type="none" w="med" len="med"/>
          </a:ln>
        </p:spPr>
      </p:pic>
      <p:sp>
        <p:nvSpPr>
          <p:cNvPr id="172046" name="Text Box 14"/>
          <p:cNvSpPr txBox="1"/>
          <p:nvPr/>
        </p:nvSpPr>
        <p:spPr>
          <a:xfrm>
            <a:off x="4629150" y="1314450"/>
            <a:ext cx="2628900" cy="595313"/>
          </a:xfrm>
          <a:prstGeom prst="rect">
            <a:avLst/>
          </a:prstGeom>
          <a:noFill/>
          <a:ln w="9525">
            <a:noFill/>
          </a:ln>
        </p:spPr>
        <p:txBody>
          <a:bodyPr>
            <a:spAutoFit/>
          </a:bodyPr>
          <a:lstStyle/>
          <a:p>
            <a:pPr algn="ctr">
              <a:spcBef>
                <a:spcPct val="20000"/>
              </a:spcBef>
            </a:pPr>
            <a:r>
              <a:rPr sz="1500" b="1" dirty="0">
                <a:solidFill>
                  <a:srgbClr val="0000FF"/>
                </a:solidFill>
                <a:latin typeface="Times New Roman" panose="02020603050405020304" pitchFamily="18" charset="0"/>
              </a:rPr>
              <a:t>Tại cửa sông Hát </a:t>
            </a:r>
          </a:p>
          <a:p>
            <a:pPr algn="ctr">
              <a:spcBef>
                <a:spcPct val="20000"/>
              </a:spcBef>
            </a:pPr>
            <a:r>
              <a:rPr sz="1500" b="1" dirty="0">
                <a:solidFill>
                  <a:srgbClr val="0000FF"/>
                </a:solidFill>
                <a:latin typeface="Times New Roman" panose="02020603050405020304" pitchFamily="18" charset="0"/>
              </a:rPr>
              <a:t>(Hát Môn)</a:t>
            </a:r>
          </a:p>
        </p:txBody>
      </p:sp>
      <p:pic>
        <p:nvPicPr>
          <p:cNvPr id="172047" name="Picture 15" descr="Untitled-16 a"/>
          <p:cNvPicPr>
            <a:picLocks noChangeAspect="1"/>
          </p:cNvPicPr>
          <p:nvPr/>
        </p:nvPicPr>
        <p:blipFill>
          <a:blip r:embed="rId8"/>
          <a:stretch>
            <a:fillRect/>
          </a:stretch>
        </p:blipFill>
        <p:spPr>
          <a:xfrm>
            <a:off x="6972300" y="0"/>
            <a:ext cx="2171700" cy="1333500"/>
          </a:xfrm>
          <a:prstGeom prst="rect">
            <a:avLst/>
          </a:prstGeom>
          <a:noFill/>
          <a:ln w="9525" cap="flat" cmpd="sng">
            <a:solidFill>
              <a:srgbClr val="FF0000"/>
            </a:solidFill>
            <a:prstDash val="solid"/>
            <a:miter/>
            <a:headEnd type="none" w="med" len="med"/>
            <a:tailEnd type="none" w="med" len="med"/>
          </a:ln>
        </p:spPr>
      </p:pic>
      <p:sp>
        <p:nvSpPr>
          <p:cNvPr id="172048" name="Text Box 16"/>
          <p:cNvSpPr txBox="1"/>
          <p:nvPr/>
        </p:nvSpPr>
        <p:spPr>
          <a:xfrm>
            <a:off x="6934200" y="1371600"/>
            <a:ext cx="22098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Tiến vào Mê Linh</a:t>
            </a:r>
          </a:p>
        </p:txBody>
      </p:sp>
      <p:pic>
        <p:nvPicPr>
          <p:cNvPr id="172049" name="Picture 17" descr="Untitled-15"/>
          <p:cNvPicPr>
            <a:picLocks noChangeAspect="1"/>
          </p:cNvPicPr>
          <p:nvPr/>
        </p:nvPicPr>
        <p:blipFill>
          <a:blip r:embed="rId9"/>
          <a:stretch>
            <a:fillRect/>
          </a:stretch>
        </p:blipFill>
        <p:spPr>
          <a:xfrm>
            <a:off x="4800600" y="0"/>
            <a:ext cx="2133600" cy="1338263"/>
          </a:xfrm>
          <a:prstGeom prst="rect">
            <a:avLst/>
          </a:prstGeom>
          <a:noFill/>
          <a:ln w="9525" cap="flat" cmpd="sng">
            <a:solidFill>
              <a:srgbClr val="FF0000"/>
            </a:solidFill>
            <a:prstDash val="solid"/>
            <a:miter/>
            <a:headEnd type="none" w="med" len="med"/>
            <a:tailEnd type="none" w="med" len="med"/>
          </a:ln>
        </p:spPr>
      </p:pic>
      <p:sp>
        <p:nvSpPr>
          <p:cNvPr id="172050" name="AutoShape 18"/>
          <p:cNvSpPr/>
          <p:nvPr/>
        </p:nvSpPr>
        <p:spPr>
          <a:xfrm rot="-2480056">
            <a:off x="1524000" y="3429000"/>
            <a:ext cx="762000" cy="228600"/>
          </a:xfrm>
          <a:prstGeom prst="curvedUpArrow">
            <a:avLst>
              <a:gd name="adj1" fmla="val 66666"/>
              <a:gd name="adj2" fmla="val 133333"/>
              <a:gd name="adj3" fmla="val 33333"/>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1" name="AutoShape 19"/>
          <p:cNvSpPr/>
          <p:nvPr/>
        </p:nvSpPr>
        <p:spPr>
          <a:xfrm rot="2360076">
            <a:off x="2260600" y="3197225"/>
            <a:ext cx="344488" cy="193675"/>
          </a:xfrm>
          <a:prstGeom prst="rightArrow">
            <a:avLst>
              <a:gd name="adj1" fmla="val 50000"/>
              <a:gd name="adj2" fmla="val 44467"/>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2" name="AutoShape 20"/>
          <p:cNvSpPr/>
          <p:nvPr/>
        </p:nvSpPr>
        <p:spPr>
          <a:xfrm rot="2482420">
            <a:off x="3013075" y="4025900"/>
            <a:ext cx="558800" cy="228600"/>
          </a:xfrm>
          <a:prstGeom prst="rightArrow">
            <a:avLst>
              <a:gd name="adj1" fmla="val 50000"/>
              <a:gd name="adj2" fmla="val 61111"/>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3" name="Oval 21"/>
          <p:cNvSpPr/>
          <p:nvPr/>
        </p:nvSpPr>
        <p:spPr>
          <a:xfrm>
            <a:off x="3429000" y="4191000"/>
            <a:ext cx="685800" cy="7620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4" name="Oval 22"/>
          <p:cNvSpPr/>
          <p:nvPr/>
        </p:nvSpPr>
        <p:spPr>
          <a:xfrm>
            <a:off x="2533650" y="3276600"/>
            <a:ext cx="609600" cy="7620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5" name="Oval 23"/>
          <p:cNvSpPr/>
          <p:nvPr/>
        </p:nvSpPr>
        <p:spPr>
          <a:xfrm>
            <a:off x="1828800" y="2743200"/>
            <a:ext cx="457200" cy="5334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6" name="Oval 24"/>
          <p:cNvSpPr/>
          <p:nvPr/>
        </p:nvSpPr>
        <p:spPr>
          <a:xfrm>
            <a:off x="1447800" y="3409950"/>
            <a:ext cx="247650" cy="2667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repeatCount="5000" fill="hold" grpId="0" nodeType="withEffect">
                                  <p:stCondLst>
                                    <p:cond delay="0"/>
                                  </p:stCondLst>
                                  <p:childTnLst>
                                    <p:set>
                                      <p:cBhvr>
                                        <p:cTn id="6" dur="1" fill="hold">
                                          <p:stCondLst>
                                            <p:cond delay="0"/>
                                          </p:stCondLst>
                                        </p:cTn>
                                        <p:tgtEl>
                                          <p:spTgt spid="172056"/>
                                        </p:tgtEl>
                                        <p:attrNameLst>
                                          <p:attrName>style.visibility</p:attrName>
                                        </p:attrNameLst>
                                      </p:cBhvr>
                                      <p:to>
                                        <p:strVal val="visible"/>
                                      </p:to>
                                    </p:set>
                                    <p:animEffect transition="in" filter="strips(upLeft)">
                                      <p:cBhvr>
                                        <p:cTn id="7" dur="500"/>
                                        <p:tgtEl>
                                          <p:spTgt spid="172056"/>
                                        </p:tgtEl>
                                      </p:cBhvr>
                                    </p:animEffect>
                                  </p:childTnLst>
                                </p:cTn>
                              </p:par>
                              <p:par>
                                <p:cTn id="8" presetID="3" presetClass="entr" presetSubtype="10" fill="hold" nodeType="withEffect">
                                  <p:stCondLst>
                                    <p:cond delay="0"/>
                                  </p:stCondLst>
                                  <p:childTnLst>
                                    <p:set>
                                      <p:cBhvr>
                                        <p:cTn id="9" dur="1" fill="hold">
                                          <p:stCondLst>
                                            <p:cond delay="0"/>
                                          </p:stCondLst>
                                        </p:cTn>
                                        <p:tgtEl>
                                          <p:spTgt spid="172049"/>
                                        </p:tgtEl>
                                        <p:attrNameLst>
                                          <p:attrName>style.visibility</p:attrName>
                                        </p:attrNameLst>
                                      </p:cBhvr>
                                      <p:to>
                                        <p:strVal val="visible"/>
                                      </p:to>
                                    </p:set>
                                    <p:animEffect transition="in" filter="blinds(horizontal)">
                                      <p:cBhvr>
                                        <p:cTn id="10" dur="500"/>
                                        <p:tgtEl>
                                          <p:spTgt spid="17204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2046"/>
                                        </p:tgtEl>
                                        <p:attrNameLst>
                                          <p:attrName>style.visibility</p:attrName>
                                        </p:attrNameLst>
                                      </p:cBhvr>
                                      <p:to>
                                        <p:strVal val="visible"/>
                                      </p:to>
                                    </p:set>
                                    <p:animEffect transition="in" filter="wipe(down)">
                                      <p:cBhvr>
                                        <p:cTn id="13" dur="500"/>
                                        <p:tgtEl>
                                          <p:spTgt spid="17204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repeatCount="3000" fill="hold" grpId="0" nodeType="clickEffect">
                                  <p:stCondLst>
                                    <p:cond delay="0"/>
                                  </p:stCondLst>
                                  <p:childTnLst>
                                    <p:set>
                                      <p:cBhvr>
                                        <p:cTn id="17" dur="1" fill="hold">
                                          <p:stCondLst>
                                            <p:cond delay="0"/>
                                          </p:stCondLst>
                                        </p:cTn>
                                        <p:tgtEl>
                                          <p:spTgt spid="172050"/>
                                        </p:tgtEl>
                                        <p:attrNameLst>
                                          <p:attrName>style.visibility</p:attrName>
                                        </p:attrNameLst>
                                      </p:cBhvr>
                                      <p:to>
                                        <p:strVal val="visible"/>
                                      </p:to>
                                    </p:set>
                                    <p:animEffect transition="in" filter="strips(upRight)">
                                      <p:cBhvr>
                                        <p:cTn id="18" dur="500"/>
                                        <p:tgtEl>
                                          <p:spTgt spid="172050"/>
                                        </p:tgtEl>
                                      </p:cBhvr>
                                    </p:animEffect>
                                  </p:childTnLst>
                                  <p:subTnLst>
                                    <p:audio>
                                      <p:cMediaNode>
                                        <p:cTn display="0" masterRel="sameClick">
                                          <p:stCondLst>
                                            <p:cond evt="begin" delay="0">
                                              <p:tn val="16"/>
                                            </p:cond>
                                          </p:stCondLst>
                                          <p:endCondLst>
                                            <p:cond evt="onStopAudio" delay="0">
                                              <p:tgtEl>
                                                <p:sldTgt/>
                                              </p:tgtEl>
                                            </p:cond>
                                          </p:endCondLst>
                                        </p:cTn>
                                        <p:tgtEl>
                                          <p:sndTgt r:embed="rId2" name="explode.wav"/>
                                        </p:tgtEl>
                                      </p:cMediaNode>
                                    </p:audio>
                                  </p:subTnLst>
                                </p:cTn>
                              </p:par>
                              <p:par>
                                <p:cTn id="19" presetID="18" presetClass="entr" presetSubtype="9" repeatCount="5000" fill="hold" grpId="0" nodeType="withEffect">
                                  <p:stCondLst>
                                    <p:cond delay="0"/>
                                  </p:stCondLst>
                                  <p:childTnLst>
                                    <p:set>
                                      <p:cBhvr>
                                        <p:cTn id="20" dur="1" fill="hold">
                                          <p:stCondLst>
                                            <p:cond delay="0"/>
                                          </p:stCondLst>
                                        </p:cTn>
                                        <p:tgtEl>
                                          <p:spTgt spid="172055"/>
                                        </p:tgtEl>
                                        <p:attrNameLst>
                                          <p:attrName>style.visibility</p:attrName>
                                        </p:attrNameLst>
                                      </p:cBhvr>
                                      <p:to>
                                        <p:strVal val="visible"/>
                                      </p:to>
                                    </p:set>
                                    <p:animEffect transition="in" filter="strips(upLeft)">
                                      <p:cBhvr>
                                        <p:cTn id="21" dur="500"/>
                                        <p:tgtEl>
                                          <p:spTgt spid="172055"/>
                                        </p:tgtEl>
                                      </p:cBhvr>
                                    </p:animEffect>
                                  </p:childTnLst>
                                </p:cTn>
                              </p:par>
                              <p:par>
                                <p:cTn id="22" presetID="21" presetClass="entr" presetSubtype="4" fill="hold" nodeType="withEffect">
                                  <p:stCondLst>
                                    <p:cond delay="0"/>
                                  </p:stCondLst>
                                  <p:childTnLst>
                                    <p:set>
                                      <p:cBhvr>
                                        <p:cTn id="23" dur="1" fill="hold">
                                          <p:stCondLst>
                                            <p:cond delay="0"/>
                                          </p:stCondLst>
                                        </p:cTn>
                                        <p:tgtEl>
                                          <p:spTgt spid="172047"/>
                                        </p:tgtEl>
                                        <p:attrNameLst>
                                          <p:attrName>style.visibility</p:attrName>
                                        </p:attrNameLst>
                                      </p:cBhvr>
                                      <p:to>
                                        <p:strVal val="visible"/>
                                      </p:to>
                                    </p:set>
                                    <p:animEffect transition="in" filter="wheel(4)">
                                      <p:cBhvr>
                                        <p:cTn id="24" dur="2000"/>
                                        <p:tgtEl>
                                          <p:spTgt spid="17204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72048"/>
                                        </p:tgtEl>
                                        <p:attrNameLst>
                                          <p:attrName>style.visibility</p:attrName>
                                        </p:attrNameLst>
                                      </p:cBhvr>
                                      <p:to>
                                        <p:strVal val="visible"/>
                                      </p:to>
                                    </p:set>
                                    <p:animEffect transition="in" filter="wheel(4)">
                                      <p:cBhvr>
                                        <p:cTn id="27" dur="2000"/>
                                        <p:tgtEl>
                                          <p:spTgt spid="17204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repeatCount="5000" fill="hold" grpId="0" nodeType="clickEffect">
                                  <p:stCondLst>
                                    <p:cond delay="0"/>
                                  </p:stCondLst>
                                  <p:childTnLst>
                                    <p:set>
                                      <p:cBhvr>
                                        <p:cTn id="31" dur="1" fill="hold">
                                          <p:stCondLst>
                                            <p:cond delay="0"/>
                                          </p:stCondLst>
                                        </p:cTn>
                                        <p:tgtEl>
                                          <p:spTgt spid="172051"/>
                                        </p:tgtEl>
                                        <p:attrNameLst>
                                          <p:attrName>style.visibility</p:attrName>
                                        </p:attrNameLst>
                                      </p:cBhvr>
                                      <p:to>
                                        <p:strVal val="visible"/>
                                      </p:to>
                                    </p:set>
                                    <p:animEffect transition="in" filter="strips(downRight)">
                                      <p:cBhvr>
                                        <p:cTn id="32" dur="500"/>
                                        <p:tgtEl>
                                          <p:spTgt spid="172051"/>
                                        </p:tgtEl>
                                      </p:cBhvr>
                                    </p:animEffect>
                                  </p:childTnLst>
                                  <p:subTnLst>
                                    <p:audio>
                                      <p:cMediaNode>
                                        <p:cTn display="0" masterRel="sameClick">
                                          <p:stCondLst>
                                            <p:cond evt="begin" delay="0">
                                              <p:tn val="30"/>
                                            </p:cond>
                                          </p:stCondLst>
                                          <p:endCondLst>
                                            <p:cond evt="onStopAudio" delay="0">
                                              <p:tgtEl>
                                                <p:sldTgt/>
                                              </p:tgtEl>
                                            </p:cond>
                                          </p:endCondLst>
                                        </p:cTn>
                                        <p:tgtEl>
                                          <p:sndTgt r:embed="rId2" name="explode.wav"/>
                                        </p:tgtEl>
                                      </p:cMediaNode>
                                    </p:audio>
                                  </p:subTnLst>
                                </p:cTn>
                              </p:par>
                              <p:par>
                                <p:cTn id="33" presetID="18" presetClass="entr" presetSubtype="12" repeatCount="5000" fill="hold" grpId="0" nodeType="withEffect">
                                  <p:stCondLst>
                                    <p:cond delay="0"/>
                                  </p:stCondLst>
                                  <p:childTnLst>
                                    <p:set>
                                      <p:cBhvr>
                                        <p:cTn id="34" dur="1" fill="hold">
                                          <p:stCondLst>
                                            <p:cond delay="0"/>
                                          </p:stCondLst>
                                        </p:cTn>
                                        <p:tgtEl>
                                          <p:spTgt spid="172054"/>
                                        </p:tgtEl>
                                        <p:attrNameLst>
                                          <p:attrName>style.visibility</p:attrName>
                                        </p:attrNameLst>
                                      </p:cBhvr>
                                      <p:to>
                                        <p:strVal val="visible"/>
                                      </p:to>
                                    </p:set>
                                    <p:animEffect transition="in" filter="strips(downLeft)">
                                      <p:cBhvr>
                                        <p:cTn id="35" dur="500"/>
                                        <p:tgtEl>
                                          <p:spTgt spid="172054"/>
                                        </p:tgtEl>
                                      </p:cBhvr>
                                    </p:animEffect>
                                  </p:childTnLst>
                                </p:cTn>
                              </p:par>
                              <p:par>
                                <p:cTn id="36" presetID="3" presetClass="entr" presetSubtype="10" fill="hold" nodeType="withEffect">
                                  <p:stCondLst>
                                    <p:cond delay="0"/>
                                  </p:stCondLst>
                                  <p:childTnLst>
                                    <p:set>
                                      <p:cBhvr>
                                        <p:cTn id="37" dur="1" fill="hold">
                                          <p:stCondLst>
                                            <p:cond delay="0"/>
                                          </p:stCondLst>
                                        </p:cTn>
                                        <p:tgtEl>
                                          <p:spTgt spid="172040"/>
                                        </p:tgtEl>
                                        <p:attrNameLst>
                                          <p:attrName>style.visibility</p:attrName>
                                        </p:attrNameLst>
                                      </p:cBhvr>
                                      <p:to>
                                        <p:strVal val="visible"/>
                                      </p:to>
                                    </p:set>
                                    <p:animEffect transition="in" filter="blinds(horizontal)">
                                      <p:cBhvr>
                                        <p:cTn id="38" dur="500"/>
                                        <p:tgtEl>
                                          <p:spTgt spid="172040"/>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72036"/>
                                        </p:tgtEl>
                                        <p:attrNameLst>
                                          <p:attrName>style.visibility</p:attrName>
                                        </p:attrNameLst>
                                      </p:cBhvr>
                                      <p:to>
                                        <p:strVal val="visible"/>
                                      </p:to>
                                    </p:set>
                                    <p:animEffect transition="in" filter="wedge">
                                      <p:cBhvr>
                                        <p:cTn id="41" dur="2000"/>
                                        <p:tgtEl>
                                          <p:spTgt spid="17203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repeatCount="5000" fill="hold" grpId="0" nodeType="clickEffect">
                                  <p:stCondLst>
                                    <p:cond delay="0"/>
                                  </p:stCondLst>
                                  <p:childTnLst>
                                    <p:set>
                                      <p:cBhvr>
                                        <p:cTn id="45" dur="1" fill="hold">
                                          <p:stCondLst>
                                            <p:cond delay="0"/>
                                          </p:stCondLst>
                                        </p:cTn>
                                        <p:tgtEl>
                                          <p:spTgt spid="172052"/>
                                        </p:tgtEl>
                                        <p:attrNameLst>
                                          <p:attrName>style.visibility</p:attrName>
                                        </p:attrNameLst>
                                      </p:cBhvr>
                                      <p:to>
                                        <p:strVal val="visible"/>
                                      </p:to>
                                    </p:set>
                                    <p:animEffect transition="in" filter="strips(downRight)">
                                      <p:cBhvr>
                                        <p:cTn id="46" dur="500"/>
                                        <p:tgtEl>
                                          <p:spTgt spid="172052"/>
                                        </p:tgtEl>
                                      </p:cBhvr>
                                    </p:animEffect>
                                  </p:childTnLst>
                                  <p:subTnLst>
                                    <p:audio>
                                      <p:cMediaNode>
                                        <p:cTn display="0" masterRel="sameClick">
                                          <p:stCondLst>
                                            <p:cond evt="begin" delay="0">
                                              <p:tn val="44"/>
                                            </p:cond>
                                          </p:stCondLst>
                                          <p:endCondLst>
                                            <p:cond evt="onStopAudio" delay="0">
                                              <p:tgtEl>
                                                <p:sldTgt/>
                                              </p:tgtEl>
                                            </p:cond>
                                          </p:endCondLst>
                                        </p:cTn>
                                        <p:tgtEl>
                                          <p:sndTgt r:embed="rId2" name="explode.wav"/>
                                        </p:tgtEl>
                                      </p:cMediaNode>
                                    </p:audio>
                                  </p:subTnLst>
                                </p:cTn>
                              </p:par>
                              <p:par>
                                <p:cTn id="47" presetID="18" presetClass="entr" presetSubtype="12" repeatCount="5000" fill="hold" grpId="0" nodeType="withEffect">
                                  <p:stCondLst>
                                    <p:cond delay="0"/>
                                  </p:stCondLst>
                                  <p:childTnLst>
                                    <p:set>
                                      <p:cBhvr>
                                        <p:cTn id="48" dur="1" fill="hold">
                                          <p:stCondLst>
                                            <p:cond delay="0"/>
                                          </p:stCondLst>
                                        </p:cTn>
                                        <p:tgtEl>
                                          <p:spTgt spid="172053"/>
                                        </p:tgtEl>
                                        <p:attrNameLst>
                                          <p:attrName>style.visibility</p:attrName>
                                        </p:attrNameLst>
                                      </p:cBhvr>
                                      <p:to>
                                        <p:strVal val="visible"/>
                                      </p:to>
                                    </p:set>
                                    <p:animEffect transition="in" filter="strips(downLeft)">
                                      <p:cBhvr>
                                        <p:cTn id="49" dur="500"/>
                                        <p:tgtEl>
                                          <p:spTgt spid="172053"/>
                                        </p:tgtEl>
                                      </p:cBhvr>
                                    </p:animEffect>
                                  </p:childTnLst>
                                </p:cTn>
                              </p:par>
                              <p:par>
                                <p:cTn id="50" presetID="3" presetClass="entr" presetSubtype="10" fill="hold" nodeType="withEffect">
                                  <p:stCondLst>
                                    <p:cond delay="0"/>
                                  </p:stCondLst>
                                  <p:childTnLst>
                                    <p:set>
                                      <p:cBhvr>
                                        <p:cTn id="51" dur="1" fill="hold">
                                          <p:stCondLst>
                                            <p:cond delay="0"/>
                                          </p:stCondLst>
                                        </p:cTn>
                                        <p:tgtEl>
                                          <p:spTgt spid="172041"/>
                                        </p:tgtEl>
                                        <p:attrNameLst>
                                          <p:attrName>style.visibility</p:attrName>
                                        </p:attrNameLst>
                                      </p:cBhvr>
                                      <p:to>
                                        <p:strVal val="visible"/>
                                      </p:to>
                                    </p:set>
                                    <p:animEffect transition="in" filter="blinds(horizontal)">
                                      <p:cBhvr>
                                        <p:cTn id="52" dur="500"/>
                                        <p:tgtEl>
                                          <p:spTgt spid="172041"/>
                                        </p:tgtEl>
                                      </p:cBhvr>
                                    </p:animEffect>
                                  </p:childTnLst>
                                </p:cTn>
                              </p:par>
                              <p:par>
                                <p:cTn id="53" presetID="43" presetClass="entr" presetSubtype="0" fill="hold" grpId="0" nodeType="withEffect">
                                  <p:stCondLst>
                                    <p:cond delay="0"/>
                                  </p:stCondLst>
                                  <p:childTnLst>
                                    <p:set>
                                      <p:cBhvr>
                                        <p:cTn id="54" dur="1" fill="hold">
                                          <p:stCondLst>
                                            <p:cond delay="0"/>
                                          </p:stCondLst>
                                        </p:cTn>
                                        <p:tgtEl>
                                          <p:spTgt spid="172037"/>
                                        </p:tgtEl>
                                        <p:attrNameLst>
                                          <p:attrName>style.visibility</p:attrName>
                                        </p:attrNameLst>
                                      </p:cBhvr>
                                      <p:to>
                                        <p:strVal val="visible"/>
                                      </p:to>
                                    </p:set>
                                    <p:animEffect transition="in" filter="fade">
                                      <p:cBhvr>
                                        <p:cTn id="55" dur="100"/>
                                        <p:tgtEl>
                                          <p:spTgt spid="172037"/>
                                        </p:tgtEl>
                                      </p:cBhvr>
                                    </p:animEffect>
                                    <p:anim calcmode="lin" valueType="num">
                                      <p:cBhvr>
                                        <p:cTn id="56" dur="400" fill="hold"/>
                                        <p:tgtEl>
                                          <p:spTgt spid="172037"/>
                                        </p:tgtEl>
                                        <p:attrNameLst>
                                          <p:attrName>ppt_x</p:attrName>
                                        </p:attrNameLst>
                                      </p:cBhvr>
                                      <p:tavLst>
                                        <p:tav tm="0">
                                          <p:val>
                                            <p:strVal val="#ppt_x"/>
                                          </p:val>
                                        </p:tav>
                                        <p:tav tm="100000">
                                          <p:val>
                                            <p:strVal val="#ppt_x"/>
                                          </p:val>
                                        </p:tav>
                                      </p:tavLst>
                                    </p:anim>
                                    <p:anim calcmode="lin" valueType="num">
                                      <p:cBhvr>
                                        <p:cTn id="57" dur="400" fill="hold"/>
                                        <p:tgtEl>
                                          <p:spTgt spid="172037"/>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1720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1720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72042"/>
                                        </p:tgtEl>
                                        <p:attrNameLst>
                                          <p:attrName>style.visibility</p:attrName>
                                        </p:attrNameLst>
                                      </p:cBhvr>
                                      <p:to>
                                        <p:strVal val="visible"/>
                                      </p:to>
                                    </p:set>
                                    <p:animEffect transition="in" filter="blinds(horizontal)">
                                      <p:cBhvr>
                                        <p:cTn id="64" dur="500"/>
                                        <p:tgtEl>
                                          <p:spTgt spid="172042"/>
                                        </p:tgtEl>
                                      </p:cBhvr>
                                    </p:animEffect>
                                  </p:childTnLst>
                                </p:cTn>
                              </p:par>
                              <p:par>
                                <p:cTn id="65" presetID="50" presetClass="entr" presetSubtype="0" decel="100000" fill="hold" grpId="0" nodeType="withEffect">
                                  <p:stCondLst>
                                    <p:cond delay="0"/>
                                  </p:stCondLst>
                                  <p:childTnLst>
                                    <p:set>
                                      <p:cBhvr>
                                        <p:cTn id="66" dur="1" fill="hold">
                                          <p:stCondLst>
                                            <p:cond delay="0"/>
                                          </p:stCondLst>
                                        </p:cTn>
                                        <p:tgtEl>
                                          <p:spTgt spid="172038"/>
                                        </p:tgtEl>
                                        <p:attrNameLst>
                                          <p:attrName>style.visibility</p:attrName>
                                        </p:attrNameLst>
                                      </p:cBhvr>
                                      <p:to>
                                        <p:strVal val="visible"/>
                                      </p:to>
                                    </p:set>
                                    <p:anim calcmode="lin" valueType="num">
                                      <p:cBhvr>
                                        <p:cTn id="67" dur="1000" fill="hold"/>
                                        <p:tgtEl>
                                          <p:spTgt spid="172038"/>
                                        </p:tgtEl>
                                        <p:attrNameLst>
                                          <p:attrName>ppt_w</p:attrName>
                                        </p:attrNameLst>
                                      </p:cBhvr>
                                      <p:tavLst>
                                        <p:tav tm="0">
                                          <p:val>
                                            <p:strVal val="#ppt_w+.3"/>
                                          </p:val>
                                        </p:tav>
                                        <p:tav tm="100000">
                                          <p:val>
                                            <p:strVal val="#ppt_w"/>
                                          </p:val>
                                        </p:tav>
                                      </p:tavLst>
                                    </p:anim>
                                    <p:anim calcmode="lin" valueType="num">
                                      <p:cBhvr>
                                        <p:cTn id="68" dur="1000" fill="hold"/>
                                        <p:tgtEl>
                                          <p:spTgt spid="172038"/>
                                        </p:tgtEl>
                                        <p:attrNameLst>
                                          <p:attrName>ppt_h</p:attrName>
                                        </p:attrNameLst>
                                      </p:cBhvr>
                                      <p:tavLst>
                                        <p:tav tm="0">
                                          <p:val>
                                            <p:strVal val="#ppt_h"/>
                                          </p:val>
                                        </p:tav>
                                        <p:tav tm="100000">
                                          <p:val>
                                            <p:strVal val="#ppt_h"/>
                                          </p:val>
                                        </p:tav>
                                      </p:tavLst>
                                    </p:anim>
                                    <p:animEffect transition="in" filter="fade">
                                      <p:cBhvr>
                                        <p:cTn id="69" dur="1000"/>
                                        <p:tgtEl>
                                          <p:spTgt spid="17203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72043"/>
                                        </p:tgtEl>
                                        <p:attrNameLst>
                                          <p:attrName>style.visibility</p:attrName>
                                        </p:attrNameLst>
                                      </p:cBhvr>
                                      <p:to>
                                        <p:strVal val="visible"/>
                                      </p:to>
                                    </p:set>
                                    <p:animEffect transition="in" filter="blinds(horizontal)">
                                      <p:cBhvr>
                                        <p:cTn id="74" dur="500"/>
                                        <p:tgtEl>
                                          <p:spTgt spid="172043"/>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172039"/>
                                        </p:tgtEl>
                                        <p:attrNameLst>
                                          <p:attrName>style.visibility</p:attrName>
                                        </p:attrNameLst>
                                      </p:cBhvr>
                                      <p:to>
                                        <p:strVal val="visible"/>
                                      </p:to>
                                    </p:set>
                                    <p:animEffect transition="in" filter="fade">
                                      <p:cBhvr>
                                        <p:cTn id="77" dur="1000"/>
                                        <p:tgtEl>
                                          <p:spTgt spid="172039"/>
                                        </p:tgtEl>
                                      </p:cBhvr>
                                    </p:animEffect>
                                    <p:anim calcmode="lin" valueType="num">
                                      <p:cBhvr>
                                        <p:cTn id="78" dur="1000" fill="hold"/>
                                        <p:tgtEl>
                                          <p:spTgt spid="172039"/>
                                        </p:tgtEl>
                                        <p:attrNameLst>
                                          <p:attrName>ppt_x</p:attrName>
                                        </p:attrNameLst>
                                      </p:cBhvr>
                                      <p:tavLst>
                                        <p:tav tm="0">
                                          <p:val>
                                            <p:strVal val="#ppt_x"/>
                                          </p:val>
                                        </p:tav>
                                        <p:tav tm="100000">
                                          <p:val>
                                            <p:strVal val="#ppt_x"/>
                                          </p:val>
                                        </p:tav>
                                      </p:tavLst>
                                    </p:anim>
                                    <p:anim calcmode="lin" valueType="num">
                                      <p:cBhvr>
                                        <p:cTn id="79" dur="1000" fill="hold"/>
                                        <p:tgtEl>
                                          <p:spTgt spid="1720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P spid="172038" grpId="0"/>
      <p:bldP spid="172039" grpId="0"/>
      <p:bldP spid="172046" grpId="0"/>
      <p:bldP spid="172048" grpId="0"/>
      <p:bldP spid="172050" grpId="0" animBg="1"/>
      <p:bldP spid="172051" grpId="0" animBg="1"/>
      <p:bldP spid="172052" grpId="0" animBg="1"/>
      <p:bldP spid="172053" grpId="0" animBg="1"/>
      <p:bldP spid="172054" grpId="0" animBg="1"/>
      <p:bldP spid="172055" grpId="0" animBg="1"/>
      <p:bldP spid="1720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p:nvPr/>
        </p:nvSpPr>
        <p:spPr>
          <a:xfrm>
            <a:off x="990600" y="5867400"/>
            <a:ext cx="5410200" cy="366713"/>
          </a:xfrm>
          <a:prstGeom prst="rect">
            <a:avLst/>
          </a:prstGeom>
          <a:noFill/>
          <a:ln w="9525">
            <a:noFill/>
          </a:ln>
        </p:spPr>
        <p:txBody>
          <a:bodyPr>
            <a:spAutoFit/>
          </a:bodyPr>
          <a:lstStyle/>
          <a:p>
            <a:pPr eaLnBrk="0" hangingPunct="0">
              <a:spcBef>
                <a:spcPct val="50000"/>
              </a:spcBef>
            </a:pPr>
            <a:endParaRPr lang="vi-VN" altLang="x-none" dirty="0">
              <a:latin typeface="Times New Roman" panose="02020603050405020304" pitchFamily="18" charset="0"/>
            </a:endParaRPr>
          </a:p>
        </p:txBody>
      </p:sp>
      <p:sp>
        <p:nvSpPr>
          <p:cNvPr id="23567" name="Text Box 15"/>
          <p:cNvSpPr txBox="1"/>
          <p:nvPr/>
        </p:nvSpPr>
        <p:spPr>
          <a:xfrm>
            <a:off x="228600" y="131763"/>
            <a:ext cx="8915400" cy="708025"/>
          </a:xfrm>
          <a:prstGeom prst="rect">
            <a:avLst/>
          </a:prstGeom>
          <a:noFill/>
          <a:ln w="9525">
            <a:noFill/>
          </a:ln>
        </p:spPr>
        <p:txBody>
          <a:bodyPr>
            <a:spAutoFit/>
          </a:bodyPr>
          <a:lstStyle/>
          <a:p>
            <a:pPr>
              <a:spcBef>
                <a:spcPct val="50000"/>
              </a:spcBef>
            </a:pPr>
            <a:r>
              <a:rPr sz="4000" b="1" dirty="0">
                <a:solidFill>
                  <a:srgbClr val="FF0000"/>
                </a:solidFill>
                <a:latin typeface="Times New Roman" panose="02020603050405020304" pitchFamily="18" charset="0"/>
                <a:cs typeface="Times New Roman" panose="02020603050405020304" pitchFamily="18" charset="0"/>
              </a:rPr>
              <a:t>3. Kết quả v</a:t>
            </a:r>
            <a:r>
              <a:rPr sz="4000" b="1" dirty="0">
                <a:solidFill>
                  <a:srgbClr val="FF0000"/>
                </a:solidFill>
                <a:latin typeface="Times New Roman" panose="02020603050405020304" pitchFamily="18" charset="0"/>
                <a:ea typeface="Times New Roman" panose="02020603050405020304" pitchFamily="18" charset="0"/>
              </a:rPr>
              <a:t>à</a:t>
            </a:r>
            <a:r>
              <a:rPr sz="4000" b="1" dirty="0">
                <a:solidFill>
                  <a:srgbClr val="FF0000"/>
                </a:solidFill>
                <a:latin typeface="Times New Roman" panose="02020603050405020304" pitchFamily="18" charset="0"/>
                <a:cs typeface="Times New Roman" panose="02020603050405020304" pitchFamily="18" charset="0"/>
              </a:rPr>
              <a:t> ý nghĩa:</a:t>
            </a:r>
            <a:endParaRPr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8188" name="Text Box 12"/>
          <p:cNvSpPr txBox="1"/>
          <p:nvPr/>
        </p:nvSpPr>
        <p:spPr>
          <a:xfrm>
            <a:off x="304800" y="1600200"/>
            <a:ext cx="8686800" cy="868363"/>
          </a:xfrm>
          <a:prstGeom prst="rect">
            <a:avLst/>
          </a:prstGeom>
          <a:noFill/>
          <a:ln w="9525">
            <a:noFill/>
          </a:ln>
        </p:spPr>
        <p:txBody>
          <a:bodyPr>
            <a:spAutoFit/>
          </a:bodyPr>
          <a:lstStyle/>
          <a:p>
            <a:pPr algn="just">
              <a:lnSpc>
                <a:spcPct val="90000"/>
              </a:lnSpc>
              <a:spcBef>
                <a:spcPct val="20000"/>
              </a:spcBef>
            </a:pPr>
            <a:r>
              <a:rPr sz="2800" b="1" dirty="0">
                <a:solidFill>
                  <a:schemeClr val="tx1"/>
                </a:solidFill>
                <a:latin typeface="Times New Roman" panose="02020603050405020304" pitchFamily="18" charset="0"/>
              </a:rPr>
              <a:t>=&gt;</a:t>
            </a:r>
            <a:r>
              <a:rPr b="1" dirty="0">
                <a:solidFill>
                  <a:schemeClr val="tx1"/>
                </a:solidFill>
                <a:latin typeface="Times New Roman" panose="02020603050405020304" pitchFamily="18" charset="0"/>
              </a:rPr>
              <a:t> </a:t>
            </a:r>
            <a:r>
              <a:rPr sz="2800" b="1" dirty="0">
                <a:solidFill>
                  <a:schemeClr val="tx1"/>
                </a:solidFill>
                <a:latin typeface="Times New Roman" panose="02020603050405020304" pitchFamily="18" charset="0"/>
              </a:rPr>
              <a:t>Trong vòng chưa đầy một tháng, cuộc khởi nghĩa đã hoàn toàn thắng lợi. </a:t>
            </a:r>
          </a:p>
        </p:txBody>
      </p:sp>
      <p:sp>
        <p:nvSpPr>
          <p:cNvPr id="178194" name="Text Box 18"/>
          <p:cNvSpPr txBox="1"/>
          <p:nvPr/>
        </p:nvSpPr>
        <p:spPr>
          <a:xfrm>
            <a:off x="152400" y="3429000"/>
            <a:ext cx="8836025" cy="774700"/>
          </a:xfrm>
          <a:prstGeom prst="rect">
            <a:avLst/>
          </a:prstGeom>
          <a:noFill/>
          <a:ln w="9525">
            <a:noFill/>
          </a:ln>
        </p:spPr>
        <p:txBody>
          <a:bodyPr>
            <a:spAutoFit/>
          </a:bodyPr>
          <a:lstStyle/>
          <a:p>
            <a:pPr algn="just">
              <a:lnSpc>
                <a:spcPct val="80000"/>
              </a:lnSpc>
              <a:spcBef>
                <a:spcPct val="20000"/>
              </a:spcBef>
            </a:pPr>
            <a:r>
              <a:rPr sz="2800" b="1" dirty="0">
                <a:solidFill>
                  <a:schemeClr val="tx1"/>
                </a:solidFill>
                <a:latin typeface="Times New Roman" panose="02020603050405020304" pitchFamily="18" charset="0"/>
              </a:rPr>
              <a:t>=&gt; Sau hơn hai thế kỉ bị phong kiến phương Bắc đô hộ, lần đầu tiên nhân dân ta đã giành được độc lập.</a:t>
            </a:r>
          </a:p>
        </p:txBody>
      </p:sp>
      <p:sp>
        <p:nvSpPr>
          <p:cNvPr id="178187" name="Text Box 11"/>
          <p:cNvSpPr txBox="1"/>
          <p:nvPr/>
        </p:nvSpPr>
        <p:spPr>
          <a:xfrm>
            <a:off x="152400" y="914400"/>
            <a:ext cx="9067800" cy="554038"/>
          </a:xfrm>
          <a:prstGeom prst="rect">
            <a:avLst/>
          </a:prstGeom>
          <a:noFill/>
          <a:ln w="9525">
            <a:noFill/>
          </a:ln>
        </p:spPr>
        <p:txBody>
          <a:bodyPr>
            <a:spAutoFit/>
          </a:bodyPr>
          <a:lstStyle/>
          <a:p>
            <a:pPr eaLnBrk="0" hangingPunct="0"/>
            <a:r>
              <a:rPr sz="3000" b="1" dirty="0">
                <a:solidFill>
                  <a:srgbClr val="002060"/>
                </a:solidFill>
                <a:latin typeface="Times New Roman" panose="02020603050405020304" pitchFamily="18" charset="0"/>
              </a:rPr>
              <a:t>- H</a:t>
            </a:r>
            <a:r>
              <a:rPr lang="vi-VN" altLang="x-none" sz="3000" b="1" dirty="0">
                <a:solidFill>
                  <a:srgbClr val="002060"/>
                </a:solidFill>
                <a:latin typeface="Times New Roman" panose="02020603050405020304" pitchFamily="18" charset="0"/>
              </a:rPr>
              <a:t>ãy nê</a:t>
            </a:r>
            <a:r>
              <a:rPr sz="3000" b="1" dirty="0">
                <a:solidFill>
                  <a:srgbClr val="002060"/>
                </a:solidFill>
                <a:latin typeface="Times New Roman" panose="02020603050405020304" pitchFamily="18" charset="0"/>
              </a:rPr>
              <a:t>u k</a:t>
            </a:r>
            <a:r>
              <a:rPr lang="vi-VN" altLang="x-none" sz="3000" b="1" dirty="0">
                <a:solidFill>
                  <a:srgbClr val="002060"/>
                </a:solidFill>
                <a:latin typeface="Times New Roman" panose="02020603050405020304" pitchFamily="18" charset="0"/>
              </a:rPr>
              <a:t>ết</a:t>
            </a:r>
            <a:r>
              <a:rPr sz="3000" b="1" dirty="0">
                <a:solidFill>
                  <a:srgbClr val="002060"/>
                </a:solidFill>
                <a:latin typeface="Times New Roman" panose="02020603050405020304" pitchFamily="18" charset="0"/>
              </a:rPr>
              <a:t> qu</a:t>
            </a:r>
            <a:r>
              <a:rPr lang="vi-VN" altLang="x-none" sz="3000" b="1" dirty="0">
                <a:solidFill>
                  <a:srgbClr val="002060"/>
                </a:solidFill>
                <a:latin typeface="Times New Roman" panose="02020603050405020304" pitchFamily="18" charset="0"/>
              </a:rPr>
              <a:t>ả</a:t>
            </a:r>
            <a:r>
              <a:rPr sz="3000" b="1" dirty="0">
                <a:solidFill>
                  <a:srgbClr val="002060"/>
                </a:solidFill>
                <a:latin typeface="Times New Roman" panose="02020603050405020304" pitchFamily="18" charset="0"/>
              </a:rPr>
              <a:t> c</a:t>
            </a:r>
            <a:r>
              <a:rPr lang="vi-VN" altLang="x-none" sz="3000" b="1" dirty="0">
                <a:solidFill>
                  <a:srgbClr val="002060"/>
                </a:solidFill>
                <a:latin typeface="Times New Roman" panose="02020603050405020304" pitchFamily="18" charset="0"/>
              </a:rPr>
              <a:t>ủa</a:t>
            </a:r>
            <a:r>
              <a:rPr sz="3000" b="1" dirty="0">
                <a:solidFill>
                  <a:srgbClr val="002060"/>
                </a:solidFill>
                <a:latin typeface="Times New Roman" panose="02020603050405020304" pitchFamily="18" charset="0"/>
              </a:rPr>
              <a:t> cu</a:t>
            </a:r>
            <a:r>
              <a:rPr lang="vi-VN" altLang="x-none" sz="3000" b="1" dirty="0">
                <a:solidFill>
                  <a:srgbClr val="002060"/>
                </a:solidFill>
                <a:latin typeface="Times New Roman" panose="02020603050405020304" pitchFamily="18" charset="0"/>
              </a:rPr>
              <a:t>ộc</a:t>
            </a:r>
            <a:r>
              <a:rPr sz="3000" b="1" dirty="0">
                <a:solidFill>
                  <a:srgbClr val="002060"/>
                </a:solidFill>
                <a:latin typeface="Times New Roman" panose="02020603050405020304" pitchFamily="18" charset="0"/>
              </a:rPr>
              <a:t> kh</a:t>
            </a:r>
            <a:r>
              <a:rPr lang="vi-VN" altLang="x-none" sz="3000" b="1" dirty="0">
                <a:solidFill>
                  <a:srgbClr val="002060"/>
                </a:solidFill>
                <a:latin typeface="Times New Roman" panose="02020603050405020304" pitchFamily="18" charset="0"/>
              </a:rPr>
              <a:t>ởi</a:t>
            </a:r>
            <a:r>
              <a:rPr sz="3000" b="1" dirty="0">
                <a:solidFill>
                  <a:srgbClr val="002060"/>
                </a:solidFill>
                <a:latin typeface="Times New Roman" panose="02020603050405020304" pitchFamily="18" charset="0"/>
              </a:rPr>
              <a:t> ngh</a:t>
            </a:r>
            <a:r>
              <a:rPr lang="vi-VN" altLang="x-none" sz="3000" b="1" dirty="0">
                <a:solidFill>
                  <a:srgbClr val="002060"/>
                </a:solidFill>
                <a:latin typeface="Times New Roman" panose="02020603050405020304" pitchFamily="18" charset="0"/>
              </a:rPr>
              <a:t>ĩa</a:t>
            </a:r>
            <a:r>
              <a:rPr sz="3000" b="1" dirty="0">
                <a:solidFill>
                  <a:srgbClr val="002060"/>
                </a:solidFill>
                <a:latin typeface="Times New Roman" panose="02020603050405020304" pitchFamily="18" charset="0"/>
              </a:rPr>
              <a:t> Hai B</a:t>
            </a:r>
            <a:r>
              <a:rPr lang="vi-VN" altLang="x-none" sz="3000" b="1" dirty="0">
                <a:solidFill>
                  <a:srgbClr val="002060"/>
                </a:solidFill>
                <a:latin typeface="Times New Roman" panose="02020603050405020304" pitchFamily="18" charset="0"/>
              </a:rPr>
              <a:t>à</a:t>
            </a:r>
            <a:r>
              <a:rPr sz="3000" b="1" dirty="0">
                <a:solidFill>
                  <a:srgbClr val="002060"/>
                </a:solidFill>
                <a:latin typeface="Times New Roman" panose="02020603050405020304" pitchFamily="18" charset="0"/>
              </a:rPr>
              <a:t> Tr</a:t>
            </a:r>
            <a:r>
              <a:rPr lang="vi-VN" altLang="x-none" sz="3000" b="1" dirty="0">
                <a:solidFill>
                  <a:srgbClr val="002060"/>
                </a:solidFill>
                <a:latin typeface="Times New Roman" panose="02020603050405020304" pitchFamily="18" charset="0"/>
              </a:rPr>
              <a:t>ư</a:t>
            </a:r>
            <a:r>
              <a:rPr sz="3000" b="1" dirty="0">
                <a:solidFill>
                  <a:srgbClr val="002060"/>
                </a:solidFill>
                <a:latin typeface="Times New Roman" panose="02020603050405020304" pitchFamily="18" charset="0"/>
              </a:rPr>
              <a:t>ng?</a:t>
            </a:r>
          </a:p>
        </p:txBody>
      </p:sp>
      <p:sp>
        <p:nvSpPr>
          <p:cNvPr id="178191" name="Text Box 15"/>
          <p:cNvSpPr txBox="1"/>
          <p:nvPr/>
        </p:nvSpPr>
        <p:spPr>
          <a:xfrm>
            <a:off x="76200" y="2590800"/>
            <a:ext cx="9448800" cy="508000"/>
          </a:xfrm>
          <a:prstGeom prst="rect">
            <a:avLst/>
          </a:prstGeom>
          <a:noFill/>
          <a:ln w="9525">
            <a:noFill/>
          </a:ln>
        </p:spPr>
        <p:txBody>
          <a:bodyPr>
            <a:spAutoFit/>
          </a:bodyPr>
          <a:lstStyle/>
          <a:p>
            <a:pPr eaLnBrk="0" hangingPunct="0">
              <a:spcBef>
                <a:spcPct val="50000"/>
              </a:spcBef>
            </a:pPr>
            <a:r>
              <a:rPr sz="2700" b="1" dirty="0">
                <a:solidFill>
                  <a:srgbClr val="002060"/>
                </a:solidFill>
                <a:latin typeface="Times New Roman" panose="02020603050405020304" pitchFamily="18" charset="0"/>
              </a:rPr>
              <a:t>- Khởi nghĩa Hai Bà Trưng thắng lợi có ý nghĩa như thế nào?</a:t>
            </a:r>
          </a:p>
        </p:txBody>
      </p:sp>
      <p:sp>
        <p:nvSpPr>
          <p:cNvPr id="178195" name="Text Box 19"/>
          <p:cNvSpPr txBox="1"/>
          <p:nvPr/>
        </p:nvSpPr>
        <p:spPr>
          <a:xfrm>
            <a:off x="152400" y="4495800"/>
            <a:ext cx="8839200" cy="885825"/>
          </a:xfrm>
          <a:prstGeom prst="rect">
            <a:avLst/>
          </a:prstGeom>
          <a:noFill/>
          <a:ln w="9525">
            <a:noFill/>
          </a:ln>
        </p:spPr>
        <p:txBody>
          <a:bodyPr>
            <a:spAutoFit/>
          </a:bodyPr>
          <a:lstStyle/>
          <a:p>
            <a:pPr eaLnBrk="0" hangingPunct="0"/>
            <a:r>
              <a:rPr sz="2600" b="1" dirty="0">
                <a:solidFill>
                  <a:srgbClr val="002060"/>
                </a:solidFill>
                <a:latin typeface="Times New Roman" panose="02020603050405020304" pitchFamily="18" charset="0"/>
              </a:rPr>
              <a:t>- Sự thắng lợi của khởi nghĩa Hai Bà Trưng nói lên điều gì về tinh thần yêu nước của nhân dân ta ?</a:t>
            </a:r>
          </a:p>
        </p:txBody>
      </p:sp>
      <p:sp>
        <p:nvSpPr>
          <p:cNvPr id="23574" name="Text Box 22"/>
          <p:cNvSpPr txBox="1"/>
          <p:nvPr/>
        </p:nvSpPr>
        <p:spPr>
          <a:xfrm>
            <a:off x="0" y="5530850"/>
            <a:ext cx="8986838" cy="946150"/>
          </a:xfrm>
          <a:prstGeom prst="rect">
            <a:avLst/>
          </a:prstGeom>
          <a:noFill/>
          <a:ln w="9525">
            <a:noFill/>
          </a:ln>
        </p:spPr>
        <p:txBody>
          <a:bodyPr>
            <a:spAutoFit/>
          </a:bodyPr>
          <a:lstStyle/>
          <a:p>
            <a:pPr algn="just">
              <a:spcBef>
                <a:spcPct val="20000"/>
              </a:spcBef>
              <a:buClr>
                <a:schemeClr val="hlink"/>
              </a:buClr>
              <a:buSzPct val="120000"/>
            </a:pPr>
            <a:r>
              <a:rPr sz="2400" b="1" dirty="0">
                <a:solidFill>
                  <a:schemeClr val="tx1"/>
                </a:solidFill>
                <a:latin typeface="Times New Roman" panose="02020603050405020304" pitchFamily="18" charset="0"/>
                <a:cs typeface="Times New Roman" panose="02020603050405020304" pitchFamily="18" charset="0"/>
              </a:rPr>
              <a:t>=&gt; </a:t>
            </a:r>
            <a:r>
              <a:rPr lang="vi-VN" altLang="x-none" sz="2800" b="1" dirty="0">
                <a:solidFill>
                  <a:schemeClr val="tx1"/>
                </a:solidFill>
                <a:latin typeface="Times New Roman" panose="02020603050405020304" pitchFamily="18" charset="0"/>
                <a:cs typeface="Times New Roman" panose="02020603050405020304" pitchFamily="18" charset="0"/>
              </a:rPr>
              <a:t>Nhân dân ta rất yêu nước v</a:t>
            </a:r>
            <a:r>
              <a:rPr lang="vi-VN" altLang="x-none" sz="2800" b="1" dirty="0">
                <a:solidFill>
                  <a:schemeClr val="tx1"/>
                </a:solidFill>
                <a:latin typeface="Times New Roman" panose="02020603050405020304" pitchFamily="18" charset="0"/>
                <a:ea typeface="Times New Roman" panose="02020603050405020304" pitchFamily="18" charset="0"/>
              </a:rPr>
              <a:t>à</a:t>
            </a:r>
            <a:r>
              <a:rPr lang="vi-VN" altLang="x-none" sz="2800" b="1" dirty="0">
                <a:solidFill>
                  <a:schemeClr val="tx1"/>
                </a:solidFill>
                <a:latin typeface="Times New Roman" panose="02020603050405020304" pitchFamily="18" charset="0"/>
                <a:cs typeface="Times New Roman" panose="02020603050405020304" pitchFamily="18" charset="0"/>
              </a:rPr>
              <a:t> có truyền thống bất khuất chống giặc ngoại xâm</a:t>
            </a:r>
            <a:r>
              <a:rPr sz="2800" b="1" dirty="0">
                <a:solidFill>
                  <a:schemeClr val="tx1"/>
                </a:solidFill>
                <a:latin typeface="Times New Roman" panose="02020603050405020304" pitchFamily="18" charset="0"/>
                <a:cs typeface="Times New Roman" panose="02020603050405020304" pitchFamily="18" charset="0"/>
              </a:rPr>
              <a:t>. </a:t>
            </a:r>
            <a:endParaRPr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wipe(down)">
                                      <p:cBhvr>
                                        <p:cTn id="7" dur="500"/>
                                        <p:tgtEl>
                                          <p:spTgt spid="235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8187"/>
                                        </p:tgtEl>
                                        <p:attrNameLst>
                                          <p:attrName>style.visibility</p:attrName>
                                        </p:attrNameLst>
                                      </p:cBhvr>
                                      <p:to>
                                        <p:strVal val="visible"/>
                                      </p:to>
                                    </p:set>
                                    <p:animEffect transition="in" filter="wipe(down)">
                                      <p:cBhvr>
                                        <p:cTn id="10" dur="500"/>
                                        <p:tgtEl>
                                          <p:spTgt spid="17818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8188"/>
                                        </p:tgtEl>
                                        <p:attrNameLst>
                                          <p:attrName>style.visibility</p:attrName>
                                        </p:attrNameLst>
                                      </p:cBhvr>
                                      <p:to>
                                        <p:strVal val="visible"/>
                                      </p:to>
                                    </p:set>
                                    <p:anim calcmode="lin" valueType="num">
                                      <p:cBhvr>
                                        <p:cTn id="15" dur="500" fill="hold"/>
                                        <p:tgtEl>
                                          <p:spTgt spid="178188"/>
                                        </p:tgtEl>
                                        <p:attrNameLst>
                                          <p:attrName>ppt_w</p:attrName>
                                        </p:attrNameLst>
                                      </p:cBhvr>
                                      <p:tavLst>
                                        <p:tav tm="0">
                                          <p:val>
                                            <p:fltVal val="0"/>
                                          </p:val>
                                        </p:tav>
                                        <p:tav tm="100000">
                                          <p:val>
                                            <p:strVal val="#ppt_w"/>
                                          </p:val>
                                        </p:tav>
                                      </p:tavLst>
                                    </p:anim>
                                    <p:anim calcmode="lin" valueType="num">
                                      <p:cBhvr>
                                        <p:cTn id="16" dur="500" fill="hold"/>
                                        <p:tgtEl>
                                          <p:spTgt spid="178188"/>
                                        </p:tgtEl>
                                        <p:attrNameLst>
                                          <p:attrName>ppt_h</p:attrName>
                                        </p:attrNameLst>
                                      </p:cBhvr>
                                      <p:tavLst>
                                        <p:tav tm="0">
                                          <p:val>
                                            <p:fltVal val="0"/>
                                          </p:val>
                                        </p:tav>
                                        <p:tav tm="100000">
                                          <p:val>
                                            <p:strVal val="#ppt_h"/>
                                          </p:val>
                                        </p:tav>
                                      </p:tavLst>
                                    </p:anim>
                                    <p:animEffect transition="in" filter="fade">
                                      <p:cBhvr>
                                        <p:cTn id="17" dur="500"/>
                                        <p:tgtEl>
                                          <p:spTgt spid="17818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8191"/>
                                        </p:tgtEl>
                                        <p:attrNameLst>
                                          <p:attrName>style.visibility</p:attrName>
                                        </p:attrNameLst>
                                      </p:cBhvr>
                                      <p:to>
                                        <p:strVal val="visible"/>
                                      </p:to>
                                    </p:set>
                                    <p:animEffect transition="in" filter="randombar(horizontal)">
                                      <p:cBhvr>
                                        <p:cTn id="22" dur="500"/>
                                        <p:tgtEl>
                                          <p:spTgt spid="17819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8194"/>
                                        </p:tgtEl>
                                        <p:attrNameLst>
                                          <p:attrName>style.visibility</p:attrName>
                                        </p:attrNameLst>
                                      </p:cBhvr>
                                      <p:to>
                                        <p:strVal val="visible"/>
                                      </p:to>
                                    </p:set>
                                    <p:anim calcmode="lin" valueType="num">
                                      <p:cBhvr>
                                        <p:cTn id="27" dur="500" fill="hold"/>
                                        <p:tgtEl>
                                          <p:spTgt spid="178194"/>
                                        </p:tgtEl>
                                        <p:attrNameLst>
                                          <p:attrName>ppt_w</p:attrName>
                                        </p:attrNameLst>
                                      </p:cBhvr>
                                      <p:tavLst>
                                        <p:tav tm="0">
                                          <p:val>
                                            <p:fltVal val="0"/>
                                          </p:val>
                                        </p:tav>
                                        <p:tav tm="100000">
                                          <p:val>
                                            <p:strVal val="#ppt_w"/>
                                          </p:val>
                                        </p:tav>
                                      </p:tavLst>
                                    </p:anim>
                                    <p:anim calcmode="lin" valueType="num">
                                      <p:cBhvr>
                                        <p:cTn id="28" dur="500" fill="hold"/>
                                        <p:tgtEl>
                                          <p:spTgt spid="178194"/>
                                        </p:tgtEl>
                                        <p:attrNameLst>
                                          <p:attrName>ppt_h</p:attrName>
                                        </p:attrNameLst>
                                      </p:cBhvr>
                                      <p:tavLst>
                                        <p:tav tm="0">
                                          <p:val>
                                            <p:fltVal val="0"/>
                                          </p:val>
                                        </p:tav>
                                        <p:tav tm="100000">
                                          <p:val>
                                            <p:strVal val="#ppt_h"/>
                                          </p:val>
                                        </p:tav>
                                      </p:tavLst>
                                    </p:anim>
                                    <p:animEffect transition="in" filter="fade">
                                      <p:cBhvr>
                                        <p:cTn id="29" dur="500"/>
                                        <p:tgtEl>
                                          <p:spTgt spid="17819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8195"/>
                                        </p:tgtEl>
                                        <p:attrNameLst>
                                          <p:attrName>style.visibility</p:attrName>
                                        </p:attrNameLst>
                                      </p:cBhvr>
                                      <p:to>
                                        <p:strVal val="visible"/>
                                      </p:to>
                                    </p:set>
                                    <p:animEffect transition="in" filter="randombar(horizontal)">
                                      <p:cBhvr>
                                        <p:cTn id="34" dur="500"/>
                                        <p:tgtEl>
                                          <p:spTgt spid="17819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574"/>
                                        </p:tgtEl>
                                        <p:attrNameLst>
                                          <p:attrName>style.visibility</p:attrName>
                                        </p:attrNameLst>
                                      </p:cBhvr>
                                      <p:to>
                                        <p:strVal val="visible"/>
                                      </p:to>
                                    </p:set>
                                    <p:anim calcmode="lin" valueType="num">
                                      <p:cBhvr>
                                        <p:cTn id="39" dur="500" fill="hold"/>
                                        <p:tgtEl>
                                          <p:spTgt spid="23574"/>
                                        </p:tgtEl>
                                        <p:attrNameLst>
                                          <p:attrName>ppt_w</p:attrName>
                                        </p:attrNameLst>
                                      </p:cBhvr>
                                      <p:tavLst>
                                        <p:tav tm="0">
                                          <p:val>
                                            <p:fltVal val="0"/>
                                          </p:val>
                                        </p:tav>
                                        <p:tav tm="100000">
                                          <p:val>
                                            <p:strVal val="#ppt_w"/>
                                          </p:val>
                                        </p:tav>
                                      </p:tavLst>
                                    </p:anim>
                                    <p:anim calcmode="lin" valueType="num">
                                      <p:cBhvr>
                                        <p:cTn id="40" dur="500" fill="hold"/>
                                        <p:tgtEl>
                                          <p:spTgt spid="23574"/>
                                        </p:tgtEl>
                                        <p:attrNameLst>
                                          <p:attrName>ppt_h</p:attrName>
                                        </p:attrNameLst>
                                      </p:cBhvr>
                                      <p:tavLst>
                                        <p:tav tm="0">
                                          <p:val>
                                            <p:fltVal val="0"/>
                                          </p:val>
                                        </p:tav>
                                        <p:tav tm="100000">
                                          <p:val>
                                            <p:strVal val="#ppt_h"/>
                                          </p:val>
                                        </p:tav>
                                      </p:tavLst>
                                    </p:anim>
                                    <p:animEffect transition="in" filter="fade">
                                      <p:cBhvr>
                                        <p:cTn id="41"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178188" grpId="0"/>
      <p:bldP spid="178194" grpId="0"/>
      <p:bldP spid="178187" grpId="0"/>
      <p:bldP spid="178191" grpId="0"/>
      <p:bldP spid="178195" grpId="0"/>
      <p:bldP spid="235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p:nvPr/>
        </p:nvSpPr>
        <p:spPr>
          <a:xfrm>
            <a:off x="228600" y="1143000"/>
            <a:ext cx="8686800" cy="708025"/>
          </a:xfrm>
          <a:prstGeom prst="rect">
            <a:avLst/>
          </a:prstGeom>
          <a:noFill/>
          <a:ln w="9525">
            <a:noFill/>
          </a:ln>
        </p:spPr>
        <p:txBody>
          <a:bodyPr>
            <a:spAutoFit/>
          </a:bodyPr>
          <a:lstStyle/>
          <a:p>
            <a:pPr algn="just">
              <a:spcBef>
                <a:spcPct val="50000"/>
              </a:spcBef>
            </a:pPr>
            <a:r>
              <a:rPr sz="4000" b="1" dirty="0">
                <a:solidFill>
                  <a:srgbClr val="FF0000"/>
                </a:solidFill>
                <a:latin typeface="Times New Roman" panose="02020603050405020304" pitchFamily="18" charset="0"/>
                <a:cs typeface="Times New Roman" panose="02020603050405020304" pitchFamily="18" charset="0"/>
              </a:rPr>
              <a:t>3. Kết quả v</a:t>
            </a:r>
            <a:r>
              <a:rPr sz="4000" b="1" dirty="0">
                <a:solidFill>
                  <a:srgbClr val="FF0000"/>
                </a:solidFill>
                <a:latin typeface="Times New Roman" panose="02020603050405020304" pitchFamily="18" charset="0"/>
                <a:ea typeface="Times New Roman" panose="02020603050405020304" pitchFamily="18" charset="0"/>
              </a:rPr>
              <a:t>à</a:t>
            </a:r>
            <a:r>
              <a:rPr sz="4000" b="1" dirty="0">
                <a:solidFill>
                  <a:srgbClr val="FF0000"/>
                </a:solidFill>
                <a:latin typeface="Times New Roman" panose="02020603050405020304" pitchFamily="18" charset="0"/>
                <a:cs typeface="Times New Roman" panose="02020603050405020304" pitchFamily="18" charset="0"/>
              </a:rPr>
              <a:t> ý nghĩa :</a:t>
            </a:r>
            <a:endParaRPr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15"/>
          <p:cNvSpPr txBox="1"/>
          <p:nvPr/>
        </p:nvSpPr>
        <p:spPr>
          <a:xfrm>
            <a:off x="304800" y="2057400"/>
            <a:ext cx="8382000" cy="1323975"/>
          </a:xfrm>
          <a:prstGeom prst="rect">
            <a:avLst/>
          </a:prstGeom>
          <a:noFill/>
          <a:ln w="9525">
            <a:noFill/>
          </a:ln>
        </p:spPr>
        <p:txBody>
          <a:bodyPr>
            <a:spAutoFit/>
          </a:bodyPr>
          <a:lstStyle/>
          <a:p>
            <a:pPr algn="just">
              <a:spcBef>
                <a:spcPct val="50000"/>
              </a:spcBef>
            </a:pPr>
            <a:r>
              <a:rPr sz="4000" dirty="0">
                <a:solidFill>
                  <a:schemeClr val="tx1"/>
                </a:solidFill>
                <a:latin typeface="Times New Roman" panose="02020603050405020304" pitchFamily="18" charset="0"/>
                <a:cs typeface="Times New Roman" panose="02020603050405020304" pitchFamily="18" charset="0"/>
              </a:rPr>
              <a:t>-</a:t>
            </a:r>
            <a:r>
              <a:rPr sz="4000" b="1" dirty="0">
                <a:solidFill>
                  <a:schemeClr val="tx1"/>
                </a:solidFill>
                <a:latin typeface="Times New Roman" panose="02020603050405020304" pitchFamily="18" charset="0"/>
                <a:cs typeface="Times New Roman" panose="02020603050405020304" pitchFamily="18" charset="0"/>
              </a:rPr>
              <a:t> Không đầy một tháng, cuộc khởi nghĩa đã ho</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n to</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n thắng lợi.</a:t>
            </a:r>
            <a:endParaRPr sz="4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457200" y="3657600"/>
            <a:ext cx="8229600" cy="1323975"/>
          </a:xfrm>
          <a:prstGeom prst="rect">
            <a:avLst/>
          </a:prstGeom>
          <a:noFill/>
          <a:ln w="9525">
            <a:noFill/>
          </a:ln>
        </p:spPr>
        <p:txBody>
          <a:bodyPr>
            <a:spAutoFit/>
          </a:bodyPr>
          <a:lstStyle/>
          <a:p>
            <a:pPr algn="just">
              <a:spcBef>
                <a:spcPct val="50000"/>
              </a:spcBef>
            </a:pPr>
            <a:r>
              <a:rPr sz="4000" dirty="0">
                <a:solidFill>
                  <a:schemeClr val="tx1"/>
                </a:solidFill>
                <a:latin typeface="Times New Roman" panose="02020603050405020304" pitchFamily="18" charset="0"/>
                <a:cs typeface="Times New Roman" panose="02020603050405020304" pitchFamily="18" charset="0"/>
              </a:rPr>
              <a:t>- </a:t>
            </a:r>
            <a:r>
              <a:rPr sz="4000" b="1" dirty="0">
                <a:solidFill>
                  <a:schemeClr val="tx1"/>
                </a:solidFill>
                <a:latin typeface="Times New Roman" panose="02020603050405020304" pitchFamily="18" charset="0"/>
                <a:cs typeface="Times New Roman" panose="02020603050405020304" pitchFamily="18" charset="0"/>
              </a:rPr>
              <a:t>Lần đầu tiên nhân dân ta gi</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nh được độc lập.</a:t>
            </a:r>
            <a:endParaRPr sz="4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4300" y="381000"/>
            <a:ext cx="5410200" cy="768350"/>
          </a:xfrm>
          <a:prstGeom prst="rect">
            <a:avLst/>
          </a:prstGeom>
          <a:noFill/>
          <a:ln>
            <a:noFill/>
          </a:ln>
        </p:spPr>
        <p:txBody>
          <a:bodyPr>
            <a:spAutoFit/>
            <a:scene3d>
              <a:camera prst="orthographicFront"/>
              <a:lightRig rig="threePt" dir="t"/>
            </a:scene3d>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4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Arial" panose="020B0604020202020204" pitchFamily="34" charset="0"/>
              </a:rPr>
              <a:t>Bài học</a:t>
            </a:r>
          </a:p>
        </p:txBody>
      </p:sp>
      <p:sp>
        <p:nvSpPr>
          <p:cNvPr id="21507" name="Text Box 4"/>
          <p:cNvSpPr txBox="1"/>
          <p:nvPr/>
        </p:nvSpPr>
        <p:spPr>
          <a:xfrm>
            <a:off x="228600" y="1600450"/>
            <a:ext cx="8686800" cy="4524375"/>
          </a:xfrm>
          <a:prstGeom prst="rect">
            <a:avLst/>
          </a:prstGeom>
          <a:noFill/>
          <a:ln w="57150" cap="flat" cmpd="sng">
            <a:solidFill>
              <a:srgbClr val="0000FF"/>
            </a:solidFill>
            <a:prstDash val="solid"/>
            <a:miter/>
            <a:headEnd type="none" w="med" len="med"/>
            <a:tailEnd type="none" w="med" len="med"/>
          </a:ln>
        </p:spPr>
        <p:txBody>
          <a:bodyPr>
            <a:spAutoFit/>
          </a:bodyPr>
          <a:lstStyle/>
          <a:p>
            <a:pPr algn="just"/>
            <a:r>
              <a:rPr sz="3600" b="1" dirty="0">
                <a:solidFill>
                  <a:schemeClr val="tx1"/>
                </a:solidFill>
                <a:latin typeface="Times New Roman" panose="02020603050405020304" pitchFamily="18" charset="0"/>
              </a:rPr>
              <a:t>    Oán hận trước ách đô hộ của nhà Hán, Hai Bà Trưng đã phất cờ khởi nghĩa, được nhân dân khắp nơi hưởng ứng.</a:t>
            </a:r>
          </a:p>
          <a:p>
            <a:pPr algn="just"/>
            <a:r>
              <a:rPr sz="3600" b="1" dirty="0">
                <a:solidFill>
                  <a:schemeClr val="tx1"/>
                </a:solidFill>
                <a:latin typeface="Times New Roman" panose="02020603050405020304" pitchFamily="18" charset="0"/>
              </a:rPr>
              <a:t>     Không đầy một tháng, cuộc khởi nghĩa đã thành  công.</a:t>
            </a:r>
          </a:p>
          <a:p>
            <a:pPr algn="just"/>
            <a:r>
              <a:rPr sz="3600" b="1" dirty="0">
                <a:solidFill>
                  <a:schemeClr val="tx1"/>
                </a:solidFill>
                <a:latin typeface="Times New Roman" panose="02020603050405020304" pitchFamily="18" charset="0"/>
              </a:rPr>
              <a:t>    Sau hơn hai thế kỉ bị phong kiến phương Bắc đô hộ, đây là lần đầu tiên nhân dân ta đã giành được độc lập.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ết quả hình ảnh cho &amp;dstrok;ền thờ hai bà trưng"/>
          <p:cNvPicPr>
            <a:picLocks noChangeAspect="1"/>
          </p:cNvPicPr>
          <p:nvPr/>
        </p:nvPicPr>
        <p:blipFill>
          <a:blip r:embed="rId2"/>
          <a:stretch>
            <a:fillRect/>
          </a:stretch>
        </p:blipFill>
        <p:spPr>
          <a:xfrm>
            <a:off x="0" y="0"/>
            <a:ext cx="3200400" cy="3048000"/>
          </a:xfrm>
          <a:prstGeom prst="rect">
            <a:avLst/>
          </a:prstGeom>
          <a:noFill/>
          <a:ln w="9525">
            <a:noFill/>
          </a:ln>
        </p:spPr>
      </p:pic>
      <p:sp>
        <p:nvSpPr>
          <p:cNvPr id="20483" name="Text Box 3"/>
          <p:cNvSpPr txBox="1"/>
          <p:nvPr/>
        </p:nvSpPr>
        <p:spPr>
          <a:xfrm>
            <a:off x="609600" y="3048000"/>
            <a:ext cx="4038600" cy="366713"/>
          </a:xfrm>
          <a:prstGeom prst="rect">
            <a:avLst/>
          </a:prstGeom>
          <a:noFill/>
          <a:ln w="9525">
            <a:noFill/>
          </a:ln>
        </p:spPr>
        <p:txBody>
          <a:bodyPr>
            <a:spAutoFit/>
          </a:bodyPr>
          <a:lstStyle/>
          <a:p>
            <a:pPr algn="ctr"/>
            <a:r>
              <a:rPr b="1" dirty="0">
                <a:solidFill>
                  <a:srgbClr val="F40C1D"/>
                </a:solidFill>
                <a:latin typeface="Times New Roman" panose="02020603050405020304" pitchFamily="18" charset="0"/>
              </a:rPr>
              <a:t>Đền thờ Hai Bà Trưng ở Vĩnh Phúc</a:t>
            </a:r>
            <a:endParaRPr dirty="0">
              <a:latin typeface="Times New Roman" panose="02020603050405020304" pitchFamily="18" charset="0"/>
            </a:endParaRPr>
          </a:p>
        </p:txBody>
      </p:sp>
      <p:pic>
        <p:nvPicPr>
          <p:cNvPr id="24580" name="Picture 2" descr="Hình ảnh có liên quan"/>
          <p:cNvPicPr>
            <a:picLocks noChangeAspect="1"/>
          </p:cNvPicPr>
          <p:nvPr/>
        </p:nvPicPr>
        <p:blipFill>
          <a:blip r:embed="rId3"/>
          <a:stretch>
            <a:fillRect/>
          </a:stretch>
        </p:blipFill>
        <p:spPr>
          <a:xfrm>
            <a:off x="3200400" y="0"/>
            <a:ext cx="2971800" cy="3048000"/>
          </a:xfrm>
          <a:prstGeom prst="rect">
            <a:avLst/>
          </a:prstGeom>
          <a:noFill/>
          <a:ln w="9525">
            <a:noFill/>
          </a:ln>
        </p:spPr>
      </p:pic>
      <p:sp>
        <p:nvSpPr>
          <p:cNvPr id="98307" name="Text Box 3"/>
          <p:cNvSpPr txBox="1"/>
          <p:nvPr/>
        </p:nvSpPr>
        <p:spPr>
          <a:xfrm>
            <a:off x="4876800" y="3048000"/>
            <a:ext cx="4038600" cy="396875"/>
          </a:xfrm>
          <a:prstGeom prst="rect">
            <a:avLst/>
          </a:prstGeom>
          <a:noFill/>
          <a:ln w="9525">
            <a:noFill/>
          </a:ln>
        </p:spPr>
        <p:txBody>
          <a:bodyPr>
            <a:spAutoFit/>
          </a:bodyPr>
          <a:lstStyle/>
          <a:p>
            <a:pPr algn="ctr">
              <a:spcBef>
                <a:spcPct val="50000"/>
              </a:spcBef>
            </a:pPr>
            <a:r>
              <a:rPr sz="2000" b="1" dirty="0">
                <a:solidFill>
                  <a:srgbClr val="0000FF"/>
                </a:solidFill>
                <a:latin typeface="Times New Roman" panose="02020603050405020304" pitchFamily="18" charset="0"/>
              </a:rPr>
              <a:t>Đền thờ Hai Bà Trưng  - Hát Môn </a:t>
            </a:r>
          </a:p>
        </p:txBody>
      </p:sp>
      <p:pic>
        <p:nvPicPr>
          <p:cNvPr id="24582" name="Picture 2" descr="Kết quả hình ảnh cho &amp;dstrok;ền thờ hai bà trưng ở hà nội"/>
          <p:cNvPicPr>
            <a:picLocks noChangeAspect="1"/>
          </p:cNvPicPr>
          <p:nvPr/>
        </p:nvPicPr>
        <p:blipFill>
          <a:blip r:embed="rId4"/>
          <a:stretch>
            <a:fillRect/>
          </a:stretch>
        </p:blipFill>
        <p:spPr>
          <a:xfrm>
            <a:off x="5867400" y="0"/>
            <a:ext cx="3276600" cy="3048000"/>
          </a:xfrm>
          <a:prstGeom prst="rect">
            <a:avLst/>
          </a:prstGeom>
          <a:noFill/>
          <a:ln w="9525">
            <a:noFill/>
          </a:ln>
        </p:spPr>
      </p:pic>
      <p:pic>
        <p:nvPicPr>
          <p:cNvPr id="24583" name="Picture 2" descr="Kết quả hình ảnh cho &amp;dstrok;ền thờ hai bà trưng ở hà nội"/>
          <p:cNvPicPr>
            <a:picLocks noChangeAspect="1"/>
          </p:cNvPicPr>
          <p:nvPr/>
        </p:nvPicPr>
        <p:blipFill>
          <a:blip r:embed="rId5"/>
          <a:stretch>
            <a:fillRect/>
          </a:stretch>
        </p:blipFill>
        <p:spPr>
          <a:xfrm>
            <a:off x="4572000" y="3503295"/>
            <a:ext cx="4572000" cy="3354705"/>
          </a:xfrm>
          <a:prstGeom prst="rect">
            <a:avLst/>
          </a:prstGeom>
          <a:noFill/>
          <a:ln w="9525">
            <a:noFill/>
          </a:ln>
        </p:spPr>
      </p:pic>
      <p:pic>
        <p:nvPicPr>
          <p:cNvPr id="24584" name="Picture 2" descr="Hình ảnh có liên quan"/>
          <p:cNvPicPr>
            <a:picLocks noChangeAspect="1"/>
          </p:cNvPicPr>
          <p:nvPr/>
        </p:nvPicPr>
        <p:blipFill>
          <a:blip r:embed="rId6"/>
          <a:stretch>
            <a:fillRect/>
          </a:stretch>
        </p:blipFill>
        <p:spPr>
          <a:xfrm>
            <a:off x="0" y="3503295"/>
            <a:ext cx="4648200" cy="3354705"/>
          </a:xfrm>
          <a:prstGeom prst="rect">
            <a:avLst/>
          </a:prstGeom>
          <a:noFill/>
          <a:ln w="9525">
            <a:noFill/>
          </a:ln>
        </p:spPr>
      </p:pic>
      <p:sp>
        <p:nvSpPr>
          <p:cNvPr id="20489" name="Text Box 9"/>
          <p:cNvSpPr txBox="1"/>
          <p:nvPr/>
        </p:nvSpPr>
        <p:spPr>
          <a:xfrm>
            <a:off x="2286000" y="6400800"/>
            <a:ext cx="4953000" cy="4572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a:spAutoFit/>
          </a:bodyPr>
          <a:lstStyle/>
          <a:p>
            <a:pPr eaLnBrk="0" hangingPunct="0">
              <a:spcBef>
                <a:spcPct val="20000"/>
              </a:spcBef>
            </a:pPr>
            <a:r>
              <a:rPr sz="2400" b="1" dirty="0">
                <a:solidFill>
                  <a:schemeClr val="bg1"/>
                </a:solidFill>
                <a:latin typeface="Times New Roman" panose="02020603050405020304" pitchFamily="18" charset="0"/>
              </a:rPr>
              <a:t>Đền thờ Hai Bà Trưng ở Mê Linh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arn(inVertical)">
                                      <p:cBhvr>
                                        <p:cTn id="7" dur="500"/>
                                        <p:tgtEl>
                                          <p:spTgt spid="9830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Vertical)">
                                      <p:cBhvr>
                                        <p:cTn id="10" dur="500"/>
                                        <p:tgtEl>
                                          <p:spTgt spid="204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9"/>
                                        </p:tgtEl>
                                        <p:attrNameLst>
                                          <p:attrName>style.visibility</p:attrName>
                                        </p:attrNameLst>
                                      </p:cBhvr>
                                      <p:to>
                                        <p:strVal val="visible"/>
                                      </p:to>
                                    </p:set>
                                    <p:animEffect transition="in" filter="barn(inVertical)">
                                      <p:cBhvr>
                                        <p:cTn id="13"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98307" grpId="0"/>
      <p:bldP spid="204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8"/>
          <p:cNvPicPr>
            <a:picLocks noChangeAspect="1"/>
          </p:cNvPicPr>
          <p:nvPr/>
        </p:nvPicPr>
        <p:blipFill>
          <a:blip r:embed="rId2"/>
          <a:stretch>
            <a:fillRect/>
          </a:stretch>
        </p:blipFill>
        <p:spPr>
          <a:xfrm>
            <a:off x="0" y="0"/>
            <a:ext cx="4800600" cy="2819400"/>
          </a:xfrm>
          <a:prstGeom prst="rect">
            <a:avLst/>
          </a:prstGeom>
          <a:noFill/>
          <a:ln w="9525" cap="flat" cmpd="sng">
            <a:solidFill>
              <a:srgbClr val="FF0000"/>
            </a:solidFill>
            <a:prstDash val="solid"/>
            <a:miter/>
            <a:headEnd type="none" w="med" len="med"/>
            <a:tailEnd type="none" w="med" len="med"/>
          </a:ln>
        </p:spPr>
      </p:pic>
      <p:pic>
        <p:nvPicPr>
          <p:cNvPr id="25603" name="Picture 6" descr="48501aa1_m%C3%AA%20linh%208-6-08%20005"/>
          <p:cNvPicPr>
            <a:picLocks noChangeAspect="1"/>
          </p:cNvPicPr>
          <p:nvPr/>
        </p:nvPicPr>
        <p:blipFill>
          <a:blip r:embed="rId3"/>
          <a:stretch>
            <a:fillRect/>
          </a:stretch>
        </p:blipFill>
        <p:spPr>
          <a:xfrm>
            <a:off x="4800600" y="0"/>
            <a:ext cx="4343400" cy="2819400"/>
          </a:xfrm>
          <a:prstGeom prst="rect">
            <a:avLst/>
          </a:prstGeom>
          <a:noFill/>
          <a:ln w="9525" cap="flat" cmpd="sng">
            <a:solidFill>
              <a:srgbClr val="FF0000"/>
            </a:solidFill>
            <a:prstDash val="solid"/>
            <a:miter/>
            <a:headEnd type="none" w="med" len="med"/>
            <a:tailEnd type="none" w="med" len="med"/>
          </a:ln>
        </p:spPr>
      </p:pic>
      <p:sp>
        <p:nvSpPr>
          <p:cNvPr id="25604" name="Rectangle 7"/>
          <p:cNvSpPr/>
          <p:nvPr/>
        </p:nvSpPr>
        <p:spPr>
          <a:xfrm>
            <a:off x="762000" y="2819400"/>
            <a:ext cx="3352800" cy="701675"/>
          </a:xfrm>
          <a:prstGeom prst="rect">
            <a:avLst/>
          </a:prstGeom>
          <a:noFill/>
          <a:ln w="9525">
            <a:noFill/>
          </a:ln>
        </p:spPr>
        <p:txBody>
          <a:bodyPr>
            <a:spAutoFit/>
          </a:bodyPr>
          <a:lstStyle/>
          <a:p>
            <a:pPr eaLnBrk="0" hangingPunct="0"/>
            <a:r>
              <a:rPr lang="fr-FR" altLang="x-none" sz="2000" b="1" dirty="0">
                <a:solidFill>
                  <a:srgbClr val="0000FF"/>
                </a:solidFill>
                <a:latin typeface="Times New Roman" panose="02020603050405020304" pitchFamily="18" charset="0"/>
              </a:rPr>
              <a:t>Đền thờ Hai Bà Trưng</a:t>
            </a:r>
          </a:p>
          <a:p>
            <a:pPr eaLnBrk="0" hangingPunct="0"/>
            <a:r>
              <a:rPr lang="fr-FR" altLang="x-none" sz="2000" b="1" dirty="0">
                <a:solidFill>
                  <a:srgbClr val="0000FF"/>
                </a:solidFill>
                <a:latin typeface="Times New Roman" panose="02020603050405020304" pitchFamily="18" charset="0"/>
              </a:rPr>
              <a:t>(Hát Môn) trước đây</a:t>
            </a:r>
            <a:endParaRPr sz="2000" b="1" dirty="0">
              <a:solidFill>
                <a:srgbClr val="0000FF"/>
              </a:solidFill>
              <a:latin typeface="Times New Roman" panose="02020603050405020304" pitchFamily="18" charset="0"/>
            </a:endParaRPr>
          </a:p>
        </p:txBody>
      </p:sp>
      <p:sp>
        <p:nvSpPr>
          <p:cNvPr id="25605" name="Rectangle 8"/>
          <p:cNvSpPr/>
          <p:nvPr/>
        </p:nvSpPr>
        <p:spPr>
          <a:xfrm>
            <a:off x="5562600" y="2743200"/>
            <a:ext cx="3200400" cy="701675"/>
          </a:xfrm>
          <a:prstGeom prst="rect">
            <a:avLst/>
          </a:prstGeom>
          <a:noFill/>
          <a:ln w="9525">
            <a:noFill/>
          </a:ln>
        </p:spPr>
        <p:txBody>
          <a:bodyPr>
            <a:spAutoFit/>
          </a:bodyPr>
          <a:lstStyle/>
          <a:p>
            <a:pPr>
              <a:spcBef>
                <a:spcPct val="50000"/>
              </a:spcBef>
            </a:pPr>
            <a:r>
              <a:rPr lang="fr-FR" altLang="x-none" sz="2000" b="1" dirty="0">
                <a:solidFill>
                  <a:srgbClr val="0000FF"/>
                </a:solidFill>
                <a:latin typeface="Times New Roman" panose="02020603050405020304" pitchFamily="18" charset="0"/>
              </a:rPr>
              <a:t>Đền thờ Hai Bà Trưng        (Hát Môn) </a:t>
            </a:r>
            <a:r>
              <a:rPr lang="fr-FR" altLang="x-none" sz="2000" dirty="0">
                <a:latin typeface="Times New Roman" panose="02020603050405020304" pitchFamily="18" charset="0"/>
              </a:rPr>
              <a:t> </a:t>
            </a:r>
            <a:r>
              <a:rPr lang="fr-FR" altLang="x-none" sz="2000" b="1" dirty="0">
                <a:solidFill>
                  <a:srgbClr val="0000FF"/>
                </a:solidFill>
                <a:latin typeface="Times New Roman" panose="02020603050405020304" pitchFamily="18" charset="0"/>
              </a:rPr>
              <a:t>ngày nay</a:t>
            </a:r>
            <a:endParaRPr sz="2000" dirty="0">
              <a:latin typeface="Times New Roman" panose="02020603050405020304" pitchFamily="18" charset="0"/>
            </a:endParaRPr>
          </a:p>
        </p:txBody>
      </p:sp>
      <p:pic>
        <p:nvPicPr>
          <p:cNvPr id="25606" name="Picture 4" descr="untitled"/>
          <p:cNvPicPr>
            <a:picLocks noChangeAspect="1"/>
          </p:cNvPicPr>
          <p:nvPr/>
        </p:nvPicPr>
        <p:blipFill>
          <a:blip r:embed="rId4">
            <a:lum contrast="18000"/>
          </a:blip>
          <a:stretch>
            <a:fillRect/>
          </a:stretch>
        </p:blipFill>
        <p:spPr>
          <a:xfrm>
            <a:off x="2286000" y="3505200"/>
            <a:ext cx="4419600" cy="2971800"/>
          </a:xfrm>
          <a:prstGeom prst="rect">
            <a:avLst/>
          </a:prstGeom>
          <a:noFill/>
          <a:ln w="9525" cap="flat" cmpd="sng">
            <a:solidFill>
              <a:srgbClr val="FF0000"/>
            </a:solidFill>
            <a:prstDash val="solid"/>
            <a:miter/>
            <a:headEnd type="none" w="med" len="med"/>
            <a:tailEnd type="none" w="med" len="med"/>
          </a:ln>
        </p:spPr>
      </p:pic>
      <p:sp>
        <p:nvSpPr>
          <p:cNvPr id="25607" name="Text Box 2"/>
          <p:cNvSpPr txBox="1"/>
          <p:nvPr/>
        </p:nvSpPr>
        <p:spPr>
          <a:xfrm>
            <a:off x="1371600" y="6461125"/>
            <a:ext cx="6400800" cy="457200"/>
          </a:xfrm>
          <a:prstGeom prst="rect">
            <a:avLst/>
          </a:prstGeom>
          <a:noFill/>
          <a:ln w="9525">
            <a:noFill/>
          </a:ln>
        </p:spPr>
        <p:txBody>
          <a:bodyPr>
            <a:spAutoFit/>
          </a:bodyPr>
          <a:lstStyle/>
          <a:p>
            <a:pPr algn="ctr">
              <a:spcBef>
                <a:spcPct val="50000"/>
              </a:spcBef>
            </a:pPr>
            <a:r>
              <a:rPr sz="2400" b="1" dirty="0">
                <a:solidFill>
                  <a:srgbClr val="0000FF"/>
                </a:solidFill>
                <a:latin typeface="Times New Roman" panose="02020603050405020304" pitchFamily="18" charset="0"/>
              </a:rPr>
              <a:t>Đền thờ Hai Bà Trưng (tỉnh khác)</a:t>
            </a:r>
          </a:p>
        </p:txBody>
      </p:sp>
    </p:spTree>
  </p:cSld>
  <p:clrMapOvr>
    <a:masterClrMapping/>
  </p:clrMapOvr>
  <p:transition spd="med">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a:hlinkClick r:id="" action="ppaction://noaction"/>
          </p:cNvPr>
          <p:cNvSpPr/>
          <p:nvPr/>
        </p:nvSpPr>
        <p:spPr>
          <a:xfrm>
            <a:off x="3086100" y="76200"/>
            <a:ext cx="2971800" cy="990600"/>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11910" rtl="0" eaLnBrk="1" latinLnBrk="0" hangingPunct="1">
              <a:defRPr sz="2600" kern="1200">
                <a:solidFill>
                  <a:schemeClr val="lt1"/>
                </a:solidFill>
                <a:latin typeface="+mn-lt"/>
                <a:ea typeface="+mn-ea"/>
                <a:cs typeface="+mn-cs"/>
              </a:defRPr>
            </a:lvl1pPr>
            <a:lvl2pPr marL="655955" algn="l" defTabSz="1311910" rtl="0" eaLnBrk="1" latinLnBrk="0" hangingPunct="1">
              <a:defRPr sz="2600" kern="1200">
                <a:solidFill>
                  <a:schemeClr val="lt1"/>
                </a:solidFill>
                <a:latin typeface="+mn-lt"/>
                <a:ea typeface="+mn-ea"/>
                <a:cs typeface="+mn-cs"/>
              </a:defRPr>
            </a:lvl2pPr>
            <a:lvl3pPr marL="1311910" algn="l" defTabSz="1311910" rtl="0" eaLnBrk="1" latinLnBrk="0" hangingPunct="1">
              <a:defRPr sz="2600" kern="1200">
                <a:solidFill>
                  <a:schemeClr val="lt1"/>
                </a:solidFill>
                <a:latin typeface="+mn-lt"/>
                <a:ea typeface="+mn-ea"/>
                <a:cs typeface="+mn-cs"/>
              </a:defRPr>
            </a:lvl3pPr>
            <a:lvl4pPr marL="1967230" algn="l" defTabSz="1311910" rtl="0" eaLnBrk="1" latinLnBrk="0" hangingPunct="1">
              <a:defRPr sz="2600" kern="1200">
                <a:solidFill>
                  <a:schemeClr val="lt1"/>
                </a:solidFill>
                <a:latin typeface="+mn-lt"/>
                <a:ea typeface="+mn-ea"/>
                <a:cs typeface="+mn-cs"/>
              </a:defRPr>
            </a:lvl4pPr>
            <a:lvl5pPr marL="2623185" algn="l" defTabSz="1311910" rtl="0" eaLnBrk="1" latinLnBrk="0" hangingPunct="1">
              <a:defRPr sz="2600" kern="1200">
                <a:solidFill>
                  <a:schemeClr val="lt1"/>
                </a:solidFill>
                <a:latin typeface="+mn-lt"/>
                <a:ea typeface="+mn-ea"/>
                <a:cs typeface="+mn-cs"/>
              </a:defRPr>
            </a:lvl5pPr>
            <a:lvl6pPr marL="3279140" algn="l" defTabSz="1311910" rtl="0" eaLnBrk="1" latinLnBrk="0" hangingPunct="1">
              <a:defRPr sz="2600" kern="1200">
                <a:solidFill>
                  <a:schemeClr val="lt1"/>
                </a:solidFill>
                <a:latin typeface="+mn-lt"/>
                <a:ea typeface="+mn-ea"/>
                <a:cs typeface="+mn-cs"/>
              </a:defRPr>
            </a:lvl6pPr>
            <a:lvl7pPr marL="3935095" algn="l" defTabSz="1311910" rtl="0" eaLnBrk="1" latinLnBrk="0" hangingPunct="1">
              <a:defRPr sz="2600" kern="1200">
                <a:solidFill>
                  <a:schemeClr val="lt1"/>
                </a:solidFill>
                <a:latin typeface="+mn-lt"/>
                <a:ea typeface="+mn-ea"/>
                <a:cs typeface="+mn-cs"/>
              </a:defRPr>
            </a:lvl7pPr>
            <a:lvl8pPr marL="4590415" algn="l" defTabSz="1311910" rtl="0" eaLnBrk="1" latinLnBrk="0" hangingPunct="1">
              <a:defRPr sz="2600" kern="1200">
                <a:solidFill>
                  <a:schemeClr val="lt1"/>
                </a:solidFill>
                <a:latin typeface="+mn-lt"/>
                <a:ea typeface="+mn-ea"/>
                <a:cs typeface="+mn-cs"/>
              </a:defRPr>
            </a:lvl8pPr>
            <a:lvl9pPr marL="5246370" algn="l" defTabSz="1311910" rtl="0" eaLnBrk="1" latinLnBrk="0" hangingPunct="1">
              <a:defRPr sz="2600" kern="1200">
                <a:solidFill>
                  <a:schemeClr val="lt1"/>
                </a:solidFill>
                <a:latin typeface="+mn-lt"/>
                <a:ea typeface="+mn-ea"/>
                <a:cs typeface="+mn-cs"/>
              </a:defRPr>
            </a:lvl9pPr>
          </a:lstStyle>
          <a:p>
            <a:pPr marL="0" marR="0" lvl="0" indent="0" algn="ctr" defTabSz="1311910" rtl="0" eaLnBrk="1" fontAlgn="base" latinLnBrk="0" hangingPunct="1">
              <a:lnSpc>
                <a:spcPct val="100000"/>
              </a:lnSpc>
              <a:spcBef>
                <a:spcPct val="0"/>
              </a:spcBef>
              <a:spcAft>
                <a:spcPct val="0"/>
              </a:spcAft>
              <a:buClrTx/>
              <a:buSzTx/>
              <a:buFontTx/>
              <a:buNone/>
              <a:defRPr/>
            </a:pPr>
            <a:r>
              <a:rPr kumimoji="0" lang="vi-VN" sz="5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Dặn dò</a:t>
            </a:r>
          </a:p>
        </p:txBody>
      </p:sp>
      <p:sp>
        <p:nvSpPr>
          <p:cNvPr id="2" name="Text Box 1"/>
          <p:cNvSpPr txBox="1"/>
          <p:nvPr/>
        </p:nvSpPr>
        <p:spPr>
          <a:xfrm>
            <a:off x="87630" y="1371600"/>
            <a:ext cx="8969375" cy="4170680"/>
          </a:xfrm>
          <a:prstGeom prst="rect">
            <a:avLst/>
          </a:prstGeom>
          <a:noFill/>
        </p:spPr>
        <p:txBody>
          <a:bodyPr wrap="square" rtlCol="0" anchor="t">
            <a:spAutoFit/>
          </a:bodyPr>
          <a:lstStyle/>
          <a:p>
            <a:pPr algn="ctr" eaLnBrk="1" hangingPunct="1">
              <a:lnSpc>
                <a:spcPct val="130000"/>
              </a:lnSpc>
              <a:spcBef>
                <a:spcPct val="50000"/>
              </a:spcBef>
              <a:buNone/>
            </a:pPr>
            <a:r>
              <a:rPr lang="vi-VN" sz="5400" b="1" dirty="0">
                <a:solidFill>
                  <a:schemeClr val="tx1"/>
                </a:solidFill>
                <a:latin typeface="Times New Roman" panose="02020603050405020304" pitchFamily="18" charset="0"/>
                <a:cs typeface="Times New Roman" panose="02020603050405020304" pitchFamily="18" charset="0"/>
                <a:sym typeface="+mn-ea"/>
              </a:rPr>
              <a:t>X</a:t>
            </a:r>
            <a:r>
              <a:rPr sz="5400" b="1" dirty="0">
                <a:solidFill>
                  <a:schemeClr val="tx1"/>
                </a:solidFill>
                <a:latin typeface="Times New Roman" panose="02020603050405020304" pitchFamily="18" charset="0"/>
                <a:cs typeface="Times New Roman" panose="02020603050405020304" pitchFamily="18" charset="0"/>
                <a:sym typeface="+mn-ea"/>
              </a:rPr>
              <a:t>em trước b</a:t>
            </a:r>
            <a:r>
              <a:rPr sz="5400" b="1" dirty="0">
                <a:solidFill>
                  <a:schemeClr val="tx1"/>
                </a:solidFill>
                <a:latin typeface="Times New Roman" panose="02020603050405020304" pitchFamily="18" charset="0"/>
                <a:ea typeface="Times New Roman" panose="02020603050405020304" pitchFamily="18" charset="0"/>
                <a:sym typeface="+mn-ea"/>
              </a:rPr>
              <a:t>à</a:t>
            </a:r>
            <a:r>
              <a:rPr sz="5400" b="1" dirty="0">
                <a:solidFill>
                  <a:schemeClr val="tx1"/>
                </a:solidFill>
                <a:latin typeface="Times New Roman" panose="02020603050405020304" pitchFamily="18" charset="0"/>
                <a:cs typeface="Times New Roman" panose="02020603050405020304" pitchFamily="18" charset="0"/>
                <a:sym typeface="+mn-ea"/>
              </a:rPr>
              <a:t>i</a:t>
            </a:r>
            <a:r>
              <a:rPr sz="4800" b="1" i="1" dirty="0">
                <a:solidFill>
                  <a:schemeClr val="tx1"/>
                </a:solidFill>
                <a:latin typeface="Times New Roman" panose="02020603050405020304" pitchFamily="18" charset="0"/>
                <a:cs typeface="Times New Roman" panose="02020603050405020304" pitchFamily="18" charset="0"/>
                <a:sym typeface="+mn-ea"/>
              </a:rPr>
              <a:t> </a:t>
            </a:r>
            <a:br>
              <a:rPr sz="4800" b="1" i="1" dirty="0">
                <a:solidFill>
                  <a:schemeClr val="tx1"/>
                </a:solidFill>
                <a:latin typeface="Times New Roman" panose="02020603050405020304" pitchFamily="18" charset="0"/>
                <a:cs typeface="Times New Roman" panose="02020603050405020304" pitchFamily="18" charset="0"/>
                <a:sym typeface="+mn-ea"/>
              </a:rPr>
            </a:br>
            <a:r>
              <a:rPr sz="4800" b="1" dirty="0">
                <a:solidFill>
                  <a:srgbClr val="FF0000"/>
                </a:solidFill>
                <a:latin typeface="Times New Roman" panose="02020603050405020304" pitchFamily="18" charset="0"/>
                <a:cs typeface="Times New Roman" panose="02020603050405020304" pitchFamily="18" charset="0"/>
                <a:sym typeface="+mn-ea"/>
              </a:rPr>
              <a:t>“</a:t>
            </a:r>
            <a:r>
              <a:rPr lang="vi-VN" sz="4800" b="1" dirty="0">
                <a:solidFill>
                  <a:srgbClr val="FF0000"/>
                </a:solidFill>
                <a:latin typeface="Times New Roman" panose="02020603050405020304" pitchFamily="18" charset="0"/>
                <a:cs typeface="Times New Roman" panose="02020603050405020304" pitchFamily="18" charset="0"/>
                <a:sym typeface="+mn-ea"/>
              </a:rPr>
              <a:t>CHIẾN THẮNG BẠCH ĐẰNG (năm 938)”</a:t>
            </a:r>
            <a:r>
              <a:rPr lang="vi-VN" sz="5400" b="1" i="1" dirty="0">
                <a:solidFill>
                  <a:schemeClr val="tx1"/>
                </a:solidFill>
                <a:latin typeface="Times New Roman" panose="02020603050405020304" pitchFamily="18" charset="0"/>
                <a:cs typeface="Times New Roman" panose="02020603050405020304" pitchFamily="18" charset="0"/>
                <a:sym typeface="+mn-ea"/>
              </a:rPr>
              <a:t/>
            </a:r>
            <a:br>
              <a:rPr lang="vi-VN" sz="5400" b="1" i="1" dirty="0">
                <a:solidFill>
                  <a:schemeClr val="tx1"/>
                </a:solidFill>
                <a:latin typeface="Times New Roman" panose="02020603050405020304" pitchFamily="18" charset="0"/>
                <a:cs typeface="Times New Roman" panose="02020603050405020304" pitchFamily="18" charset="0"/>
                <a:sym typeface="+mn-ea"/>
              </a:rPr>
            </a:br>
            <a:r>
              <a:rPr lang="vi-VN"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SGK T</a:t>
            </a:r>
            <a:r>
              <a:rPr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rang </a:t>
            </a:r>
            <a:r>
              <a:rPr lang="vi-VN"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23</a:t>
            </a:r>
          </a:p>
        </p:txBody>
      </p:sp>
    </p:spTree>
  </p:cSld>
  <p:clrMapOvr>
    <a:masterClrMapping/>
  </p:clrMapOvr>
  <p:transition>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rgb-on-white-01"/>
          <p:cNvPicPr>
            <a:picLocks noChangeAspect="1"/>
          </p:cNvPicPr>
          <p:nvPr/>
        </p:nvPicPr>
        <p:blipFill>
          <a:blip r:embed="rId2"/>
          <a:stretch>
            <a:fillRect/>
          </a:stretch>
        </p:blipFill>
        <p:spPr>
          <a:xfrm>
            <a:off x="-304800" y="0"/>
            <a:ext cx="9448800" cy="7045325"/>
          </a:xfrm>
          <a:prstGeom prst="rect">
            <a:avLst/>
          </a:prstGeom>
          <a:noFill/>
          <a:ln w="9525">
            <a:noFill/>
          </a:ln>
        </p:spPr>
      </p:pic>
      <p:pic>
        <p:nvPicPr>
          <p:cNvPr id="77826" name="Picture 12" descr="Flowers blink Animation"/>
          <p:cNvPicPr>
            <a:picLocks noChangeAspect="1"/>
          </p:cNvPicPr>
          <p:nvPr/>
        </p:nvPicPr>
        <p:blipFill>
          <a:blip r:embed="rId3"/>
          <a:stretch>
            <a:fillRect/>
          </a:stretch>
        </p:blipFill>
        <p:spPr>
          <a:xfrm>
            <a:off x="0" y="0"/>
            <a:ext cx="9144000" cy="609600"/>
          </a:xfrm>
          <a:prstGeom prst="rect">
            <a:avLst/>
          </a:prstGeom>
          <a:noFill/>
          <a:ln w="9525">
            <a:noFill/>
          </a:ln>
        </p:spPr>
      </p:pic>
      <p:pic>
        <p:nvPicPr>
          <p:cNvPr id="77827" name="Picture 13" descr="Flowers blink Animation"/>
          <p:cNvPicPr>
            <a:picLocks noChangeAspect="1"/>
          </p:cNvPicPr>
          <p:nvPr/>
        </p:nvPicPr>
        <p:blipFill>
          <a:blip r:embed="rId3"/>
          <a:stretch>
            <a:fillRect/>
          </a:stretch>
        </p:blipFill>
        <p:spPr>
          <a:xfrm>
            <a:off x="0" y="6172200"/>
            <a:ext cx="9144000" cy="685800"/>
          </a:xfrm>
          <a:prstGeom prst="rect">
            <a:avLst/>
          </a:prstGeom>
          <a:noFill/>
          <a:ln w="9525">
            <a:noFill/>
          </a:ln>
        </p:spPr>
      </p:pic>
      <p:pic>
        <p:nvPicPr>
          <p:cNvPr id="77828" name="Picture 10" descr="Animated Nature - Flowers"/>
          <p:cNvPicPr>
            <a:picLocks noChangeAspect="1"/>
          </p:cNvPicPr>
          <p:nvPr/>
        </p:nvPicPr>
        <p:blipFill>
          <a:blip r:embed="rId4"/>
          <a:stretch>
            <a:fillRect/>
          </a:stretch>
        </p:blipFill>
        <p:spPr>
          <a:xfrm>
            <a:off x="-533400" y="4038600"/>
            <a:ext cx="1600200" cy="2428875"/>
          </a:xfrm>
          <a:prstGeom prst="rect">
            <a:avLst/>
          </a:prstGeom>
          <a:noFill/>
          <a:ln w="9525">
            <a:noFill/>
          </a:ln>
        </p:spPr>
      </p:pic>
      <p:sp>
        <p:nvSpPr>
          <p:cNvPr id="7" name="Rectangle 6"/>
          <p:cNvSpPr/>
          <p:nvPr/>
        </p:nvSpPr>
        <p:spPr>
          <a:xfrm>
            <a:off x="1089660" y="2780030"/>
            <a:ext cx="6964043" cy="2099945"/>
          </a:xfrm>
          <a:prstGeom prst="rect">
            <a:avLst/>
          </a:prstGeom>
          <a:noFill/>
        </p:spPr>
        <p:txBody>
          <a:bodyPr wrap="square" lIns="68580" tIns="34290" rIns="68580" bIns="3429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sz="6600" b="1" i="0" u="none" strike="noStrike"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CHÚC CÁC EM HỌC TỐT</a:t>
            </a:r>
            <a:endParaRPr kumimoji="0" lang="vi-VN" altLang="en-US" sz="6600" b="1" i="0" u="none" strike="noStrike"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pic>
        <p:nvPicPr>
          <p:cNvPr id="54292" name="Picture 20" descr="202"/>
          <p:cNvPicPr>
            <a:picLocks noChangeAspect="1"/>
          </p:cNvPicPr>
          <p:nvPr/>
        </p:nvPicPr>
        <p:blipFill>
          <a:blip r:embed="rId5"/>
          <a:stretch>
            <a:fillRect/>
          </a:stretch>
        </p:blipFill>
        <p:spPr>
          <a:xfrm>
            <a:off x="522288" y="2420938"/>
            <a:ext cx="2133600" cy="1524000"/>
          </a:xfrm>
          <a:prstGeom prst="rect">
            <a:avLst/>
          </a:prstGeom>
          <a:noFill/>
          <a:ln w="9525">
            <a:noFill/>
          </a:ln>
        </p:spPr>
      </p:pic>
      <p:pic>
        <p:nvPicPr>
          <p:cNvPr id="3" name="Picture 20" descr="202"/>
          <p:cNvPicPr>
            <a:picLocks noChangeAspect="1"/>
          </p:cNvPicPr>
          <p:nvPr/>
        </p:nvPicPr>
        <p:blipFill>
          <a:blip r:embed="rId5"/>
          <a:stretch>
            <a:fillRect/>
          </a:stretch>
        </p:blipFill>
        <p:spPr>
          <a:xfrm>
            <a:off x="6096000" y="2420938"/>
            <a:ext cx="2133600" cy="152400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dissolve">
                                      <p:cBhvr>
                                        <p:cTn id="7" dur="500"/>
                                        <p:tgtEl>
                                          <p:spTgt spid="5429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8" descr="trungvuongzt6"/>
          <p:cNvPicPr>
            <a:picLocks noChangeAspect="1"/>
          </p:cNvPicPr>
          <p:nvPr/>
        </p:nvPicPr>
        <p:blipFill>
          <a:blip r:embed="rId2"/>
          <a:stretch>
            <a:fillRect/>
          </a:stretch>
        </p:blipFill>
        <p:spPr>
          <a:xfrm>
            <a:off x="0" y="533400"/>
            <a:ext cx="9144000" cy="5800725"/>
          </a:xfrm>
          <a:prstGeom prst="rect">
            <a:avLst/>
          </a:prstGeom>
          <a:noFill/>
          <a:ln w="952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5"/>
          <p:cNvSpPr>
            <a:spLocks noChangeArrowheads="1"/>
          </p:cNvSpPr>
          <p:nvPr/>
        </p:nvSpPr>
        <p:spPr bwMode="auto">
          <a:xfrm>
            <a:off x="1357313" y="827088"/>
            <a:ext cx="64636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55650">
              <a:spcBef>
                <a:spcPct val="20000"/>
              </a:spcBef>
              <a:buChar char="•"/>
              <a:defRPr sz="3200">
                <a:solidFill>
                  <a:schemeClr val="tx1"/>
                </a:solidFill>
                <a:latin typeface="Arial" panose="020B0604020202020204" pitchFamily="34" charset="0"/>
              </a:defRPr>
            </a:lvl1pPr>
            <a:lvl2pPr marL="742950" indent="-285750" defTabSz="755650">
              <a:spcBef>
                <a:spcPct val="20000"/>
              </a:spcBef>
              <a:buChar char="–"/>
              <a:defRPr sz="2800">
                <a:solidFill>
                  <a:schemeClr val="tx1"/>
                </a:solidFill>
                <a:latin typeface="Arial" panose="020B0604020202020204" pitchFamily="34" charset="0"/>
              </a:defRPr>
            </a:lvl2pPr>
            <a:lvl3pPr marL="1143000" indent="-228600" defTabSz="755650">
              <a:spcBef>
                <a:spcPct val="20000"/>
              </a:spcBef>
              <a:buChar char="•"/>
              <a:defRPr sz="2400">
                <a:solidFill>
                  <a:schemeClr val="tx1"/>
                </a:solidFill>
                <a:latin typeface="Arial" panose="020B0604020202020204" pitchFamily="34" charset="0"/>
              </a:defRPr>
            </a:lvl3pPr>
            <a:lvl4pPr marL="1600200" indent="-228600" defTabSz="755650">
              <a:spcBef>
                <a:spcPct val="20000"/>
              </a:spcBef>
              <a:buChar char="–"/>
              <a:defRPr sz="2000">
                <a:solidFill>
                  <a:schemeClr val="tx1"/>
                </a:solidFill>
                <a:latin typeface="Arial" panose="020B0604020202020204" pitchFamily="34" charset="0"/>
              </a:defRPr>
            </a:lvl4pPr>
            <a:lvl5pPr marL="2057400" indent="-228600" defTabSz="755650">
              <a:spcBef>
                <a:spcPct val="20000"/>
              </a:spcBef>
              <a:buChar char="»"/>
              <a:defRPr sz="2000">
                <a:solidFill>
                  <a:schemeClr val="tx1"/>
                </a:solidFill>
                <a:latin typeface="Arial" panose="020B0604020202020204" pitchFamily="34" charset="0"/>
              </a:defRPr>
            </a:lvl5pPr>
            <a:lvl6pPr marL="25146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dirty="0" err="1">
                <a:solidFill>
                  <a:srgbClr val="FFFFFF"/>
                </a:solidFill>
                <a:latin typeface="Times New Roman" panose="02020603050405020304" pitchFamily="18" charset="0"/>
                <a:cs typeface="Times New Roman" panose="02020603050405020304" pitchFamily="18" charset="0"/>
              </a:rPr>
              <a:t>Thứ</a:t>
            </a:r>
            <a:r>
              <a:rPr lang="en-US" altLang="en-US" sz="3600" b="1" i="1" dirty="0">
                <a:solidFill>
                  <a:srgbClr val="FFFFFF"/>
                </a:solidFill>
                <a:latin typeface="Times New Roman" panose="02020603050405020304" pitchFamily="18" charset="0"/>
                <a:cs typeface="Times New Roman" panose="02020603050405020304" pitchFamily="18" charset="0"/>
              </a:rPr>
              <a:t> </a:t>
            </a:r>
            <a:r>
              <a:rPr lang="vi-VN" altLang="en-US" sz="3600" b="1" i="1" dirty="0">
                <a:solidFill>
                  <a:srgbClr val="FFFFFF"/>
                </a:solidFill>
                <a:latin typeface="Times New Roman" panose="02020603050405020304" pitchFamily="18" charset="0"/>
                <a:cs typeface="Times New Roman" panose="02020603050405020304" pitchFamily="18" charset="0"/>
              </a:rPr>
              <a:t>ba </a:t>
            </a:r>
            <a:r>
              <a:rPr lang="en-US" altLang="en-US" sz="3600" b="1" i="1" dirty="0" err="1">
                <a:solidFill>
                  <a:srgbClr val="FFFFFF"/>
                </a:solidFill>
                <a:latin typeface="Times New Roman" panose="02020603050405020304" pitchFamily="18" charset="0"/>
                <a:cs typeface="Times New Roman" panose="02020603050405020304" pitchFamily="18" charset="0"/>
              </a:rPr>
              <a:t>ngày 8</a:t>
            </a:r>
            <a:r>
              <a:rPr lang="vi-VN" altLang="en-US" sz="3600" b="1" i="1" dirty="0">
                <a:solidFill>
                  <a:srgbClr val="FFFFFF"/>
                </a:solidFill>
                <a:latin typeface="Times New Roman" panose="02020603050405020304" pitchFamily="18" charset="0"/>
                <a:cs typeface="Times New Roman" panose="02020603050405020304" pitchFamily="18" charset="0"/>
              </a:rPr>
              <a:t> </a:t>
            </a:r>
            <a:r>
              <a:rPr lang="en-US" altLang="en-US" sz="3600" b="1" i="1" dirty="0" err="1">
                <a:solidFill>
                  <a:srgbClr val="FFFFFF"/>
                </a:solidFill>
                <a:latin typeface="Times New Roman" panose="02020603050405020304" pitchFamily="18" charset="0"/>
                <a:cs typeface="Times New Roman" panose="02020603050405020304" pitchFamily="18" charset="0"/>
              </a:rPr>
              <a:t>tháng</a:t>
            </a:r>
            <a:r>
              <a:rPr lang="en-US" altLang="en-US" sz="3600" b="1" i="1" dirty="0">
                <a:solidFill>
                  <a:srgbClr val="FFFFFF"/>
                </a:solidFill>
                <a:latin typeface="Times New Roman" panose="02020603050405020304" pitchFamily="18" charset="0"/>
                <a:cs typeface="Times New Roman" panose="02020603050405020304" pitchFamily="18" charset="0"/>
              </a:rPr>
              <a:t> 2 </a:t>
            </a:r>
            <a:r>
              <a:rPr lang="en-US" altLang="en-US" sz="3600" b="1" i="1" dirty="0" err="1">
                <a:solidFill>
                  <a:srgbClr val="FFFFFF"/>
                </a:solidFill>
                <a:latin typeface="Times New Roman" panose="02020603050405020304" pitchFamily="18" charset="0"/>
                <a:cs typeface="Times New Roman" panose="02020603050405020304" pitchFamily="18" charset="0"/>
              </a:rPr>
              <a:t>năm</a:t>
            </a:r>
            <a:r>
              <a:rPr lang="en-US" altLang="en-US" sz="3600" b="1" i="1" dirty="0">
                <a:solidFill>
                  <a:srgbClr val="FFFFFF"/>
                </a:solidFill>
                <a:latin typeface="Times New Roman" panose="02020603050405020304" pitchFamily="18" charset="0"/>
                <a:cs typeface="Times New Roman" panose="02020603050405020304" pitchFamily="18" charset="0"/>
              </a:rPr>
              <a:t> 2022</a:t>
            </a:r>
          </a:p>
        </p:txBody>
      </p:sp>
      <p:sp>
        <p:nvSpPr>
          <p:cNvPr id="7172" name="Rectangle 115"/>
          <p:cNvSpPr>
            <a:spLocks noChangeArrowheads="1"/>
          </p:cNvSpPr>
          <p:nvPr/>
        </p:nvSpPr>
        <p:spPr bwMode="auto">
          <a:xfrm>
            <a:off x="1371600" y="2133600"/>
            <a:ext cx="848201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55650">
              <a:spcBef>
                <a:spcPct val="20000"/>
              </a:spcBef>
              <a:buChar char="•"/>
              <a:defRPr sz="3200">
                <a:solidFill>
                  <a:schemeClr val="tx1"/>
                </a:solidFill>
                <a:latin typeface="Arial" panose="020B0604020202020204" pitchFamily="34" charset="0"/>
              </a:defRPr>
            </a:lvl1pPr>
            <a:lvl2pPr marL="742950" indent="-285750" defTabSz="755650">
              <a:spcBef>
                <a:spcPct val="20000"/>
              </a:spcBef>
              <a:buChar char="–"/>
              <a:defRPr sz="2800">
                <a:solidFill>
                  <a:schemeClr val="tx1"/>
                </a:solidFill>
                <a:latin typeface="Arial" panose="020B0604020202020204" pitchFamily="34" charset="0"/>
              </a:defRPr>
            </a:lvl2pPr>
            <a:lvl3pPr marL="1143000" indent="-228600" defTabSz="755650">
              <a:spcBef>
                <a:spcPct val="20000"/>
              </a:spcBef>
              <a:buChar char="•"/>
              <a:defRPr sz="2400">
                <a:solidFill>
                  <a:schemeClr val="tx1"/>
                </a:solidFill>
                <a:latin typeface="Arial" panose="020B0604020202020204" pitchFamily="34" charset="0"/>
              </a:defRPr>
            </a:lvl3pPr>
            <a:lvl4pPr marL="1600200" indent="-228600" defTabSz="755650">
              <a:spcBef>
                <a:spcPct val="20000"/>
              </a:spcBef>
              <a:buChar char="–"/>
              <a:defRPr sz="2000">
                <a:solidFill>
                  <a:schemeClr val="tx1"/>
                </a:solidFill>
                <a:latin typeface="Arial" panose="020B0604020202020204" pitchFamily="34" charset="0"/>
              </a:defRPr>
            </a:lvl4pPr>
            <a:lvl5pPr marL="2057400" indent="-228600" defTabSz="755650">
              <a:spcBef>
                <a:spcPct val="20000"/>
              </a:spcBef>
              <a:buChar char="»"/>
              <a:defRPr sz="2000">
                <a:solidFill>
                  <a:schemeClr val="tx1"/>
                </a:solidFill>
                <a:latin typeface="Arial" panose="020B0604020202020204" pitchFamily="34" charset="0"/>
              </a:defRPr>
            </a:lvl5pPr>
            <a:lvl6pPr marL="25146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b="1" dirty="0">
                <a:solidFill>
                  <a:srgbClr val="FFFF00"/>
                </a:solidFill>
                <a:latin typeface="Times New Roman" panose="02020603050405020304" pitchFamily="18" charset="0"/>
                <a:cs typeface="Times New Roman" panose="02020603050405020304" pitchFamily="18" charset="0"/>
              </a:rPr>
              <a:t>Khởi nghĩa Hai Bà Trưng (Năm 40)</a:t>
            </a:r>
          </a:p>
        </p:txBody>
      </p:sp>
      <p:sp>
        <p:nvSpPr>
          <p:cNvPr id="7173" name="Rectangle 115"/>
          <p:cNvSpPr>
            <a:spLocks noChangeArrowheads="1"/>
          </p:cNvSpPr>
          <p:nvPr/>
        </p:nvSpPr>
        <p:spPr bwMode="auto">
          <a:xfrm>
            <a:off x="3567113" y="1487488"/>
            <a:ext cx="1638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55650">
              <a:spcBef>
                <a:spcPct val="20000"/>
              </a:spcBef>
              <a:buChar char="•"/>
              <a:defRPr sz="3200">
                <a:solidFill>
                  <a:schemeClr val="tx1"/>
                </a:solidFill>
                <a:latin typeface="Arial" panose="020B0604020202020204" pitchFamily="34" charset="0"/>
              </a:defRPr>
            </a:lvl1pPr>
            <a:lvl2pPr marL="742950" indent="-285750" defTabSz="755650">
              <a:spcBef>
                <a:spcPct val="20000"/>
              </a:spcBef>
              <a:buChar char="–"/>
              <a:defRPr sz="2800">
                <a:solidFill>
                  <a:schemeClr val="tx1"/>
                </a:solidFill>
                <a:latin typeface="Arial" panose="020B0604020202020204" pitchFamily="34" charset="0"/>
              </a:defRPr>
            </a:lvl2pPr>
            <a:lvl3pPr marL="1143000" indent="-228600" defTabSz="755650">
              <a:spcBef>
                <a:spcPct val="20000"/>
              </a:spcBef>
              <a:buChar char="•"/>
              <a:defRPr sz="2400">
                <a:solidFill>
                  <a:schemeClr val="tx1"/>
                </a:solidFill>
                <a:latin typeface="Arial" panose="020B0604020202020204" pitchFamily="34" charset="0"/>
              </a:defRPr>
            </a:lvl3pPr>
            <a:lvl4pPr marL="1600200" indent="-228600" defTabSz="755650">
              <a:spcBef>
                <a:spcPct val="20000"/>
              </a:spcBef>
              <a:buChar char="–"/>
              <a:defRPr sz="2000">
                <a:solidFill>
                  <a:schemeClr val="tx1"/>
                </a:solidFill>
                <a:latin typeface="Arial" panose="020B0604020202020204" pitchFamily="34" charset="0"/>
              </a:defRPr>
            </a:lvl4pPr>
            <a:lvl5pPr marL="2057400" indent="-228600" defTabSz="755650">
              <a:spcBef>
                <a:spcPct val="20000"/>
              </a:spcBef>
              <a:buChar char="»"/>
              <a:defRPr sz="2000">
                <a:solidFill>
                  <a:schemeClr val="tx1"/>
                </a:solidFill>
                <a:latin typeface="Arial" panose="020B0604020202020204" pitchFamily="34" charset="0"/>
              </a:defRPr>
            </a:lvl5pPr>
            <a:lvl6pPr marL="25146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b="1" dirty="0">
                <a:solidFill>
                  <a:srgbClr val="FFFFFF"/>
                </a:solidFill>
                <a:latin typeface="Times New Roman" panose="02020603050405020304" pitchFamily="18" charset="0"/>
                <a:cs typeface="Times New Roman" panose="02020603050405020304" pitchFamily="18" charset="0"/>
              </a:rPr>
              <a:t>Lịch sử</a:t>
            </a: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228600" y="1314450"/>
            <a:ext cx="8610600" cy="708025"/>
          </a:xfrm>
          <a:prstGeom prst="rect">
            <a:avLst/>
          </a:prstGeom>
          <a:noFill/>
          <a:ln w="9525">
            <a:noFill/>
          </a:ln>
        </p:spPr>
        <p:txBody>
          <a:bodyPr>
            <a:spAutoFit/>
          </a:bodyPr>
          <a:lstStyle/>
          <a:p>
            <a:pPr algn="just">
              <a:spcBef>
                <a:spcPct val="50000"/>
              </a:spcBef>
            </a:pPr>
            <a:r>
              <a:rPr sz="4000" b="1" dirty="0">
                <a:solidFill>
                  <a:srgbClr val="FF0000"/>
                </a:solidFill>
                <a:latin typeface="Times New Roman" panose="02020603050405020304" pitchFamily="18" charset="0"/>
                <a:cs typeface="Times New Roman" panose="02020603050405020304" pitchFamily="18" charset="0"/>
              </a:rPr>
              <a:t>1. Nguyên nhân của cuộc khởi nghĩa:</a:t>
            </a:r>
            <a:endParaRPr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Box 11"/>
          <p:cNvSpPr txBox="1"/>
          <p:nvPr/>
        </p:nvSpPr>
        <p:spPr>
          <a:xfrm>
            <a:off x="371475" y="2157413"/>
            <a:ext cx="8401050" cy="3786187"/>
          </a:xfrm>
          <a:prstGeom prst="rect">
            <a:avLst/>
          </a:prstGeom>
          <a:noFill/>
          <a:ln w="9525">
            <a:noFill/>
          </a:ln>
        </p:spPr>
        <p:txBody>
          <a:bodyPr>
            <a:spAutoFit/>
          </a:bodyPr>
          <a:lstStyle/>
          <a:p>
            <a:pPr algn="just">
              <a:buChar char="-"/>
            </a:pPr>
            <a:r>
              <a:rPr sz="4000" b="1" dirty="0">
                <a:solidFill>
                  <a:schemeClr val="tx1"/>
                </a:solidFill>
                <a:latin typeface="Times New Roman" panose="02020603050405020304" pitchFamily="18" charset="0"/>
                <a:cs typeface="Times New Roman" panose="02020603050405020304" pitchFamily="18" charset="0"/>
              </a:rPr>
              <a:t> Do ách áp bức bóc lột h</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 khắc của nh</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 Hán</a:t>
            </a:r>
          </a:p>
          <a:p>
            <a:pPr algn="just"/>
            <a:r>
              <a:rPr sz="4000" b="1" dirty="0">
                <a:solidFill>
                  <a:schemeClr val="tx1"/>
                </a:solidFill>
                <a:latin typeface="Times New Roman" panose="02020603050405020304" pitchFamily="18" charset="0"/>
                <a:cs typeface="Times New Roman" panose="02020603050405020304" pitchFamily="18" charset="0"/>
              </a:rPr>
              <a:t>- Do Thi Sách, chồng của b</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 Trưng Trắc bị Tô Định giết hại.</a:t>
            </a:r>
          </a:p>
          <a:p>
            <a:pPr algn="just"/>
            <a:r>
              <a:rPr sz="4000" b="1" dirty="0">
                <a:solidFill>
                  <a:schemeClr val="tx1"/>
                </a:solidFill>
                <a:latin typeface="Times New Roman" panose="02020603050405020304" pitchFamily="18" charset="0"/>
                <a:cs typeface="Times New Roman" panose="02020603050405020304" pitchFamily="18" charset="0"/>
              </a:rPr>
              <a:t>- Vì lòng yêu nước, căm thù giặc sâu sắc của hai b</a:t>
            </a:r>
            <a:r>
              <a:rPr sz="4000" b="1" dirty="0">
                <a:solidFill>
                  <a:schemeClr val="tx1"/>
                </a:solidFill>
                <a:latin typeface="Times New Roman" panose="02020603050405020304" pitchFamily="18" charset="0"/>
                <a:ea typeface="Times New Roman" panose="02020603050405020304" pitchFamily="18" charset="0"/>
              </a:rPr>
              <a:t>à</a:t>
            </a:r>
            <a:r>
              <a:rPr sz="4000" b="1" dirty="0">
                <a:solidFill>
                  <a:schemeClr val="tx1"/>
                </a:solidFill>
                <a:latin typeface="Times New Roman" panose="02020603050405020304" pitchFamily="18" charset="0"/>
                <a:cs typeface="Times New Roman" panose="02020603050405020304" pitchFamily="18" charset="0"/>
              </a:rPr>
              <a:t>.</a:t>
            </a:r>
            <a:endParaRPr sz="4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p:nvPr/>
        </p:nvSpPr>
        <p:spPr>
          <a:xfrm>
            <a:off x="457200" y="6135688"/>
            <a:ext cx="2895600" cy="645160"/>
          </a:xfrm>
          <a:prstGeom prst="rect">
            <a:avLst/>
          </a:prstGeom>
          <a:noFill/>
          <a:ln w="9525">
            <a:noFill/>
          </a:ln>
        </p:spPr>
        <p:txBody>
          <a:bodyPr>
            <a:spAutoFit/>
          </a:bodyPr>
          <a:lstStyle/>
          <a:p>
            <a:pPr algn="l">
              <a:spcBef>
                <a:spcPct val="50000"/>
              </a:spcBef>
            </a:pPr>
            <a:r>
              <a:rPr b="1" dirty="0">
                <a:solidFill>
                  <a:schemeClr val="accent6">
                    <a:lumMod val="75000"/>
                  </a:schemeClr>
                </a:solidFill>
                <a:latin typeface="Times New Roman" panose="02020603050405020304" pitchFamily="18" charset="0"/>
              </a:rPr>
              <a:t>Q</a:t>
            </a:r>
            <a:r>
              <a:rPr lang="en-US" b="1" dirty="0">
                <a:solidFill>
                  <a:schemeClr val="accent6">
                    <a:lumMod val="75000"/>
                  </a:schemeClr>
                </a:solidFill>
                <a:latin typeface="Times New Roman" panose="02020603050405020304" pitchFamily="18" charset="0"/>
              </a:rPr>
              <a:t>uận Gia Chỉ thời nhà Hán cai trị</a:t>
            </a:r>
          </a:p>
        </p:txBody>
      </p:sp>
      <p:pic>
        <p:nvPicPr>
          <p:cNvPr id="10243" name="Picture 13" descr="IMG_1146"/>
          <p:cNvPicPr>
            <a:picLocks noChangeAspect="1"/>
          </p:cNvPicPr>
          <p:nvPr/>
        </p:nvPicPr>
        <p:blipFill>
          <a:blip r:embed="rId3">
            <a:lum contrast="42000"/>
          </a:blip>
          <a:srcRect l="11732" t="17056" r="5954"/>
          <a:stretch>
            <a:fillRect/>
          </a:stretch>
        </p:blipFill>
        <p:spPr>
          <a:xfrm>
            <a:off x="3200400" y="76200"/>
            <a:ext cx="5867400" cy="6705600"/>
          </a:xfrm>
          <a:prstGeom prst="rect">
            <a:avLst/>
          </a:prstGeom>
          <a:noFill/>
          <a:ln w="9525" cap="flat" cmpd="sng">
            <a:solidFill>
              <a:srgbClr val="FF0000"/>
            </a:solidFill>
            <a:prstDash val="solid"/>
            <a:miter/>
            <a:headEnd type="none" w="med" len="med"/>
            <a:tailEnd type="none" w="med" len="med"/>
          </a:ln>
        </p:spPr>
      </p:pic>
      <p:sp>
        <p:nvSpPr>
          <p:cNvPr id="87054" name="Oval 14"/>
          <p:cNvSpPr/>
          <p:nvPr/>
        </p:nvSpPr>
        <p:spPr>
          <a:xfrm>
            <a:off x="3962400" y="990600"/>
            <a:ext cx="2249488" cy="2073275"/>
          </a:xfrm>
          <a:prstGeom prst="ellipse">
            <a:avLst/>
          </a:prstGeom>
          <a:noFill/>
          <a:ln w="57150" cap="flat" cmpd="sng">
            <a:solidFill>
              <a:srgbClr val="0000FF"/>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47468" name="Text Box 12"/>
          <p:cNvSpPr txBox="1"/>
          <p:nvPr/>
        </p:nvSpPr>
        <p:spPr>
          <a:xfrm>
            <a:off x="0" y="76200"/>
            <a:ext cx="3191510" cy="3322955"/>
          </a:xfrm>
          <a:prstGeom prst="rect">
            <a:avLst/>
          </a:prstGeom>
          <a:noFill/>
          <a:ln w="9525">
            <a:noFill/>
          </a:ln>
        </p:spPr>
        <p:txBody>
          <a:bodyPr wrap="square">
            <a:spAutoFit/>
          </a:bodyPr>
          <a:lstStyle/>
          <a:p>
            <a:pPr algn="l" eaLnBrk="0" hangingPunct="0">
              <a:spcBef>
                <a:spcPct val="50000"/>
              </a:spcBef>
            </a:pPr>
            <a:r>
              <a:rPr sz="3000" b="1" dirty="0">
                <a:solidFill>
                  <a:srgbClr val="FF0000"/>
                </a:solidFill>
                <a:latin typeface="Times New Roman" panose="02020603050405020304" pitchFamily="18" charset="0"/>
              </a:rPr>
              <a:t>Quận Giao</a:t>
            </a:r>
            <a:r>
              <a:rPr lang="vi-VN" sz="3000" b="1" dirty="0">
                <a:solidFill>
                  <a:srgbClr val="FF0000"/>
                </a:solidFill>
                <a:latin typeface="Times New Roman" panose="02020603050405020304" pitchFamily="18" charset="0"/>
              </a:rPr>
              <a:t> </a:t>
            </a:r>
            <a:r>
              <a:rPr sz="3000" b="1" dirty="0">
                <a:solidFill>
                  <a:srgbClr val="FF0000"/>
                </a:solidFill>
                <a:latin typeface="Times New Roman" panose="02020603050405020304" pitchFamily="18" charset="0"/>
              </a:rPr>
              <a:t>Chỉ</a:t>
            </a:r>
            <a:r>
              <a:rPr sz="3000" b="1" dirty="0">
                <a:solidFill>
                  <a:schemeClr val="tx1"/>
                </a:solidFill>
                <a:latin typeface="Times New Roman" panose="02020603050405020304" pitchFamily="18" charset="0"/>
              </a:rPr>
              <a:t>: Thời nhà Hán đô hộ nước ta, vùng đất Bắc Bộ và Bắc Trung Bộ chúng đặt là quận Giao Chỉ.</a:t>
            </a:r>
          </a:p>
        </p:txBody>
      </p:sp>
      <p:sp>
        <p:nvSpPr>
          <p:cNvPr id="147470" name="Text Box 14"/>
          <p:cNvSpPr txBox="1"/>
          <p:nvPr/>
        </p:nvSpPr>
        <p:spPr>
          <a:xfrm>
            <a:off x="0" y="3543300"/>
            <a:ext cx="3048000" cy="2399665"/>
          </a:xfrm>
          <a:prstGeom prst="rect">
            <a:avLst/>
          </a:prstGeom>
          <a:noFill/>
          <a:ln w="9525">
            <a:noFill/>
          </a:ln>
        </p:spPr>
        <p:txBody>
          <a:bodyPr>
            <a:spAutoFit/>
          </a:bodyPr>
          <a:lstStyle/>
          <a:p>
            <a:pPr algn="l" eaLnBrk="0" hangingPunct="0">
              <a:spcBef>
                <a:spcPct val="50000"/>
              </a:spcBef>
            </a:pPr>
            <a:r>
              <a:rPr sz="3000" b="1" dirty="0">
                <a:solidFill>
                  <a:srgbClr val="FF0000"/>
                </a:solidFill>
                <a:latin typeface="Times New Roman" panose="02020603050405020304" pitchFamily="18" charset="0"/>
              </a:rPr>
              <a:t>Thái thú</a:t>
            </a:r>
            <a:r>
              <a:rPr sz="3000" b="1" dirty="0">
                <a:solidFill>
                  <a:schemeClr val="tx1"/>
                </a:solidFill>
                <a:latin typeface="Times New Roman" panose="02020603050405020304" pitchFamily="18" charset="0"/>
              </a:rPr>
              <a:t>: Là một chức quan cai trị một quận thời nhà Hán đô hộ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7468"/>
                                        </p:tgtEl>
                                        <p:attrNameLst>
                                          <p:attrName>style.visibility</p:attrName>
                                        </p:attrNameLst>
                                      </p:cBhvr>
                                      <p:to>
                                        <p:strVal val="visible"/>
                                      </p:to>
                                    </p:set>
                                    <p:anim calcmode="lin" valueType="num">
                                      <p:cBhvr>
                                        <p:cTn id="7" dur="500" fill="hold"/>
                                        <p:tgtEl>
                                          <p:spTgt spid="147468"/>
                                        </p:tgtEl>
                                        <p:attrNameLst>
                                          <p:attrName>ppt_w</p:attrName>
                                        </p:attrNameLst>
                                      </p:cBhvr>
                                      <p:tavLst>
                                        <p:tav tm="0">
                                          <p:val>
                                            <p:fltVal val="0"/>
                                          </p:val>
                                        </p:tav>
                                        <p:tav tm="100000">
                                          <p:val>
                                            <p:strVal val="#ppt_w"/>
                                          </p:val>
                                        </p:tav>
                                      </p:tavLst>
                                    </p:anim>
                                    <p:anim calcmode="lin" valueType="num">
                                      <p:cBhvr>
                                        <p:cTn id="8" dur="500" fill="hold"/>
                                        <p:tgtEl>
                                          <p:spTgt spid="147468"/>
                                        </p:tgtEl>
                                        <p:attrNameLst>
                                          <p:attrName>ppt_h</p:attrName>
                                        </p:attrNameLst>
                                      </p:cBhvr>
                                      <p:tavLst>
                                        <p:tav tm="0">
                                          <p:val>
                                            <p:fltVal val="0"/>
                                          </p:val>
                                        </p:tav>
                                        <p:tav tm="100000">
                                          <p:val>
                                            <p:strVal val="#ppt_h"/>
                                          </p:val>
                                        </p:tav>
                                      </p:tavLst>
                                    </p:anim>
                                    <p:animEffect transition="in" filter="fade">
                                      <p:cBhvr>
                                        <p:cTn id="9" dur="500"/>
                                        <p:tgtEl>
                                          <p:spTgt spid="14746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additive="base">
                                        <p:cTn id="14" dur="500" fill="hold"/>
                                        <p:tgtEl>
                                          <p:spTgt spid="10243"/>
                                        </p:tgtEl>
                                        <p:attrNameLst>
                                          <p:attrName>ppt_x</p:attrName>
                                        </p:attrNameLst>
                                      </p:cBhvr>
                                      <p:tavLst>
                                        <p:tav tm="0">
                                          <p:val>
                                            <p:strVal val="#ppt_x"/>
                                          </p:val>
                                        </p:tav>
                                        <p:tav tm="100000">
                                          <p:val>
                                            <p:strVal val="#ppt_x"/>
                                          </p:val>
                                        </p:tav>
                                      </p:tavLst>
                                    </p:anim>
                                    <p:anim calcmode="lin" valueType="num">
                                      <p:cBhvr additive="base">
                                        <p:cTn id="15"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054"/>
                                        </p:tgtEl>
                                        <p:attrNameLst>
                                          <p:attrName>style.visibility</p:attrName>
                                        </p:attrNameLst>
                                      </p:cBhvr>
                                      <p:to>
                                        <p:strVal val="visible"/>
                                      </p:to>
                                    </p:set>
                                    <p:animEffect transition="in" filter="wipe(down)">
                                      <p:cBhvr>
                                        <p:cTn id="20" dur="500"/>
                                        <p:tgtEl>
                                          <p:spTgt spid="8705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wipe(down)">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7470"/>
                                        </p:tgtEl>
                                        <p:attrNameLst>
                                          <p:attrName>style.visibility</p:attrName>
                                        </p:attrNameLst>
                                      </p:cBhvr>
                                      <p:to>
                                        <p:strVal val="visible"/>
                                      </p:to>
                                    </p:set>
                                    <p:anim calcmode="lin" valueType="num">
                                      <p:cBhvr>
                                        <p:cTn id="28" dur="500" fill="hold"/>
                                        <p:tgtEl>
                                          <p:spTgt spid="147470"/>
                                        </p:tgtEl>
                                        <p:attrNameLst>
                                          <p:attrName>ppt_w</p:attrName>
                                        </p:attrNameLst>
                                      </p:cBhvr>
                                      <p:tavLst>
                                        <p:tav tm="0">
                                          <p:val>
                                            <p:fltVal val="0"/>
                                          </p:val>
                                        </p:tav>
                                        <p:tav tm="100000">
                                          <p:val>
                                            <p:strVal val="#ppt_w"/>
                                          </p:val>
                                        </p:tav>
                                      </p:tavLst>
                                    </p:anim>
                                    <p:anim calcmode="lin" valueType="num">
                                      <p:cBhvr>
                                        <p:cTn id="29" dur="500" fill="hold"/>
                                        <p:tgtEl>
                                          <p:spTgt spid="147470"/>
                                        </p:tgtEl>
                                        <p:attrNameLst>
                                          <p:attrName>ppt_h</p:attrName>
                                        </p:attrNameLst>
                                      </p:cBhvr>
                                      <p:tavLst>
                                        <p:tav tm="0">
                                          <p:val>
                                            <p:fltVal val="0"/>
                                          </p:val>
                                        </p:tav>
                                        <p:tav tm="100000">
                                          <p:val>
                                            <p:strVal val="#ppt_h"/>
                                          </p:val>
                                        </p:tav>
                                      </p:tavLst>
                                    </p:anim>
                                    <p:animEffect transition="in" filter="fade">
                                      <p:cBhvr>
                                        <p:cTn id="30" dur="500"/>
                                        <p:tgtEl>
                                          <p:spTgt spid="147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87054" grpId="0" animBg="1"/>
      <p:bldP spid="147468" grpId="0"/>
      <p:bldP spid="1474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860" y="533400"/>
            <a:ext cx="8867140" cy="5774502"/>
            <a:chOff x="0" y="1432"/>
            <a:chExt cx="14400" cy="9432"/>
          </a:xfrm>
        </p:grpSpPr>
        <p:pic>
          <p:nvPicPr>
            <p:cNvPr id="11266" name="Picture 4" descr="Untitled-10 copy"/>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320" y="2224"/>
              <a:ext cx="5160" cy="8640"/>
            </a:xfrm>
            <a:prstGeom prst="rect">
              <a:avLst/>
            </a:prstGeom>
            <a:noFill/>
            <a:ln w="9525">
              <a:noFill/>
            </a:ln>
          </p:spPr>
        </p:pic>
        <p:pic>
          <p:nvPicPr>
            <p:cNvPr id="11267" name="Picture 2" descr="Untitled-1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240" y="2280"/>
              <a:ext cx="5160" cy="8520"/>
            </a:xfrm>
            <a:prstGeom prst="rect">
              <a:avLst/>
            </a:prstGeom>
            <a:noFill/>
            <a:ln w="9525">
              <a:noFill/>
            </a:ln>
          </p:spPr>
        </p:pic>
        <p:pic>
          <p:nvPicPr>
            <p:cNvPr id="11268" name="Picture 4" descr="Untitled-11 copy"/>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0" y="2160"/>
              <a:ext cx="4320" cy="8540"/>
            </a:xfrm>
            <a:prstGeom prst="rect">
              <a:avLst/>
            </a:prstGeom>
            <a:noFill/>
            <a:ln w="9525">
              <a:noFill/>
            </a:ln>
          </p:spPr>
        </p:pic>
        <p:sp>
          <p:nvSpPr>
            <p:cNvPr id="11269" name="Text Box 7"/>
            <p:cNvSpPr txBox="1"/>
            <p:nvPr/>
          </p:nvSpPr>
          <p:spPr>
            <a:xfrm>
              <a:off x="480" y="1432"/>
              <a:ext cx="13920" cy="752"/>
            </a:xfrm>
            <a:prstGeom prst="rect">
              <a:avLst/>
            </a:prstGeom>
            <a:noFill/>
            <a:ln w="9525">
              <a:noFill/>
            </a:ln>
          </p:spPr>
          <p:txBody>
            <a:bodyPr>
              <a:spAutoFit/>
            </a:bodyPr>
            <a:lstStyle/>
            <a:p>
              <a:pPr algn="ctr">
                <a:spcBef>
                  <a:spcPct val="50000"/>
                </a:spcBef>
              </a:pPr>
              <a:r>
                <a:rPr lang="vi-VN" sz="2400" b="1" dirty="0">
                  <a:solidFill>
                    <a:srgbClr val="FF0000"/>
                  </a:solidFill>
                  <a:latin typeface="Times New Roman" panose="02020603050405020304" pitchFamily="18" charset="0"/>
                  <a:cs typeface="Times New Roman" panose="02020603050405020304" pitchFamily="18" charset="0"/>
                </a:rPr>
                <a:t>Hai Bà Tr</a:t>
              </a:r>
              <a:r>
                <a:rPr lang="en-US" sz="2400" b="1" dirty="0">
                  <a:solidFill>
                    <a:srgbClr val="FF0000"/>
                  </a:solidFill>
                  <a:latin typeface="Times New Roman" panose="02020603050405020304" pitchFamily="18" charset="0"/>
                  <a:cs typeface="Times New Roman" panose="02020603050405020304" pitchFamily="18" charset="0"/>
                </a:rPr>
                <a:t>ư</a:t>
              </a:r>
              <a:r>
                <a:rPr lang="vi-VN" sz="2400" b="1" dirty="0">
                  <a:solidFill>
                    <a:srgbClr val="FF0000"/>
                  </a:solidFill>
                  <a:latin typeface="Times New Roman" panose="02020603050405020304" pitchFamily="18" charset="0"/>
                  <a:cs typeface="Times New Roman" panose="02020603050405020304" pitchFamily="18" charset="0"/>
                </a:rPr>
                <a:t>ng chuẩn bị khởi nghĩa</a:t>
              </a:r>
            </a:p>
          </p:txBody>
        </p:sp>
      </p:grpSp>
    </p:spTree>
  </p:cSld>
  <p:clrMapOvr>
    <a:masterClrMapping/>
  </p:clrMapOvr>
  <p:transition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Untitled-14"/>
          <p:cNvPicPr>
            <a:picLocks noChangeAspect="1"/>
          </p:cNvPicPr>
          <p:nvPr/>
        </p:nvPicPr>
        <p:blipFill>
          <a:blip r:embed="rId2">
            <a:clrChange>
              <a:clrFrom>
                <a:srgbClr val="FFFDFF">
                  <a:alpha val="100000"/>
                </a:srgbClr>
              </a:clrFrom>
              <a:clrTo>
                <a:srgbClr val="FFFDFF">
                  <a:alpha val="100000"/>
                  <a:alpha val="0"/>
                </a:srgbClr>
              </a:clrTo>
            </a:clrChange>
          </a:blip>
          <a:stretch>
            <a:fillRect/>
          </a:stretch>
        </p:blipFill>
        <p:spPr>
          <a:xfrm>
            <a:off x="0" y="1067435"/>
            <a:ext cx="4547870" cy="5335270"/>
          </a:xfrm>
          <a:prstGeom prst="rect">
            <a:avLst/>
          </a:prstGeom>
          <a:noFill/>
          <a:ln w="9525">
            <a:noFill/>
          </a:ln>
        </p:spPr>
      </p:pic>
      <p:pic>
        <p:nvPicPr>
          <p:cNvPr id="12291" name="Picture 7" descr="Untitled-15 copy"/>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547235" y="1066800"/>
            <a:ext cx="4596765" cy="5335905"/>
          </a:xfrm>
          <a:prstGeom prst="rect">
            <a:avLst/>
          </a:prstGeom>
          <a:noFill/>
          <a:ln w="9525">
            <a:noFill/>
          </a:ln>
        </p:spPr>
      </p:pic>
      <p:sp>
        <p:nvSpPr>
          <p:cNvPr id="12292" name="Text Box 8"/>
          <p:cNvSpPr txBox="1"/>
          <p:nvPr/>
        </p:nvSpPr>
        <p:spPr>
          <a:xfrm>
            <a:off x="0" y="6400800"/>
            <a:ext cx="9144000" cy="427038"/>
          </a:xfrm>
          <a:prstGeom prst="rect">
            <a:avLst/>
          </a:prstGeom>
          <a:gradFill rotWithShape="1">
            <a:gsLst>
              <a:gs pos="0">
                <a:schemeClr val="bg1"/>
              </a:gs>
              <a:gs pos="100000">
                <a:srgbClr val="FFFF00"/>
              </a:gs>
            </a:gsLst>
            <a:path path="shape">
              <a:fillToRect l="50000" t="50000" r="50000" b="50000"/>
            </a:path>
            <a:tileRect/>
          </a:gradFill>
          <a:ln w="9525">
            <a:noFill/>
          </a:ln>
        </p:spPr>
        <p:txBody>
          <a:bodyPr>
            <a:spAutoFit/>
          </a:bodyPr>
          <a:lstStyle/>
          <a:p>
            <a:pPr algn="ctr">
              <a:spcBef>
                <a:spcPct val="50000"/>
              </a:spcBef>
            </a:pPr>
            <a:r>
              <a:rPr sz="2200" b="1" dirty="0">
                <a:solidFill>
                  <a:srgbClr val="008000"/>
                </a:solidFill>
                <a:latin typeface="Times New Roman" panose="02020603050405020304" pitchFamily="18" charset="0"/>
              </a:rPr>
              <a:t>HAI BÀ TRƯNG LÀM </a:t>
            </a:r>
            <a:r>
              <a:rPr sz="2200" b="1" dirty="0">
                <a:solidFill>
                  <a:srgbClr val="990000"/>
                </a:solidFill>
                <a:latin typeface="Times New Roman" panose="02020603050405020304" pitchFamily="18" charset="0"/>
              </a:rPr>
              <a:t>LỄ TẾ TRỜI ĐẤT </a:t>
            </a:r>
            <a:r>
              <a:rPr sz="2200" b="1" dirty="0">
                <a:solidFill>
                  <a:srgbClr val="008000"/>
                </a:solidFill>
                <a:latin typeface="Times New Roman" panose="02020603050405020304" pitchFamily="18" charset="0"/>
              </a:rPr>
              <a:t>RA QUÂN GIẾT GIẶC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6"/>
          <p:cNvSpPr txBox="1"/>
          <p:nvPr/>
        </p:nvSpPr>
        <p:spPr>
          <a:xfrm>
            <a:off x="304800" y="228600"/>
            <a:ext cx="8229600" cy="708025"/>
          </a:xfrm>
          <a:prstGeom prst="rect">
            <a:avLst/>
          </a:prstGeom>
          <a:noFill/>
          <a:ln w="9525">
            <a:noFill/>
          </a:ln>
        </p:spPr>
        <p:txBody>
          <a:bodyPr>
            <a:spAutoFit/>
          </a:bodyPr>
          <a:lstStyle/>
          <a:p>
            <a:pPr algn="just">
              <a:spcBef>
                <a:spcPct val="50000"/>
              </a:spcBef>
            </a:pPr>
            <a:r>
              <a:rPr sz="4000" b="1" dirty="0">
                <a:solidFill>
                  <a:srgbClr val="FF0000"/>
                </a:solidFill>
                <a:latin typeface="Times New Roman" panose="02020603050405020304" pitchFamily="18" charset="0"/>
              </a:rPr>
              <a:t> 2. Diễn biến của cuộc khởi nghĩa:</a:t>
            </a:r>
          </a:p>
        </p:txBody>
      </p:sp>
      <p:sp>
        <p:nvSpPr>
          <p:cNvPr id="2" name="Text Box 9"/>
          <p:cNvSpPr txBox="1"/>
          <p:nvPr/>
        </p:nvSpPr>
        <p:spPr>
          <a:xfrm>
            <a:off x="609600" y="1066800"/>
            <a:ext cx="8153400" cy="1190625"/>
          </a:xfrm>
          <a:prstGeom prst="rect">
            <a:avLst/>
          </a:prstGeom>
          <a:noFill/>
          <a:ln w="9525">
            <a:noFill/>
          </a:ln>
        </p:spPr>
        <p:txBody>
          <a:bodyPr>
            <a:spAutoFit/>
          </a:bodyPr>
          <a:lstStyle/>
          <a:p>
            <a:pPr algn="just">
              <a:spcBef>
                <a:spcPct val="50000"/>
              </a:spcBef>
            </a:pPr>
            <a:r>
              <a:rPr sz="2800" dirty="0">
                <a:solidFill>
                  <a:schemeClr val="accent6">
                    <a:lumMod val="75000"/>
                  </a:schemeClr>
                </a:solidFill>
                <a:latin typeface="Times New Roman" panose="02020603050405020304" pitchFamily="18" charset="0"/>
                <a:cs typeface="Times New Roman" panose="02020603050405020304" pitchFamily="18" charset="0"/>
              </a:rPr>
              <a:t> - </a:t>
            </a:r>
            <a:r>
              <a:rPr sz="3600" b="1" dirty="0">
                <a:solidFill>
                  <a:schemeClr val="accent6">
                    <a:lumMod val="75000"/>
                  </a:schemeClr>
                </a:solidFill>
                <a:latin typeface="Times New Roman" panose="02020603050405020304" pitchFamily="18" charset="0"/>
                <a:cs typeface="Times New Roman" panose="02020603050405020304" pitchFamily="18" charset="0"/>
              </a:rPr>
              <a:t>Hai B</a:t>
            </a:r>
            <a:r>
              <a:rPr sz="3600" b="1" dirty="0">
                <a:solidFill>
                  <a:schemeClr val="accent6">
                    <a:lumMod val="75000"/>
                  </a:schemeClr>
                </a:solidFill>
                <a:latin typeface="Times New Roman" panose="02020603050405020304" pitchFamily="18" charset="0"/>
                <a:ea typeface="Times New Roman" panose="02020603050405020304" pitchFamily="18" charset="0"/>
              </a:rPr>
              <a:t>à</a:t>
            </a:r>
            <a:r>
              <a:rPr sz="3600" b="1" dirty="0">
                <a:solidFill>
                  <a:schemeClr val="accent6">
                    <a:lumMod val="75000"/>
                  </a:schemeClr>
                </a:solidFill>
                <a:latin typeface="Times New Roman" panose="02020603050405020304" pitchFamily="18" charset="0"/>
                <a:cs typeface="Times New Roman" panose="02020603050405020304" pitchFamily="18" charset="0"/>
              </a:rPr>
              <a:t> Trưng phất cờ khởi nghĩa v</a:t>
            </a:r>
            <a:r>
              <a:rPr sz="3600" b="1" dirty="0">
                <a:solidFill>
                  <a:schemeClr val="accent6">
                    <a:lumMod val="75000"/>
                  </a:schemeClr>
                </a:solidFill>
                <a:latin typeface="Times New Roman" panose="02020603050405020304" pitchFamily="18" charset="0"/>
                <a:ea typeface="Times New Roman" panose="02020603050405020304" pitchFamily="18" charset="0"/>
              </a:rPr>
              <a:t>à</a:t>
            </a:r>
            <a:r>
              <a:rPr sz="3600" b="1" dirty="0">
                <a:solidFill>
                  <a:schemeClr val="accent6">
                    <a:lumMod val="75000"/>
                  </a:schemeClr>
                </a:solidFill>
                <a:latin typeface="Times New Roman" panose="02020603050405020304" pitchFamily="18" charset="0"/>
                <a:cs typeface="Times New Roman" panose="02020603050405020304" pitchFamily="18" charset="0"/>
              </a:rPr>
              <a:t>o thời gian n</a:t>
            </a:r>
            <a:r>
              <a:rPr sz="3600" b="1" dirty="0">
                <a:solidFill>
                  <a:schemeClr val="accent6">
                    <a:lumMod val="75000"/>
                  </a:schemeClr>
                </a:solidFill>
                <a:latin typeface="Times New Roman" panose="02020603050405020304" pitchFamily="18" charset="0"/>
                <a:ea typeface="Times New Roman" panose="02020603050405020304" pitchFamily="18" charset="0"/>
              </a:rPr>
              <a:t>à</a:t>
            </a:r>
            <a:r>
              <a:rPr sz="3600" b="1" dirty="0">
                <a:solidFill>
                  <a:schemeClr val="accent6">
                    <a:lumMod val="75000"/>
                  </a:schemeClr>
                </a:solidFill>
                <a:latin typeface="Times New Roman" panose="02020603050405020304" pitchFamily="18" charset="0"/>
                <a:cs typeface="Times New Roman" panose="02020603050405020304" pitchFamily="18" charset="0"/>
              </a:rPr>
              <a:t>o, ở đâu?</a:t>
            </a:r>
            <a:endParaRPr sz="36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7"/>
          <p:cNvSpPr txBox="1"/>
          <p:nvPr/>
        </p:nvSpPr>
        <p:spPr>
          <a:xfrm>
            <a:off x="685800" y="2209483"/>
            <a:ext cx="7848600" cy="1077912"/>
          </a:xfrm>
          <a:prstGeom prst="rect">
            <a:avLst/>
          </a:prstGeom>
          <a:noFill/>
          <a:ln w="9525">
            <a:noFill/>
          </a:ln>
        </p:spPr>
        <p:txBody>
          <a:bodyPr>
            <a:spAutoFit/>
          </a:bodyPr>
          <a:lstStyle/>
          <a:p>
            <a:pPr algn="just">
              <a:spcBef>
                <a:spcPct val="50000"/>
              </a:spcBef>
            </a:pPr>
            <a:r>
              <a:rPr sz="2800" b="1" dirty="0">
                <a:solidFill>
                  <a:schemeClr val="tx1"/>
                </a:solidFill>
                <a:latin typeface="Times New Roman" panose="02020603050405020304" pitchFamily="18" charset="0"/>
              </a:rPr>
              <a:t>=&gt; </a:t>
            </a:r>
            <a:r>
              <a:rPr sz="3200" b="1" dirty="0">
                <a:solidFill>
                  <a:schemeClr val="tx1"/>
                </a:solidFill>
                <a:latin typeface="Times New Roman" panose="02020603050405020304" pitchFamily="18" charset="0"/>
              </a:rPr>
              <a:t>Mùa xuân năm 40, trên cửa sông Hát Môn, Hai Bà Trưng phất cờ khởi nghĩa.</a:t>
            </a:r>
          </a:p>
        </p:txBody>
      </p:sp>
      <p:sp>
        <p:nvSpPr>
          <p:cNvPr id="4" name="Text Box 10"/>
          <p:cNvSpPr txBox="1"/>
          <p:nvPr/>
        </p:nvSpPr>
        <p:spPr>
          <a:xfrm>
            <a:off x="723900" y="3369945"/>
            <a:ext cx="8001000" cy="1190625"/>
          </a:xfrm>
          <a:prstGeom prst="rect">
            <a:avLst/>
          </a:prstGeom>
          <a:noFill/>
          <a:ln w="9525">
            <a:noFill/>
          </a:ln>
        </p:spPr>
        <p:txBody>
          <a:bodyPr>
            <a:spAutoFit/>
          </a:bodyPr>
          <a:lstStyle/>
          <a:p>
            <a:pPr algn="just">
              <a:spcBef>
                <a:spcPct val="50000"/>
              </a:spcBef>
            </a:pPr>
            <a:r>
              <a:rPr sz="3600" b="1" dirty="0">
                <a:solidFill>
                  <a:srgbClr val="002060"/>
                </a:solidFill>
                <a:latin typeface="Times New Roman" panose="02020603050405020304" pitchFamily="18" charset="0"/>
                <a:cs typeface="Times New Roman" panose="02020603050405020304" pitchFamily="18" charset="0"/>
              </a:rPr>
              <a:t>- Nghĩa quân bắt đầu tiến đánh từ đâu v</a:t>
            </a:r>
            <a:r>
              <a:rPr sz="3600" b="1" dirty="0">
                <a:solidFill>
                  <a:srgbClr val="002060"/>
                </a:solidFill>
                <a:latin typeface="Times New Roman" panose="02020603050405020304" pitchFamily="18" charset="0"/>
                <a:ea typeface="Times New Roman" panose="02020603050405020304" pitchFamily="18" charset="0"/>
              </a:rPr>
              <a:t>à</a:t>
            </a:r>
            <a:r>
              <a:rPr sz="3600" b="1" dirty="0">
                <a:solidFill>
                  <a:srgbClr val="002060"/>
                </a:solidFill>
                <a:latin typeface="Times New Roman" panose="02020603050405020304" pitchFamily="18" charset="0"/>
                <a:cs typeface="Times New Roman" panose="02020603050405020304" pitchFamily="18" charset="0"/>
              </a:rPr>
              <a:t> đến những nơi n</a:t>
            </a:r>
            <a:r>
              <a:rPr sz="3600" b="1" dirty="0">
                <a:solidFill>
                  <a:srgbClr val="002060"/>
                </a:solidFill>
                <a:latin typeface="Times New Roman" panose="02020603050405020304" pitchFamily="18" charset="0"/>
                <a:ea typeface="Times New Roman" panose="02020603050405020304" pitchFamily="18" charset="0"/>
              </a:rPr>
              <a:t>à</a:t>
            </a:r>
            <a:r>
              <a:rPr sz="3600" b="1" dirty="0">
                <a:solidFill>
                  <a:srgbClr val="002060"/>
                </a:solidFill>
                <a:latin typeface="Times New Roman" panose="02020603050405020304" pitchFamily="18" charset="0"/>
                <a:cs typeface="Times New Roman" panose="02020603050405020304" pitchFamily="18" charset="0"/>
              </a:rPr>
              <a:t>o?</a:t>
            </a:r>
            <a:endParaRPr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9"/>
          <p:cNvSpPr txBox="1"/>
          <p:nvPr/>
        </p:nvSpPr>
        <p:spPr>
          <a:xfrm>
            <a:off x="762000" y="4643438"/>
            <a:ext cx="7924800" cy="2062162"/>
          </a:xfrm>
          <a:prstGeom prst="rect">
            <a:avLst/>
          </a:prstGeom>
          <a:noFill/>
          <a:ln w="9525">
            <a:noFill/>
          </a:ln>
        </p:spPr>
        <p:txBody>
          <a:bodyPr>
            <a:spAutoFit/>
          </a:bodyPr>
          <a:lstStyle/>
          <a:p>
            <a:pPr algn="just">
              <a:spcBef>
                <a:spcPct val="50000"/>
              </a:spcBef>
            </a:pPr>
            <a:r>
              <a:rPr sz="3200" b="1" dirty="0">
                <a:solidFill>
                  <a:schemeClr val="tx1"/>
                </a:solidFill>
                <a:latin typeface="Times New Roman" panose="02020603050405020304" pitchFamily="18" charset="0"/>
              </a:rPr>
              <a:t>=&gt; Từ Cửa sông Hát Môn, nghĩa quân tiến lên Mê Linh rồi xuống đánh chiếm Cổ Loa. Sau đó từ cổ Loa tấn công Luy Lâu trung tâm của chính quyền đô hộ.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500" fill="hold"/>
                                        <p:tgtEl>
                                          <p:spTgt spid="8203"/>
                                        </p:tgtEl>
                                        <p:attrNameLst>
                                          <p:attrName>ppt_w</p:attrName>
                                        </p:attrNameLst>
                                      </p:cBhvr>
                                      <p:tavLst>
                                        <p:tav tm="0">
                                          <p:val>
                                            <p:fltVal val="0"/>
                                          </p:val>
                                        </p:tav>
                                        <p:tav tm="100000">
                                          <p:val>
                                            <p:strVal val="#ppt_w"/>
                                          </p:val>
                                        </p:tav>
                                      </p:tavLst>
                                    </p:anim>
                                    <p:anim calcmode="lin" valueType="num">
                                      <p:cBhvr>
                                        <p:cTn id="8" dur="500" fill="hold"/>
                                        <p:tgtEl>
                                          <p:spTgt spid="8203"/>
                                        </p:tgtEl>
                                        <p:attrNameLst>
                                          <p:attrName>ppt_h</p:attrName>
                                        </p:attrNameLst>
                                      </p:cBhvr>
                                      <p:tavLst>
                                        <p:tav tm="0">
                                          <p:val>
                                            <p:fltVal val="0"/>
                                          </p:val>
                                        </p:tav>
                                        <p:tav tm="100000">
                                          <p:val>
                                            <p:strVal val="#ppt_h"/>
                                          </p:val>
                                        </p:tav>
                                      </p:tavLst>
                                    </p:anim>
                                    <p:animEffect transition="in" filter="fade">
                                      <p:cBhvr>
                                        <p:cTn id="9" dur="500"/>
                                        <p:tgtEl>
                                          <p:spTgt spid="820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2" grpId="0"/>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p:nvPr/>
        </p:nvSpPr>
        <p:spPr>
          <a:xfrm>
            <a:off x="609600" y="1905000"/>
            <a:ext cx="8153400" cy="646113"/>
          </a:xfrm>
          <a:prstGeom prst="rect">
            <a:avLst/>
          </a:prstGeom>
          <a:noFill/>
          <a:ln w="9525">
            <a:noFill/>
          </a:ln>
        </p:spPr>
        <p:txBody>
          <a:bodyPr>
            <a:spAutoFit/>
          </a:bodyPr>
          <a:lstStyle/>
          <a:p>
            <a:pPr>
              <a:spcBef>
                <a:spcPct val="50000"/>
              </a:spcBef>
            </a:pPr>
            <a:r>
              <a:rPr sz="3600" b="1" dirty="0">
                <a:solidFill>
                  <a:srgbClr val="002060"/>
                </a:solidFill>
                <a:latin typeface="Times New Roman" panose="02020603050405020304" pitchFamily="18" charset="0"/>
                <a:cs typeface="Times New Roman" panose="02020603050405020304" pitchFamily="18" charset="0"/>
              </a:rPr>
              <a:t>- Cuộc khởi nghĩa diễn ra như thế n</a:t>
            </a:r>
            <a:r>
              <a:rPr sz="3600" b="1" dirty="0">
                <a:solidFill>
                  <a:srgbClr val="002060"/>
                </a:solidFill>
                <a:latin typeface="Times New Roman" panose="02020603050405020304" pitchFamily="18" charset="0"/>
                <a:ea typeface="Times New Roman" panose="02020603050405020304" pitchFamily="18" charset="0"/>
              </a:rPr>
              <a:t>à</a:t>
            </a:r>
            <a:r>
              <a:rPr sz="3600" b="1" dirty="0">
                <a:solidFill>
                  <a:srgbClr val="002060"/>
                </a:solidFill>
                <a:latin typeface="Times New Roman" panose="02020603050405020304" pitchFamily="18" charset="0"/>
                <a:cs typeface="Times New Roman" panose="02020603050405020304" pitchFamily="18" charset="0"/>
              </a:rPr>
              <a:t>o?</a:t>
            </a:r>
            <a:endParaRPr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22"/>
          <p:cNvSpPr txBox="1"/>
          <p:nvPr/>
        </p:nvSpPr>
        <p:spPr>
          <a:xfrm>
            <a:off x="609600" y="2819400"/>
            <a:ext cx="8001000" cy="1570038"/>
          </a:xfrm>
          <a:prstGeom prst="rect">
            <a:avLst/>
          </a:prstGeom>
          <a:noFill/>
          <a:ln w="9525">
            <a:noFill/>
          </a:ln>
        </p:spPr>
        <p:txBody>
          <a:bodyPr>
            <a:spAutoFit/>
          </a:bodyPr>
          <a:lstStyle/>
          <a:p>
            <a:pPr algn="just">
              <a:spcBef>
                <a:spcPct val="50000"/>
              </a:spcBef>
            </a:pPr>
            <a:r>
              <a:rPr sz="3200" b="1" dirty="0">
                <a:solidFill>
                  <a:schemeClr val="tx1"/>
                </a:solidFill>
                <a:latin typeface="Times New Roman" panose="02020603050405020304" pitchFamily="18" charset="0"/>
                <a:cs typeface="Times New Roman" panose="02020603050405020304" pitchFamily="18" charset="0"/>
              </a:rPr>
              <a:t>=&gt; Bị đánh bất ngờ</a:t>
            </a:r>
            <a:r>
              <a:rPr sz="2600" b="1" dirty="0">
                <a:solidFill>
                  <a:schemeClr val="tx1"/>
                </a:solidFill>
                <a:latin typeface="Times New Roman" panose="02020603050405020304" pitchFamily="18" charset="0"/>
                <a:cs typeface="Times New Roman" panose="02020603050405020304" pitchFamily="18" charset="0"/>
              </a:rPr>
              <a:t>, </a:t>
            </a:r>
            <a:r>
              <a:rPr sz="3200" b="1" dirty="0">
                <a:solidFill>
                  <a:schemeClr val="tx1"/>
                </a:solidFill>
                <a:latin typeface="Times New Roman" panose="02020603050405020304" pitchFamily="18" charset="0"/>
                <a:cs typeface="Times New Roman" panose="02020603050405020304" pitchFamily="18" charset="0"/>
              </a:rPr>
              <a:t>quân Hán thua trận bỏ chạy. Tô Định phải cải trang th</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nh dân thường lẩn v</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o đám t</a:t>
            </a:r>
            <a:r>
              <a:rPr sz="3200" b="1" dirty="0">
                <a:solidFill>
                  <a:schemeClr val="tx1"/>
                </a:solidFill>
                <a:latin typeface="Times New Roman" panose="02020603050405020304" pitchFamily="18" charset="0"/>
                <a:ea typeface="Times New Roman" panose="02020603050405020304" pitchFamily="18" charset="0"/>
              </a:rPr>
              <a:t>à</a:t>
            </a:r>
            <a:r>
              <a:rPr sz="3200" b="1" dirty="0">
                <a:solidFill>
                  <a:schemeClr val="tx1"/>
                </a:solidFill>
                <a:latin typeface="Times New Roman" panose="02020603050405020304" pitchFamily="18" charset="0"/>
                <a:cs typeface="Times New Roman" panose="02020603050405020304" pitchFamily="18" charset="0"/>
              </a:rPr>
              <a:t>n quân trốn về nước.</a:t>
            </a:r>
            <a:endParaRP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3" name="Text Box 6"/>
          <p:cNvSpPr txBox="1"/>
          <p:nvPr/>
        </p:nvSpPr>
        <p:spPr>
          <a:xfrm>
            <a:off x="304800" y="990600"/>
            <a:ext cx="8229600" cy="708025"/>
          </a:xfrm>
          <a:prstGeom prst="rect">
            <a:avLst/>
          </a:prstGeom>
          <a:noFill/>
          <a:ln w="9525">
            <a:noFill/>
          </a:ln>
        </p:spPr>
        <p:txBody>
          <a:bodyPr>
            <a:spAutoFit/>
          </a:bodyPr>
          <a:lstStyle/>
          <a:p>
            <a:pPr algn="just">
              <a:spcBef>
                <a:spcPct val="50000"/>
              </a:spcBef>
            </a:pPr>
            <a:r>
              <a:rPr sz="4000" b="1" dirty="0">
                <a:solidFill>
                  <a:srgbClr val="FF0000"/>
                </a:solidFill>
                <a:latin typeface="Times New Roman" panose="02020603050405020304" pitchFamily="18" charset="0"/>
              </a:rPr>
              <a:t> 2. Diễn biến của cuộc khởi nghĩa: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On-screen Show (4:3)</PresentationFormat>
  <Paragraphs>63</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Hoan</dc:creator>
  <cp:lastModifiedBy>Windows User</cp:lastModifiedBy>
  <cp:revision>14</cp:revision>
  <dcterms:created xsi:type="dcterms:W3CDTF">2009-01-09T13:45:00Z</dcterms:created>
  <dcterms:modified xsi:type="dcterms:W3CDTF">2022-02-11T02:48:53Z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1F775E98D2D242B897A3519361DE9E2B</vt:lpwstr>
  </property>
  <property fmtid="{D5CDD505-2E9C-101B-9397-08002B2CF9AE}" pid="3" name="KSOProductBuildVer">
    <vt:lpwstr>1033-11.2.0.10463</vt:lpwstr>
  </property>
</Properties>
</file>