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7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9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7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9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C6B8-9308-4F2D-B542-BFECD9CD2F3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1F3F-952C-40E0-BD22-DD569502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Content Placeholder 3" descr="hinh-nen-cho-powerpoint-bau-troi-va-khinh-khi-cau_0927168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885950" y="2616200"/>
            <a:ext cx="8229600" cy="1143000"/>
          </a:xfrm>
        </p:spPr>
        <p:txBody>
          <a:bodyPr/>
          <a:lstStyle/>
          <a:p>
            <a:endParaRPr lang="en-US" altLang="zh-CN" sz="6000" dirty="0">
              <a:solidFill>
                <a:srgbClr val="FF0000"/>
              </a:solidFill>
              <a:latin typeface="UTM Avo" panose="0204060305050602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0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11266" name="Content Placeholder 6" descr="tai-hinh-nen-powerpoint-cam-on-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376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Content Placeholder 3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85725"/>
            <a:ext cx="9144000" cy="6858000"/>
          </a:xfrm>
        </p:spPr>
      </p:pic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2179638" y="844550"/>
            <a:ext cx="8229600" cy="1143000"/>
          </a:xfrm>
        </p:spPr>
        <p:txBody>
          <a:bodyPr/>
          <a:lstStyle/>
          <a:p>
            <a:r>
              <a:rPr lang="en-US" altLang="zh-CN" sz="3000" dirty="0" err="1">
                <a:latin typeface="UTM Avo" panose="02040603050506020204" charset="0"/>
                <a:ea typeface="SimSun" panose="02010600030101010101" pitchFamily="2" charset="-122"/>
              </a:rPr>
              <a:t>Thứ</a:t>
            </a:r>
            <a: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  <a:t>              , </a:t>
            </a:r>
            <a:r>
              <a:rPr lang="en-US" altLang="zh-CN" sz="3000" dirty="0" err="1">
                <a:latin typeface="UTM Avo" panose="02040603050506020204" charset="0"/>
                <a:ea typeface="SimSun" panose="02010600030101010101" pitchFamily="2" charset="-122"/>
              </a:rPr>
              <a:t>ngày</a:t>
            </a:r>
            <a: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  <a:t>     </a:t>
            </a:r>
            <a:r>
              <a:rPr lang="en-US" altLang="zh-CN" sz="3000" dirty="0" err="1">
                <a:latin typeface="UTM Avo" panose="02040603050506020204" charset="0"/>
                <a:ea typeface="SimSun" panose="02010600030101010101" pitchFamily="2" charset="-122"/>
              </a:rPr>
              <a:t>tháng</a:t>
            </a:r>
            <a: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  <a:t>     </a:t>
            </a:r>
            <a:r>
              <a:rPr lang="en-US" altLang="zh-CN" sz="3000" dirty="0" err="1">
                <a:latin typeface="UTM Avo" panose="02040603050506020204" charset="0"/>
                <a:ea typeface="SimSun" panose="02010600030101010101" pitchFamily="2" charset="-122"/>
              </a:rPr>
              <a:t>năm</a:t>
            </a:r>
            <a:b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</a:br>
            <a: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  <a:t>                          </a:t>
            </a:r>
            <a:r>
              <a:rPr lang="en-US" altLang="zh-CN" sz="3000" dirty="0" err="1">
                <a:latin typeface="UTM Avo" panose="02040603050506020204" charset="0"/>
                <a:ea typeface="SimSun" panose="02010600030101010101" pitchFamily="2" charset="-122"/>
              </a:rPr>
              <a:t>Học</a:t>
            </a:r>
            <a:r>
              <a:rPr lang="en-US" altLang="zh-CN" sz="3000" dirty="0"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zh-CN" sz="3000" dirty="0" err="1">
                <a:latin typeface="UTM Avo" panose="02040603050506020204" charset="0"/>
                <a:ea typeface="SimSun" panose="02010600030101010101" pitchFamily="2" charset="-122"/>
              </a:rPr>
              <a:t>vần</a:t>
            </a:r>
            <a:endParaRPr lang="en-US" altLang="zh-CN" sz="3000" dirty="0">
              <a:latin typeface="UTM Avo" panose="02040603050506020204" charset="0"/>
              <a:ea typeface="SimSun" panose="02010600030101010101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9926" y="3530601"/>
            <a:ext cx="13763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000">
                <a:latin typeface="UTM Avo" panose="02040603050506020204" charset="0"/>
                <a:ea typeface="SimSun" panose="02010600030101010101" pitchFamily="2" charset="-122"/>
              </a:rPr>
              <a:t>im</a:t>
            </a:r>
          </a:p>
        </p:txBody>
      </p:sp>
      <p:sp>
        <p:nvSpPr>
          <p:cNvPr id="8" name="Oval 7"/>
          <p:cNvSpPr/>
          <p:nvPr/>
        </p:nvSpPr>
        <p:spPr>
          <a:xfrm>
            <a:off x="7516814" y="2895601"/>
            <a:ext cx="2668587" cy="20097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37551" y="3400426"/>
            <a:ext cx="9509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000">
                <a:latin typeface="UTM Avo" panose="02040603050506020204" charset="0"/>
                <a:ea typeface="SimSun" panose="02010600030101010101" pitchFamily="2" charset="-122"/>
              </a:rPr>
              <a:t>ip</a:t>
            </a:r>
          </a:p>
        </p:txBody>
      </p:sp>
      <p:sp>
        <p:nvSpPr>
          <p:cNvPr id="11" name="Oval 10"/>
          <p:cNvSpPr/>
          <p:nvPr/>
        </p:nvSpPr>
        <p:spPr>
          <a:xfrm>
            <a:off x="2724151" y="2895601"/>
            <a:ext cx="2519363" cy="18716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17888" y="3248026"/>
            <a:ext cx="12620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000">
                <a:latin typeface="UTM Avo" panose="02040603050506020204" charset="0"/>
                <a:ea typeface="SimSun" panose="02010600030101010101" pitchFamily="2" charset="-122"/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36637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1. Làm quen</a:t>
            </a:r>
          </a:p>
        </p:txBody>
      </p:sp>
      <p:pic>
        <p:nvPicPr>
          <p:cNvPr id="512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1" t="18771" r="33722" b="41386"/>
          <a:stretch>
            <a:fillRect/>
          </a:stretch>
        </p:blipFill>
        <p:spPr>
          <a:xfrm>
            <a:off x="4098925" y="1166815"/>
            <a:ext cx="4410075" cy="2879725"/>
          </a:xfrm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098925" y="4191001"/>
            <a:ext cx="1380506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latin typeface="UTM Avo" panose="02040603050506020204" charset="0"/>
                <a:ea typeface="SimSun" panose="02010600030101010101" pitchFamily="2" charset="-122"/>
              </a:rPr>
              <a:t>b</a:t>
            </a:r>
            <a:r>
              <a:rPr lang="en-US" altLang="zh-CN" sz="60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ìm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098925" y="5205414"/>
            <a:ext cx="698500" cy="706437"/>
          </a:xfrm>
          <a:prstGeom prst="rect">
            <a:avLst/>
          </a:prstGeom>
          <a:solidFill>
            <a:srgbClr val="2C89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latin typeface="UTM Avo" panose="02040603050506020204" charset="0"/>
                <a:ea typeface="SimSun" panose="02010600030101010101" pitchFamily="2" charset="-122"/>
              </a:rPr>
              <a:t>b</a:t>
            </a: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4797425" y="5205414"/>
            <a:ext cx="869950" cy="706437"/>
          </a:xfrm>
          <a:prstGeom prst="rect">
            <a:avLst/>
          </a:prstGeom>
          <a:solidFill>
            <a:srgbClr val="D99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ìm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6905626" y="4191001"/>
            <a:ext cx="1857375" cy="1014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6000">
                <a:latin typeface="UTM Avo" panose="02040603050506020204" charset="0"/>
                <a:ea typeface="SimSun" panose="02010600030101010101" pitchFamily="2" charset="-122"/>
              </a:rPr>
              <a:t>b</a:t>
            </a:r>
            <a:r>
              <a:rPr lang="en-US" altLang="zh-CN" sz="60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ịp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6905626" y="5205414"/>
            <a:ext cx="798513" cy="706437"/>
          </a:xfrm>
          <a:prstGeom prst="rect">
            <a:avLst/>
          </a:prstGeom>
          <a:solidFill>
            <a:srgbClr val="2C89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>
                <a:latin typeface="UTM Avo" panose="02040603050506020204" charset="0"/>
                <a:ea typeface="SimSun" panose="02010600030101010101" pitchFamily="2" charset="-122"/>
              </a:rPr>
              <a:t>b</a:t>
            </a: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7851776" y="5349875"/>
            <a:ext cx="836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704138" y="5205414"/>
            <a:ext cx="1058862" cy="706437"/>
          </a:xfrm>
          <a:prstGeom prst="rect">
            <a:avLst/>
          </a:prstGeom>
          <a:solidFill>
            <a:srgbClr val="D99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ịp</a:t>
            </a:r>
          </a:p>
        </p:txBody>
      </p:sp>
    </p:spTree>
    <p:extLst>
      <p:ext uri="{BB962C8B-B14F-4D97-AF65-F5344CB8AC3E}">
        <p14:creationId xmlns:p14="http://schemas.microsoft.com/office/powerpoint/2010/main" val="21092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3" grpId="1" animBg="1"/>
      <p:bldP spid="5124" grpId="0" animBg="1"/>
      <p:bldP spid="5124" grpId="1" animBg="1"/>
      <p:bldP spid="5125" grpId="0" animBg="1"/>
      <p:bldP spid="5125" grpId="1" animBg="1"/>
      <p:bldP spid="5126" grpId="0" animBg="1"/>
      <p:bldP spid="5126" grpId="1" animBg="1"/>
      <p:bldP spid="5127" grpId="0" animBg="1"/>
      <p:bldP spid="5127" grpId="1" animBg="1"/>
      <p:bldP spid="2" grpId="0" bldLvl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1. Làm quen</a:t>
            </a:r>
            <a:br>
              <a:rPr lang="en-US" altLang="zh-CN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</a:br>
            <a:endParaRPr lang="en-US" altLang="zh-CN">
              <a:solidFill>
                <a:srgbClr val="FF0000"/>
              </a:solidFill>
              <a:latin typeface="UTM Avo" panose="02040603050506020204" charset="0"/>
              <a:ea typeface="SimSun" panose="02010600030101010101" pitchFamily="2" charset="-122"/>
            </a:endParaRPr>
          </a:p>
        </p:txBody>
      </p:sp>
      <p:pic>
        <p:nvPicPr>
          <p:cNvPr id="614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1" t="18771" r="33722" b="41386"/>
          <a:stretch>
            <a:fillRect/>
          </a:stretch>
        </p:blipFill>
        <p:spPr>
          <a:xfrm>
            <a:off x="3505200" y="1258888"/>
            <a:ext cx="5181600" cy="3130550"/>
          </a:xfrm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05200" y="4389438"/>
            <a:ext cx="54229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latin typeface="UTM Avo" panose="02040603050506020204" charset="0"/>
                <a:ea typeface="SimSun" panose="02010600030101010101" pitchFamily="2" charset="-122"/>
              </a:rPr>
              <a:t>bờ - im - bim - huyền - bìm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551239" y="5133975"/>
            <a:ext cx="53292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UTM Avo" panose="02040603050506020204" charset="0"/>
                <a:ea typeface="SimSun" panose="02010600030101010101" pitchFamily="2" charset="-122"/>
              </a:rPr>
              <a:t>bờ - ip - bip - nặng - bịp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98889" y="6022975"/>
            <a:ext cx="48339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latin typeface="UTM Avo" panose="02040603050506020204" charset="0"/>
                <a:ea typeface="SimSun" panose="02010600030101010101" pitchFamily="2" charset="-122"/>
              </a:rPr>
              <a:t>b</a:t>
            </a:r>
            <a:r>
              <a:rPr lang="en-US" altLang="zh-CN" sz="32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ìm</a:t>
            </a:r>
            <a:r>
              <a:rPr lang="en-US" altLang="zh-CN" sz="3200">
                <a:latin typeface="UTM Avo" panose="02040603050506020204" charset="0"/>
                <a:ea typeface="SimSun" panose="02010600030101010101" pitchFamily="2" charset="-122"/>
              </a:rPr>
              <a:t> b</a:t>
            </a:r>
            <a:r>
              <a:rPr lang="en-US" altLang="zh-CN" sz="32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ịp</a:t>
            </a:r>
          </a:p>
        </p:txBody>
      </p:sp>
    </p:spTree>
    <p:extLst>
      <p:ext uri="{BB962C8B-B14F-4D97-AF65-F5344CB8AC3E}">
        <p14:creationId xmlns:p14="http://schemas.microsoft.com/office/powerpoint/2010/main" val="34864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8" y="0"/>
            <a:ext cx="10287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8089" y="3193961"/>
            <a:ext cx="451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7030A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3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2</a:t>
            </a:r>
            <a:r>
              <a:rPr lang="en-US" altLang="zh-CN" sz="30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. Tiếng nào có âm im? Tiếng nào có âm ip?</a:t>
            </a:r>
          </a:p>
        </p:txBody>
      </p:sp>
      <p:pic>
        <p:nvPicPr>
          <p:cNvPr id="7170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23022" r="64400" b="41638"/>
          <a:stretch>
            <a:fillRect/>
          </a:stretch>
        </p:blipFill>
        <p:spPr>
          <a:xfrm>
            <a:off x="2149476" y="1385889"/>
            <a:ext cx="1774825" cy="1481137"/>
          </a:xfrm>
        </p:spPr>
      </p:pic>
      <p:pic>
        <p:nvPicPr>
          <p:cNvPr id="7171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4" t="22673" r="36792" b="43967"/>
          <a:stretch>
            <a:fillRect/>
          </a:stretch>
        </p:blipFill>
        <p:spPr>
          <a:xfrm>
            <a:off x="5237163" y="1450975"/>
            <a:ext cx="1587500" cy="1416050"/>
          </a:xfrm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9" t="23352" r="16599" b="46880"/>
          <a:stretch>
            <a:fillRect/>
          </a:stretch>
        </p:blipFill>
        <p:spPr bwMode="auto">
          <a:xfrm>
            <a:off x="8408989" y="1385889"/>
            <a:ext cx="192087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49963" r="69490" b="21648"/>
          <a:stretch>
            <a:fillRect/>
          </a:stretch>
        </p:blipFill>
        <p:spPr bwMode="auto">
          <a:xfrm>
            <a:off x="2149475" y="5213350"/>
            <a:ext cx="17097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6" t="48138" r="43506" b="23750"/>
          <a:stretch>
            <a:fillRect/>
          </a:stretch>
        </p:blipFill>
        <p:spPr bwMode="auto">
          <a:xfrm>
            <a:off x="5303839" y="5213350"/>
            <a:ext cx="1584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4" t="45407" r="12791" b="26898"/>
          <a:stretch>
            <a:fillRect/>
          </a:stretch>
        </p:blipFill>
        <p:spPr bwMode="auto">
          <a:xfrm>
            <a:off x="8408988" y="5211764"/>
            <a:ext cx="1801812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27556" r="52859" b="50000"/>
          <a:stretch>
            <a:fillRect/>
          </a:stretch>
        </p:blipFill>
        <p:spPr bwMode="auto">
          <a:xfrm>
            <a:off x="3800476" y="3201988"/>
            <a:ext cx="187166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7" t="27139" r="24355" b="51047"/>
          <a:stretch>
            <a:fillRect/>
          </a:stretch>
        </p:blipFill>
        <p:spPr bwMode="auto">
          <a:xfrm>
            <a:off x="7354888" y="3201988"/>
            <a:ext cx="20764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7170" idx="2"/>
          </p:cNvCxnSpPr>
          <p:nvPr/>
        </p:nvCxnSpPr>
        <p:spPr>
          <a:xfrm>
            <a:off x="3036889" y="2867025"/>
            <a:ext cx="1042987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171" idx="3"/>
          </p:cNvCxnSpPr>
          <p:nvPr/>
        </p:nvCxnSpPr>
        <p:spPr>
          <a:xfrm>
            <a:off x="6824663" y="2159001"/>
            <a:ext cx="855662" cy="134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172" idx="1"/>
          </p:cNvCxnSpPr>
          <p:nvPr/>
        </p:nvCxnSpPr>
        <p:spPr>
          <a:xfrm flipH="1">
            <a:off x="5159376" y="2127250"/>
            <a:ext cx="3249613" cy="1085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173" idx="0"/>
          </p:cNvCxnSpPr>
          <p:nvPr/>
        </p:nvCxnSpPr>
        <p:spPr>
          <a:xfrm flipV="1">
            <a:off x="3003551" y="4437064"/>
            <a:ext cx="1363663" cy="77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173" idx="0"/>
            <a:endCxn id="7176" idx="2"/>
          </p:cNvCxnSpPr>
          <p:nvPr/>
        </p:nvCxnSpPr>
        <p:spPr>
          <a:xfrm flipH="1" flipV="1">
            <a:off x="4735513" y="4533901"/>
            <a:ext cx="1270000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175" idx="0"/>
            <a:endCxn id="7177" idx="2"/>
          </p:cNvCxnSpPr>
          <p:nvPr/>
        </p:nvCxnSpPr>
        <p:spPr>
          <a:xfrm flipH="1" flipV="1">
            <a:off x="8393114" y="4533901"/>
            <a:ext cx="917575" cy="67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1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3. Tập đọc</a:t>
            </a:r>
          </a:p>
        </p:txBody>
      </p:sp>
      <p:pic>
        <p:nvPicPr>
          <p:cNvPr id="8194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23912" r="20369" b="13139"/>
          <a:stretch>
            <a:fillRect/>
          </a:stretch>
        </p:blipFill>
        <p:spPr>
          <a:xfrm>
            <a:off x="1892300" y="1811338"/>
            <a:ext cx="8318500" cy="4614862"/>
          </a:xfrm>
        </p:spPr>
      </p:pic>
      <p:cxnSp>
        <p:nvCxnSpPr>
          <p:cNvPr id="8" name="Straight Connector 7"/>
          <p:cNvCxnSpPr/>
          <p:nvPr/>
        </p:nvCxnSpPr>
        <p:spPr>
          <a:xfrm flipH="1">
            <a:off x="4718050" y="2163764"/>
            <a:ext cx="71438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89489" y="2163764"/>
            <a:ext cx="71437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48526" y="2163764"/>
            <a:ext cx="73025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77089" y="2163764"/>
            <a:ext cx="71437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69414" y="2265364"/>
            <a:ext cx="71437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340850" y="2265364"/>
            <a:ext cx="71438" cy="287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224464" y="2552701"/>
            <a:ext cx="71437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95901" y="2552701"/>
            <a:ext cx="7302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718050" y="2943226"/>
            <a:ext cx="71438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786564" y="2943226"/>
            <a:ext cx="71437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58001" y="2943226"/>
            <a:ext cx="73025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51225" y="3286125"/>
            <a:ext cx="71438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31025" y="3286125"/>
            <a:ext cx="71438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58001" y="3286125"/>
            <a:ext cx="73025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4. Tập viết</a:t>
            </a: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t="20792" r="19572" b="58838"/>
          <a:stretch>
            <a:fillRect/>
          </a:stretch>
        </p:blipFill>
        <p:spPr>
          <a:xfrm>
            <a:off x="2811464" y="2287588"/>
            <a:ext cx="6326187" cy="2336800"/>
          </a:xfrm>
        </p:spPr>
      </p:pic>
    </p:spTree>
    <p:extLst>
      <p:ext uri="{BB962C8B-B14F-4D97-AF65-F5344CB8AC3E}">
        <p14:creationId xmlns:p14="http://schemas.microsoft.com/office/powerpoint/2010/main" val="42510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 noChangeArrowheads="1"/>
          </p:cNvSpPr>
          <p:nvPr>
            <p:ph type="title"/>
          </p:nvPr>
        </p:nvSpPr>
        <p:spPr>
          <a:xfrm>
            <a:off x="1981200" y="303213"/>
            <a:ext cx="8229600" cy="1143000"/>
          </a:xfrm>
        </p:spPr>
        <p:txBody>
          <a:bodyPr/>
          <a:lstStyle/>
          <a:p>
            <a:r>
              <a:rPr lang="en-US" altLang="zh-CN" sz="3200">
                <a:solidFill>
                  <a:srgbClr val="FF0000"/>
                </a:solidFill>
                <a:latin typeface="UTM Avo" panose="02040603050506020204" charset="0"/>
                <a:ea typeface="SimSun" panose="02010600030101010101" pitchFamily="2" charset="-122"/>
              </a:rPr>
              <a:t>? Sắp xếp các ý theo đúng nội dung truyện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t="38805" r="26810" b="51642"/>
          <a:stretch>
            <a:fillRect/>
          </a:stretch>
        </p:blipFill>
        <p:spPr>
          <a:xfrm>
            <a:off x="3568701" y="1795464"/>
            <a:ext cx="4232275" cy="839787"/>
          </a:xfrm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 t="49658" r="26782" b="40758"/>
          <a:stretch>
            <a:fillRect/>
          </a:stretch>
        </p:blipFill>
        <p:spPr>
          <a:xfrm>
            <a:off x="3568701" y="2876550"/>
            <a:ext cx="4232275" cy="852488"/>
          </a:xfr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6" t="61139" r="26994" b="28999"/>
          <a:stretch>
            <a:fillRect/>
          </a:stretch>
        </p:blipFill>
        <p:spPr bwMode="auto">
          <a:xfrm>
            <a:off x="3568701" y="4146551"/>
            <a:ext cx="42322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1" t="71001" r="26994" b="17444"/>
          <a:stretch>
            <a:fillRect/>
          </a:stretch>
        </p:blipFill>
        <p:spPr bwMode="auto">
          <a:xfrm>
            <a:off x="3568701" y="5411788"/>
            <a:ext cx="42322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19513" y="4618038"/>
            <a:ext cx="354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44900" y="5837238"/>
            <a:ext cx="306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SimSun" panose="02010600030101010101" pitchFamily="2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33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UTM Avo</vt:lpstr>
      <vt:lpstr>Office Theme</vt:lpstr>
      <vt:lpstr>PowerPoint Presentation</vt:lpstr>
      <vt:lpstr>Thứ              , ngày     tháng     năm                           Học vần</vt:lpstr>
      <vt:lpstr>1. Làm quen</vt:lpstr>
      <vt:lpstr>1. Làm quen </vt:lpstr>
      <vt:lpstr>PowerPoint Presentation</vt:lpstr>
      <vt:lpstr>2. Tiếng nào có âm im? Tiếng nào có âm ip?</vt:lpstr>
      <vt:lpstr>3. Tập đọc</vt:lpstr>
      <vt:lpstr>4. Tập viết</vt:lpstr>
      <vt:lpstr>? Sắp xếp các ý theo đúng nội dung truyện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DSD</dc:creator>
  <cp:lastModifiedBy>Duy Duong Minh</cp:lastModifiedBy>
  <cp:revision>5</cp:revision>
  <dcterms:created xsi:type="dcterms:W3CDTF">2020-10-27T04:16:24Z</dcterms:created>
  <dcterms:modified xsi:type="dcterms:W3CDTF">2022-07-15T13:06:02Z</dcterms:modified>
</cp:coreProperties>
</file>