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0" r:id="rId4"/>
    <p:sldId id="259" r:id="rId5"/>
    <p:sldId id="258" r:id="rId6"/>
    <p:sldId id="263" r:id="rId7"/>
    <p:sldId id="267" r:id="rId8"/>
    <p:sldId id="264" r:id="rId9"/>
    <p:sldId id="265" r:id="rId10"/>
    <p:sldId id="266" r:id="rId11"/>
    <p:sldId id="26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5342BF-7B0C-4158-B56B-6824AF97F1D1}" type="datetimeFigureOut">
              <a:rPr lang="en-US" smtClean="0"/>
              <a:t>7/18/2022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47B23E-AEC6-429F-A162-2B731AD6967F}" type="slidenum">
              <a:rPr lang="en-US" smtClean="0"/>
              <a:t>‹#›</a:t>
            </a:fld>
            <a:endParaRPr lang="en-US"/>
          </a:p>
        </p:txBody>
      </p:sp>
    </p:spTree>
    <p:extLst>
      <p:ext uri="{BB962C8B-B14F-4D97-AF65-F5344CB8AC3E}">
        <p14:creationId xmlns:p14="http://schemas.microsoft.com/office/powerpoint/2010/main" val="339443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7B23E-AEC6-429F-A162-2B731AD6967F}" type="slidenum">
              <a:rPr lang="en-US" smtClean="0"/>
              <a:t>2</a:t>
            </a:fld>
            <a:endParaRPr lang="en-US"/>
          </a:p>
        </p:txBody>
      </p:sp>
    </p:spTree>
    <p:extLst>
      <p:ext uri="{BB962C8B-B14F-4D97-AF65-F5344CB8AC3E}">
        <p14:creationId xmlns:p14="http://schemas.microsoft.com/office/powerpoint/2010/main" val="279858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47B23E-AEC6-429F-A162-2B731AD6967F}" type="slidenum">
              <a:rPr lang="en-US" smtClean="0"/>
              <a:t>11</a:t>
            </a:fld>
            <a:endParaRPr lang="en-US"/>
          </a:p>
        </p:txBody>
      </p:sp>
    </p:spTree>
    <p:extLst>
      <p:ext uri="{BB962C8B-B14F-4D97-AF65-F5344CB8AC3E}">
        <p14:creationId xmlns:p14="http://schemas.microsoft.com/office/powerpoint/2010/main" val="161316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BC29E2-64F0-45EA-990D-AD387762F398}"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56592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C29E2-64F0-45EA-990D-AD387762F398}"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253352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C29E2-64F0-45EA-990D-AD387762F398}"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317761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BC29E2-64F0-45EA-990D-AD387762F398}"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149552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BC29E2-64F0-45EA-990D-AD387762F398}" type="datetimeFigureOut">
              <a:rPr lang="en-US" smtClean="0"/>
              <a:t>7/18/2022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109722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BC29E2-64F0-45EA-990D-AD387762F398}"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348276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BC29E2-64F0-45EA-990D-AD387762F398}" type="datetimeFigureOut">
              <a:rPr lang="en-US" smtClean="0"/>
              <a:t>7/18/2022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568453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BC29E2-64F0-45EA-990D-AD387762F398}" type="datetimeFigureOut">
              <a:rPr lang="en-US" smtClean="0"/>
              <a:t>7/18/2022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9540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C29E2-64F0-45EA-990D-AD387762F398}" type="datetimeFigureOut">
              <a:rPr lang="en-US" smtClean="0"/>
              <a:t>7/18/2022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185890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C29E2-64F0-45EA-990D-AD387762F398}"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270259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BC29E2-64F0-45EA-990D-AD387762F398}" type="datetimeFigureOut">
              <a:rPr lang="en-US" smtClean="0"/>
              <a:t>7/18/2022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DDBBE-6EA1-4459-9494-F1115A2EF95C}" type="slidenum">
              <a:rPr lang="en-US" smtClean="0"/>
              <a:t>‹#›</a:t>
            </a:fld>
            <a:endParaRPr lang="en-US"/>
          </a:p>
        </p:txBody>
      </p:sp>
    </p:spTree>
    <p:extLst>
      <p:ext uri="{BB962C8B-B14F-4D97-AF65-F5344CB8AC3E}">
        <p14:creationId xmlns:p14="http://schemas.microsoft.com/office/powerpoint/2010/main" val="32454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C29E2-64F0-45EA-990D-AD387762F398}" type="datetimeFigureOut">
              <a:rPr lang="en-US" smtClean="0"/>
              <a:t>7/18/2022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DDBBE-6EA1-4459-9494-F1115A2EF95C}" type="slidenum">
              <a:rPr lang="en-US" smtClean="0"/>
              <a:t>‹#›</a:t>
            </a:fld>
            <a:endParaRPr lang="en-US"/>
          </a:p>
        </p:txBody>
      </p:sp>
    </p:spTree>
    <p:extLst>
      <p:ext uri="{BB962C8B-B14F-4D97-AF65-F5344CB8AC3E}">
        <p14:creationId xmlns:p14="http://schemas.microsoft.com/office/powerpoint/2010/main" val="220150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382000" cy="6248400"/>
          </a:xfrm>
        </p:spPr>
        <p:txBody>
          <a:bodyPr/>
          <a:lstStyle/>
          <a:p>
            <a:r>
              <a:rPr lang="en-US" sz="4000" b="1" u="sng" dirty="0" smtClean="0">
                <a:solidFill>
                  <a:srgbClr val="FF0000"/>
                </a:solidFill>
                <a:latin typeface="Times New Roman" pitchFamily="18" charset="0"/>
                <a:cs typeface="Times New Roman" pitchFamily="18" charset="0"/>
              </a:rPr>
              <a:t>MĨ THUẬT </a:t>
            </a:r>
          </a:p>
          <a:p>
            <a:r>
              <a:rPr lang="en-US" sz="4000" b="1" dirty="0" smtClean="0">
                <a:solidFill>
                  <a:srgbClr val="FF0000"/>
                </a:solidFill>
                <a:latin typeface="Times New Roman" pitchFamily="18" charset="0"/>
                <a:cs typeface="Times New Roman" pitchFamily="18" charset="0"/>
              </a:rPr>
              <a:t>CHỦ ĐỀ 4: KHU VƯỜN CỦA EM</a:t>
            </a:r>
          </a:p>
          <a:p>
            <a:r>
              <a:rPr lang="en-US" sz="4000" b="1" dirty="0" smtClean="0">
                <a:solidFill>
                  <a:srgbClr val="FF0000"/>
                </a:solidFill>
                <a:latin typeface="Times New Roman" pitchFamily="18" charset="0"/>
                <a:cs typeface="Times New Roman" pitchFamily="18" charset="0"/>
              </a:rPr>
              <a:t>( 4 </a:t>
            </a:r>
            <a:r>
              <a:rPr lang="en-US" sz="4000" b="1" dirty="0" err="1" smtClean="0">
                <a:solidFill>
                  <a:srgbClr val="FF0000"/>
                </a:solidFill>
                <a:latin typeface="Times New Roman" pitchFamily="18" charset="0"/>
                <a:cs typeface="Times New Roman" pitchFamily="18" charset="0"/>
              </a:rPr>
              <a:t>Tiết</a:t>
            </a:r>
            <a:r>
              <a:rPr lang="en-US" sz="4000" b="1" dirty="0" smtClean="0">
                <a:solidFill>
                  <a:srgbClr val="FF0000"/>
                </a:solidFill>
                <a:latin typeface="Times New Roman" pitchFamily="18" charset="0"/>
                <a:cs typeface="Times New Roman" pitchFamily="18" charset="0"/>
              </a:rPr>
              <a:t> )</a:t>
            </a:r>
          </a:p>
          <a:p>
            <a:endParaRPr 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8899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a:bodyPr>
          <a:lstStyle/>
          <a:p>
            <a:r>
              <a:rPr lang="en-US" sz="3200" dirty="0" smtClean="0">
                <a:latin typeface="Times New Roman" pitchFamily="18" charset="0"/>
                <a:cs typeface="Times New Roman" pitchFamily="18" charset="0"/>
              </a:rPr>
              <a:t>BÀI VẼ THAM KHẢO HOA VÀ QUẢ</a:t>
            </a:r>
            <a:endParaRPr lang="en-US" sz="3200" dirty="0">
              <a:latin typeface="Times New Roman" pitchFamily="18" charset="0"/>
              <a:cs typeface="Times New Roman" pitchFamily="18" charset="0"/>
            </a:endParaRPr>
          </a:p>
        </p:txBody>
      </p:sp>
      <p:pic>
        <p:nvPicPr>
          <p:cNvPr id="1026" name="Picture 2" descr="C:\Users\Admin\Pictures\528330451516356091129461392875911480606720-n-155150758799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25768" y="4019313"/>
            <a:ext cx="2209800" cy="26862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Pictures\buc-tranh-ve-bong-hoa-huong-duong-dep_1115266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685800"/>
            <a:ext cx="24384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Pictures\images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0298"/>
            <a:ext cx="2543175"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Pictures\images (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05" y="685800"/>
            <a:ext cx="3255390" cy="265054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Pictures\f16b8d11e7a3c81dc8f2ae11e223f3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105" y="44196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Pictures\images (3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419600"/>
            <a:ext cx="284846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2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additive="base">
                                        <p:cTn id="31" dur="500" fill="hold"/>
                                        <p:tgtEl>
                                          <p:spTgt spid="1031"/>
                                        </p:tgtEl>
                                        <p:attrNameLst>
                                          <p:attrName>ppt_x</p:attrName>
                                        </p:attrNameLst>
                                      </p:cBhvr>
                                      <p:tavLst>
                                        <p:tav tm="0">
                                          <p:val>
                                            <p:strVal val="#ppt_x"/>
                                          </p:val>
                                        </p:tav>
                                        <p:tav tm="100000">
                                          <p:val>
                                            <p:strVal val="#ppt_x"/>
                                          </p:val>
                                        </p:tav>
                                      </p:tavLst>
                                    </p:anim>
                                    <p:anim calcmode="lin" valueType="num">
                                      <p:cBhvr additive="base">
                                        <p:cTn id="32"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additive="base">
                                        <p:cTn id="43" dur="500" fill="hold"/>
                                        <p:tgtEl>
                                          <p:spTgt spid="1032"/>
                                        </p:tgtEl>
                                        <p:attrNameLst>
                                          <p:attrName>ppt_x</p:attrName>
                                        </p:attrNameLst>
                                      </p:cBhvr>
                                      <p:tavLst>
                                        <p:tav tm="0">
                                          <p:val>
                                            <p:strVal val="#ppt_x"/>
                                          </p:val>
                                        </p:tav>
                                        <p:tav tm="100000">
                                          <p:val>
                                            <p:strVal val="#ppt_x"/>
                                          </p:val>
                                        </p:tav>
                                      </p:tavLst>
                                    </p:anim>
                                    <p:anim calcmode="lin" valueType="num">
                                      <p:cBhvr additive="base">
                                        <p:cTn id="44"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219200"/>
          </a:xfrm>
        </p:spPr>
        <p:txBody>
          <a:bodyPr>
            <a:normAutofit/>
          </a:bodyPr>
          <a:lstStyle/>
          <a:p>
            <a:r>
              <a:rPr lang="en-US" sz="2800" dirty="0" smtClean="0">
                <a:latin typeface="Times New Roman" pitchFamily="18" charset="0"/>
                <a:cs typeface="Times New Roman" pitchFamily="18" charset="0"/>
              </a:rPr>
              <a:t>BÀI VẼ THAM KHẢO VƯỜN CÂY</a:t>
            </a:r>
            <a:endParaRPr lang="en-US" sz="2800" dirty="0">
              <a:latin typeface="Times New Roman" pitchFamily="18" charset="0"/>
              <a:cs typeface="Times New Roman" pitchFamily="18" charset="0"/>
            </a:endParaRPr>
          </a:p>
        </p:txBody>
      </p:sp>
      <p:pic>
        <p:nvPicPr>
          <p:cNvPr id="1028" name="Picture 4" descr="C:\Users\Admin\Pictures\images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881" y="3810000"/>
            <a:ext cx="30861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Pictures\images (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112" y="3810000"/>
            <a:ext cx="284846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Pictures\tải xuống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4112" y="796424"/>
            <a:ext cx="2857500" cy="25831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Pictures\tải xuống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8881" y="796424"/>
            <a:ext cx="3081869" cy="256870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dmin\Pictures\tải xuống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3810000"/>
            <a:ext cx="26860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dmin\Pictures\images (1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796424"/>
            <a:ext cx="2699472" cy="278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5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wheel(1)">
                                      <p:cBhvr>
                                        <p:cTn id="13" dur="2000"/>
                                        <p:tgtEl>
                                          <p:spTgt spid="1034"/>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wipe(down)">
                                      <p:cBhvr>
                                        <p:cTn id="18" dur="580">
                                          <p:stCondLst>
                                            <p:cond delay="0"/>
                                          </p:stCondLst>
                                        </p:cTn>
                                        <p:tgtEl>
                                          <p:spTgt spid="1032"/>
                                        </p:tgtEl>
                                      </p:cBhvr>
                                    </p:animEffect>
                                    <p:anim calcmode="lin" valueType="num">
                                      <p:cBhvr>
                                        <p:cTn id="19"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24" dur="26">
                                          <p:stCondLst>
                                            <p:cond delay="650"/>
                                          </p:stCondLst>
                                        </p:cTn>
                                        <p:tgtEl>
                                          <p:spTgt spid="1032"/>
                                        </p:tgtEl>
                                      </p:cBhvr>
                                      <p:to x="100000" y="60000"/>
                                    </p:animScale>
                                    <p:animScale>
                                      <p:cBhvr>
                                        <p:cTn id="25" dur="166" decel="50000">
                                          <p:stCondLst>
                                            <p:cond delay="676"/>
                                          </p:stCondLst>
                                        </p:cTn>
                                        <p:tgtEl>
                                          <p:spTgt spid="1032"/>
                                        </p:tgtEl>
                                      </p:cBhvr>
                                      <p:to x="100000" y="100000"/>
                                    </p:animScale>
                                    <p:animScale>
                                      <p:cBhvr>
                                        <p:cTn id="26" dur="26">
                                          <p:stCondLst>
                                            <p:cond delay="1312"/>
                                          </p:stCondLst>
                                        </p:cTn>
                                        <p:tgtEl>
                                          <p:spTgt spid="1032"/>
                                        </p:tgtEl>
                                      </p:cBhvr>
                                      <p:to x="100000" y="80000"/>
                                    </p:animScale>
                                    <p:animScale>
                                      <p:cBhvr>
                                        <p:cTn id="27" dur="166" decel="50000">
                                          <p:stCondLst>
                                            <p:cond delay="1338"/>
                                          </p:stCondLst>
                                        </p:cTn>
                                        <p:tgtEl>
                                          <p:spTgt spid="1032"/>
                                        </p:tgtEl>
                                      </p:cBhvr>
                                      <p:to x="100000" y="100000"/>
                                    </p:animScale>
                                    <p:animScale>
                                      <p:cBhvr>
                                        <p:cTn id="28" dur="26">
                                          <p:stCondLst>
                                            <p:cond delay="1642"/>
                                          </p:stCondLst>
                                        </p:cTn>
                                        <p:tgtEl>
                                          <p:spTgt spid="1032"/>
                                        </p:tgtEl>
                                      </p:cBhvr>
                                      <p:to x="100000" y="90000"/>
                                    </p:animScale>
                                    <p:animScale>
                                      <p:cBhvr>
                                        <p:cTn id="29" dur="166" decel="50000">
                                          <p:stCondLst>
                                            <p:cond delay="1668"/>
                                          </p:stCondLst>
                                        </p:cTn>
                                        <p:tgtEl>
                                          <p:spTgt spid="1032"/>
                                        </p:tgtEl>
                                      </p:cBhvr>
                                      <p:to x="100000" y="100000"/>
                                    </p:animScale>
                                    <p:animScale>
                                      <p:cBhvr>
                                        <p:cTn id="30" dur="26">
                                          <p:stCondLst>
                                            <p:cond delay="1808"/>
                                          </p:stCondLst>
                                        </p:cTn>
                                        <p:tgtEl>
                                          <p:spTgt spid="1032"/>
                                        </p:tgtEl>
                                      </p:cBhvr>
                                      <p:to x="100000" y="95000"/>
                                    </p:animScale>
                                    <p:animScale>
                                      <p:cBhvr>
                                        <p:cTn id="31" dur="166" decel="50000">
                                          <p:stCondLst>
                                            <p:cond delay="1834"/>
                                          </p:stCondLst>
                                        </p:cTn>
                                        <p:tgtEl>
                                          <p:spTgt spid="103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031"/>
                                        </p:tgtEl>
                                        <p:attrNameLst>
                                          <p:attrName>style.visibility</p:attrName>
                                        </p:attrNameLst>
                                      </p:cBhvr>
                                      <p:to>
                                        <p:strVal val="visible"/>
                                      </p:to>
                                    </p:set>
                                    <p:animEffect transition="in" filter="randombar(horizontal)">
                                      <p:cBhvr>
                                        <p:cTn id="36" dur="500"/>
                                        <p:tgtEl>
                                          <p:spTgt spid="103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033"/>
                                        </p:tgtEl>
                                        <p:attrNameLst>
                                          <p:attrName>style.visibility</p:attrName>
                                        </p:attrNameLst>
                                      </p:cBhvr>
                                      <p:to>
                                        <p:strVal val="visible"/>
                                      </p:to>
                                    </p:set>
                                    <p:animEffect transition="in" filter="circle(in)">
                                      <p:cBhvr>
                                        <p:cTn id="41" dur="2000"/>
                                        <p:tgtEl>
                                          <p:spTgt spid="103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fade">
                                      <p:cBhvr>
                                        <p:cTn id="46" dur="1000"/>
                                        <p:tgtEl>
                                          <p:spTgt spid="1028"/>
                                        </p:tgtEl>
                                      </p:cBhvr>
                                    </p:animEffect>
                                    <p:anim calcmode="lin" valueType="num">
                                      <p:cBhvr>
                                        <p:cTn id="47" dur="1000" fill="hold"/>
                                        <p:tgtEl>
                                          <p:spTgt spid="1028"/>
                                        </p:tgtEl>
                                        <p:attrNameLst>
                                          <p:attrName>ppt_x</p:attrName>
                                        </p:attrNameLst>
                                      </p:cBhvr>
                                      <p:tavLst>
                                        <p:tav tm="0">
                                          <p:val>
                                            <p:strVal val="#ppt_x"/>
                                          </p:val>
                                        </p:tav>
                                        <p:tav tm="100000">
                                          <p:val>
                                            <p:strVal val="#ppt_x"/>
                                          </p:val>
                                        </p:tav>
                                      </p:tavLst>
                                    </p:anim>
                                    <p:anim calcmode="lin" valueType="num">
                                      <p:cBhvr>
                                        <p:cTn id="48"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030"/>
                                        </p:tgtEl>
                                        <p:attrNameLst>
                                          <p:attrName>style.visibility</p:attrName>
                                        </p:attrNameLst>
                                      </p:cBhvr>
                                      <p:to>
                                        <p:strVal val="visible"/>
                                      </p:to>
                                    </p:set>
                                    <p:anim calcmode="lin" valueType="num">
                                      <p:cBhvr additive="base">
                                        <p:cTn id="53" dur="500" fill="hold"/>
                                        <p:tgtEl>
                                          <p:spTgt spid="1030"/>
                                        </p:tgtEl>
                                        <p:attrNameLst>
                                          <p:attrName>ppt_x</p:attrName>
                                        </p:attrNameLst>
                                      </p:cBhvr>
                                      <p:tavLst>
                                        <p:tav tm="0">
                                          <p:val>
                                            <p:strVal val="#ppt_x"/>
                                          </p:val>
                                        </p:tav>
                                        <p:tav tm="100000">
                                          <p:val>
                                            <p:strVal val="#ppt_x"/>
                                          </p:val>
                                        </p:tav>
                                      </p:tavLst>
                                    </p:anim>
                                    <p:anim calcmode="lin" valueType="num">
                                      <p:cBhvr additive="base">
                                        <p:cTn id="5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138"/>
            <a:ext cx="8229600" cy="525462"/>
          </a:xfrm>
        </p:spPr>
        <p:txBody>
          <a:bodyPr>
            <a:noAutofit/>
          </a:bodyPr>
          <a:lstStyle/>
          <a:p>
            <a:pPr algn="l"/>
            <a:r>
              <a:rPr lang="en-US" sz="3200" b="1" dirty="0" smtClean="0">
                <a:solidFill>
                  <a:srgbClr val="00B050"/>
                </a:solidFill>
                <a:latin typeface="Times New Roman" pitchFamily="18" charset="0"/>
                <a:cs typeface="Times New Roman" pitchFamily="18" charset="0"/>
              </a:rPr>
              <a:t>NỘI DUNG 1: LÁ VÀ CÂY ( </a:t>
            </a:r>
            <a:r>
              <a:rPr lang="en-US" sz="3200" b="1" dirty="0" err="1" smtClean="0">
                <a:solidFill>
                  <a:srgbClr val="00B050"/>
                </a:solidFill>
                <a:latin typeface="Times New Roman" pitchFamily="18" charset="0"/>
                <a:cs typeface="Times New Roman" pitchFamily="18" charset="0"/>
              </a:rPr>
              <a:t>Tiết</a:t>
            </a:r>
            <a:r>
              <a:rPr lang="en-US" sz="3200" b="1" dirty="0" smtClean="0">
                <a:solidFill>
                  <a:srgbClr val="00B050"/>
                </a:solidFill>
                <a:latin typeface="Times New Roman" pitchFamily="18" charset="0"/>
                <a:cs typeface="Times New Roman" pitchFamily="18" charset="0"/>
              </a:rPr>
              <a:t> 1)</a:t>
            </a:r>
            <a:br>
              <a:rPr lang="en-US" sz="3200" b="1" dirty="0" smtClean="0">
                <a:solidFill>
                  <a:srgbClr val="00B050"/>
                </a:solidFill>
                <a:latin typeface="Times New Roman" pitchFamily="18" charset="0"/>
                <a:cs typeface="Times New Roman" pitchFamily="18" charset="0"/>
              </a:rPr>
            </a:br>
            <a:r>
              <a:rPr lang="en-US" sz="3200" b="1" dirty="0">
                <a:solidFill>
                  <a:srgbClr val="00B050"/>
                </a:solidFill>
                <a:latin typeface="Times New Roman" pitchFamily="18" charset="0"/>
                <a:cs typeface="Times New Roman" pitchFamily="18" charset="0"/>
              </a:rPr>
              <a:t/>
            </a:r>
            <a:br>
              <a:rPr lang="en-US" sz="3200" b="1" dirty="0">
                <a:solidFill>
                  <a:srgbClr val="00B050"/>
                </a:solidFill>
                <a:latin typeface="Times New Roman" pitchFamily="18" charset="0"/>
                <a:cs typeface="Times New Roman" pitchFamily="18" charset="0"/>
              </a:rPr>
            </a:br>
            <a:endParaRPr lang="en-US" sz="3200" b="1" dirty="0">
              <a:solidFill>
                <a:schemeClr val="accent5">
                  <a:lumMod val="50000"/>
                </a:schemeClr>
              </a:solidFill>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3057" y="2004913"/>
            <a:ext cx="2720119" cy="1978268"/>
          </a:xfrm>
        </p:spPr>
      </p:pic>
      <p:pic>
        <p:nvPicPr>
          <p:cNvPr id="2052" name="Picture 4" descr="Cao khô lá sen và công dụng tuyệt vời ít được biết ⋆ Đẹp Cộ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11263"/>
            <a:ext cx="2645004"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ẹo chữa bệnh tiểu đường bằng lá ổ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967344"/>
            <a:ext cx="2645004" cy="1981201"/>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Rau dền: Lợi ích sức khỏe và các món ngon dễ làm • Hello Bac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Rau dền: Lợi ích sức khỏe và các món ngon dễ làm • Hello Bacs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Rau dền: Lợi ích sức khỏe và các món ngon dễ làm • Hello Bacs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325005" y="4045529"/>
            <a:ext cx="2494395" cy="2978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400" dirty="0" smtClean="0">
                <a:solidFill>
                  <a:schemeClr val="tx1"/>
                </a:solidFill>
                <a:latin typeface="Times New Roman" pitchFamily="18" charset="0"/>
                <a:cs typeface="Times New Roman" pitchFamily="18" charset="0"/>
              </a:rPr>
              <a:t>LÁ CÂY</a:t>
            </a:r>
            <a:r>
              <a:rPr lang="en-US" sz="2400" dirty="0" smtClean="0">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BÀNG</a:t>
            </a:r>
            <a:endParaRPr lang="en-US" sz="2400" dirty="0">
              <a:solidFill>
                <a:schemeClr val="tx1"/>
              </a:solidFill>
              <a:latin typeface="Times New Roman" pitchFamily="18" charset="0"/>
              <a:cs typeface="Times New Roman" pitchFamily="18" charset="0"/>
            </a:endParaRPr>
          </a:p>
        </p:txBody>
      </p:sp>
      <p:sp>
        <p:nvSpPr>
          <p:cNvPr id="13" name="Rectangle 12"/>
          <p:cNvSpPr/>
          <p:nvPr/>
        </p:nvSpPr>
        <p:spPr>
          <a:xfrm>
            <a:off x="6248400" y="6409078"/>
            <a:ext cx="2743199" cy="4489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LÁ</a:t>
            </a:r>
            <a:r>
              <a:rPr lang="en-US" sz="2400" dirty="0" smtClean="0">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HOASEN</a:t>
            </a:r>
            <a:endParaRPr lang="en-US" sz="2400" dirty="0">
              <a:solidFill>
                <a:schemeClr val="tx1"/>
              </a:solidFill>
              <a:latin typeface="Times New Roman" pitchFamily="18" charset="0"/>
              <a:cs typeface="Times New Roman" pitchFamily="18" charset="0"/>
            </a:endParaRPr>
          </a:p>
        </p:txBody>
      </p:sp>
      <p:sp>
        <p:nvSpPr>
          <p:cNvPr id="14" name="Rectangle 13"/>
          <p:cNvSpPr/>
          <p:nvPr/>
        </p:nvSpPr>
        <p:spPr>
          <a:xfrm>
            <a:off x="6477000" y="4045529"/>
            <a:ext cx="2209800" cy="263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LÁ CÂY ỔI</a:t>
            </a:r>
            <a:endParaRPr lang="en-US" sz="2400" dirty="0">
              <a:solidFill>
                <a:schemeClr val="tx1"/>
              </a:solidFill>
              <a:latin typeface="Times New Roman" pitchFamily="18" charset="0"/>
              <a:cs typeface="Times New Roman" pitchFamily="18" charset="0"/>
            </a:endParaRPr>
          </a:p>
        </p:txBody>
      </p:sp>
      <p:pic>
        <p:nvPicPr>
          <p:cNvPr id="2064" name="Picture 16" descr="Đặc điểm lá cây chuối | Chuối cấy mô Hòa Lin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541817"/>
            <a:ext cx="2746232" cy="300742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352800" y="5735782"/>
            <a:ext cx="2514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LÁ CÂY CHUỐI</a:t>
            </a:r>
            <a:endParaRPr lang="en-US" sz="2400" dirty="0">
              <a:solidFill>
                <a:schemeClr val="tx1"/>
              </a:solidFill>
              <a:latin typeface="Times New Roman" pitchFamily="18" charset="0"/>
              <a:cs typeface="Times New Roman" pitchFamily="18" charset="0"/>
            </a:endParaRPr>
          </a:p>
        </p:txBody>
      </p:sp>
      <p:pic>
        <p:nvPicPr>
          <p:cNvPr id="2066" name="Picture 18" descr="Đặc tính thực vật cây hoa hồng - Chế phẩm sinh học Obi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005" y="4438973"/>
            <a:ext cx="2816225" cy="19812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460375" y="6477000"/>
            <a:ext cx="251142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LÁ HOA HỒNG</a:t>
            </a:r>
            <a:endParaRPr lang="en-US" sz="2400" dirty="0">
              <a:solidFill>
                <a:schemeClr val="tx1"/>
              </a:solidFill>
              <a:latin typeface="Times New Roman" pitchFamily="18" charset="0"/>
              <a:cs typeface="Times New Roman" pitchFamily="18" charset="0"/>
            </a:endParaRPr>
          </a:p>
        </p:txBody>
      </p:sp>
      <p:sp>
        <p:nvSpPr>
          <p:cNvPr id="17" name="Rectangle 16"/>
          <p:cNvSpPr/>
          <p:nvPr/>
        </p:nvSpPr>
        <p:spPr>
          <a:xfrm>
            <a:off x="325005" y="762000"/>
            <a:ext cx="8818995"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4BACC6">
                    <a:lumMod val="50000"/>
                  </a:srgbClr>
                </a:solidFill>
                <a:latin typeface="Times New Roman" pitchFamily="18" charset="0"/>
                <a:ea typeface="+mj-ea"/>
                <a:cs typeface="Times New Roman" pitchFamily="18" charset="0"/>
              </a:rPr>
              <a:t>I. QUAN SÁT, THẢO LUẬN VỀ MÀU SẮC, HÌNH DẠNG LÁ VÀ CÂY NGOÀI THIÊN NHIÊN VÀ TRONG TRANH:</a:t>
            </a:r>
            <a:br>
              <a:rPr lang="en-US" sz="2400" b="1" dirty="0">
                <a:solidFill>
                  <a:srgbClr val="4BACC6">
                    <a:lumMod val="50000"/>
                  </a:srgbClr>
                </a:solidFill>
                <a:latin typeface="Times New Roman" pitchFamily="18" charset="0"/>
                <a:ea typeface="+mj-ea"/>
                <a:cs typeface="Times New Roman" pitchFamily="18" charset="0"/>
              </a:rPr>
            </a:br>
            <a:endParaRPr lang="en-US" sz="2400" dirty="0"/>
          </a:p>
        </p:txBody>
      </p:sp>
      <p:sp>
        <p:nvSpPr>
          <p:cNvPr id="18" name="Rectangle 17"/>
          <p:cNvSpPr/>
          <p:nvPr/>
        </p:nvSpPr>
        <p:spPr>
          <a:xfrm>
            <a:off x="2362200" y="1371600"/>
            <a:ext cx="4114800" cy="595744"/>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itchFamily="18" charset="0"/>
                <a:cs typeface="Times New Roman" pitchFamily="18" charset="0"/>
              </a:rPr>
              <a:t>LÁ NGOÀI THIÊN NHIÊN</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0565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66"/>
                                        </p:tgtEl>
                                        <p:attrNameLst>
                                          <p:attrName>style.visibility</p:attrName>
                                        </p:attrNameLst>
                                      </p:cBhvr>
                                      <p:to>
                                        <p:strVal val="visible"/>
                                      </p:to>
                                    </p:set>
                                    <p:anim calcmode="lin" valueType="num">
                                      <p:cBhvr additive="base">
                                        <p:cTn id="32" dur="500" fill="hold"/>
                                        <p:tgtEl>
                                          <p:spTgt spid="2066"/>
                                        </p:tgtEl>
                                        <p:attrNameLst>
                                          <p:attrName>ppt_x</p:attrName>
                                        </p:attrNameLst>
                                      </p:cBhvr>
                                      <p:tavLst>
                                        <p:tav tm="0">
                                          <p:val>
                                            <p:strVal val="#ppt_x"/>
                                          </p:val>
                                        </p:tav>
                                        <p:tav tm="100000">
                                          <p:val>
                                            <p:strVal val="#ppt_x"/>
                                          </p:val>
                                        </p:tav>
                                      </p:tavLst>
                                    </p:anim>
                                    <p:anim calcmode="lin" valueType="num">
                                      <p:cBhvr additive="base">
                                        <p:cTn id="33" dur="500" fill="hold"/>
                                        <p:tgtEl>
                                          <p:spTgt spid="2066"/>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064"/>
                                        </p:tgtEl>
                                        <p:attrNameLst>
                                          <p:attrName>style.visibility</p:attrName>
                                        </p:attrNameLst>
                                      </p:cBhvr>
                                      <p:to>
                                        <p:strVal val="visible"/>
                                      </p:to>
                                    </p:set>
                                    <p:anim calcmode="lin" valueType="num">
                                      <p:cBhvr additive="base">
                                        <p:cTn id="38" dur="500" fill="hold"/>
                                        <p:tgtEl>
                                          <p:spTgt spid="2064"/>
                                        </p:tgtEl>
                                        <p:attrNameLst>
                                          <p:attrName>ppt_x</p:attrName>
                                        </p:attrNameLst>
                                      </p:cBhvr>
                                      <p:tavLst>
                                        <p:tav tm="0">
                                          <p:val>
                                            <p:strVal val="#ppt_x"/>
                                          </p:val>
                                        </p:tav>
                                        <p:tav tm="100000">
                                          <p:val>
                                            <p:strVal val="#ppt_x"/>
                                          </p:val>
                                        </p:tav>
                                      </p:tavLst>
                                    </p:anim>
                                    <p:anim calcmode="lin" valueType="num">
                                      <p:cBhvr additive="base">
                                        <p:cTn id="39" dur="500" fill="hold"/>
                                        <p:tgtEl>
                                          <p:spTgt spid="206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054"/>
                                        </p:tgtEl>
                                        <p:attrNameLst>
                                          <p:attrName>style.visibility</p:attrName>
                                        </p:attrNameLst>
                                      </p:cBhvr>
                                      <p:to>
                                        <p:strVal val="visible"/>
                                      </p:to>
                                    </p:set>
                                    <p:anim calcmode="lin" valueType="num">
                                      <p:cBhvr additive="base">
                                        <p:cTn id="44" dur="500" fill="hold"/>
                                        <p:tgtEl>
                                          <p:spTgt spid="2054"/>
                                        </p:tgtEl>
                                        <p:attrNameLst>
                                          <p:attrName>ppt_x</p:attrName>
                                        </p:attrNameLst>
                                      </p:cBhvr>
                                      <p:tavLst>
                                        <p:tav tm="0">
                                          <p:val>
                                            <p:strVal val="#ppt_x"/>
                                          </p:val>
                                        </p:tav>
                                        <p:tav tm="100000">
                                          <p:val>
                                            <p:strVal val="#ppt_x"/>
                                          </p:val>
                                        </p:tav>
                                      </p:tavLst>
                                    </p:anim>
                                    <p:anim calcmode="lin" valueType="num">
                                      <p:cBhvr additive="base">
                                        <p:cTn id="45"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52"/>
                                        </p:tgtEl>
                                        <p:attrNameLst>
                                          <p:attrName>style.visibility</p:attrName>
                                        </p:attrNameLst>
                                      </p:cBhvr>
                                      <p:to>
                                        <p:strVal val="visible"/>
                                      </p:to>
                                    </p:set>
                                    <p:anim calcmode="lin" valueType="num">
                                      <p:cBhvr additive="base">
                                        <p:cTn id="50" dur="500" fill="hold"/>
                                        <p:tgtEl>
                                          <p:spTgt spid="2052"/>
                                        </p:tgtEl>
                                        <p:attrNameLst>
                                          <p:attrName>ppt_x</p:attrName>
                                        </p:attrNameLst>
                                      </p:cBhvr>
                                      <p:tavLst>
                                        <p:tav tm="0">
                                          <p:val>
                                            <p:strVal val="#ppt_x"/>
                                          </p:val>
                                        </p:tav>
                                        <p:tav tm="100000">
                                          <p:val>
                                            <p:strVal val="#ppt_x"/>
                                          </p:val>
                                        </p:tav>
                                      </p:tavLst>
                                    </p:anim>
                                    <p:anim calcmode="lin" valueType="num">
                                      <p:cBhvr additive="base">
                                        <p:cTn id="51"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arn(inVertical)">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barn(inVertical)">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5257800" cy="381000"/>
          </a:xfrm>
          <a:solidFill>
            <a:schemeClr val="accent6">
              <a:lumMod val="20000"/>
              <a:lumOff val="80000"/>
            </a:schemeClr>
          </a:solidFill>
          <a:ln>
            <a:solidFill>
              <a:schemeClr val="bg1"/>
            </a:solidFill>
          </a:ln>
        </p:spPr>
        <p:txBody>
          <a:bodyPr>
            <a:noAutofit/>
          </a:bodyPr>
          <a:lstStyle/>
          <a:p>
            <a:r>
              <a:rPr lang="en-US" sz="2800" dirty="0" smtClean="0">
                <a:solidFill>
                  <a:srgbClr val="FF0000"/>
                </a:solidFill>
                <a:latin typeface="Times New Roman" pitchFamily="18" charset="0"/>
                <a:cs typeface="Times New Roman" pitchFamily="18" charset="0"/>
              </a:rPr>
              <a:t>CÂY NGOÀI THIÊN NHIÊN</a:t>
            </a:r>
            <a:endParaRPr lang="en-US" sz="2800"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762000"/>
            <a:ext cx="1981200" cy="2533650"/>
          </a:xfrm>
        </p:spPr>
      </p:pic>
      <p:pic>
        <p:nvPicPr>
          <p:cNvPr id="3078" name="Picture 6" descr="Cây bư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45" y="3815125"/>
            <a:ext cx="2403764" cy="255868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m hãy viết bài văn Miêu Tả Cây Phượng Vĩ Và Tiếng Ve Vào Mùa Hè. - Kenh  Van H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3477" y="3815125"/>
            <a:ext cx="2857500" cy="253097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Hà Nội mùa cây trụi l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307975" y="3429000"/>
            <a:ext cx="1825625"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2">
                    <a:lumMod val="50000"/>
                  </a:schemeClr>
                </a:solidFill>
                <a:latin typeface="Times New Roman" pitchFamily="18" charset="0"/>
                <a:cs typeface="Times New Roman" pitchFamily="18" charset="0"/>
              </a:rPr>
              <a:t>CÂY</a:t>
            </a:r>
            <a:r>
              <a:rPr lang="en-US" dirty="0" smtClean="0">
                <a:solidFill>
                  <a:schemeClr val="tx2">
                    <a:lumMod val="50000"/>
                  </a:schemeClr>
                </a:solidFill>
              </a:rPr>
              <a:t> </a:t>
            </a:r>
            <a:r>
              <a:rPr lang="en-US" sz="2400" dirty="0" smtClean="0">
                <a:solidFill>
                  <a:schemeClr val="tx2">
                    <a:lumMod val="50000"/>
                  </a:schemeClr>
                </a:solidFill>
                <a:latin typeface="Times New Roman" pitchFamily="18" charset="0"/>
                <a:cs typeface="Times New Roman" pitchFamily="18" charset="0"/>
              </a:rPr>
              <a:t>DỪA</a:t>
            </a:r>
            <a:endParaRPr lang="en-US" sz="2400" dirty="0">
              <a:solidFill>
                <a:schemeClr val="tx2">
                  <a:lumMod val="50000"/>
                </a:schemeClr>
              </a:solidFill>
              <a:latin typeface="Times New Roman" pitchFamily="18" charset="0"/>
              <a:cs typeface="Times New Roman" pitchFamily="18" charset="0"/>
            </a:endParaRPr>
          </a:p>
        </p:txBody>
      </p:sp>
      <p:sp>
        <p:nvSpPr>
          <p:cNvPr id="7" name="Rounded Rectangle 6"/>
          <p:cNvSpPr/>
          <p:nvPr/>
        </p:nvSpPr>
        <p:spPr>
          <a:xfrm>
            <a:off x="2475527" y="3387796"/>
            <a:ext cx="3237739"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50000"/>
                  </a:schemeClr>
                </a:solidFill>
                <a:latin typeface="Times New Roman" pitchFamily="18" charset="0"/>
                <a:cs typeface="Times New Roman" pitchFamily="18" charset="0"/>
              </a:rPr>
              <a:t>CÂY ĐIỀU</a:t>
            </a:r>
            <a:endParaRPr lang="en-US" sz="2400" dirty="0">
              <a:solidFill>
                <a:schemeClr val="accent1">
                  <a:lumMod val="50000"/>
                </a:schemeClr>
              </a:solidFill>
              <a:latin typeface="Times New Roman" pitchFamily="18" charset="0"/>
              <a:cs typeface="Times New Roman" pitchFamily="18" charset="0"/>
            </a:endParaRPr>
          </a:p>
        </p:txBody>
      </p:sp>
      <p:sp>
        <p:nvSpPr>
          <p:cNvPr id="8" name="Rectangle 7"/>
          <p:cNvSpPr/>
          <p:nvPr/>
        </p:nvSpPr>
        <p:spPr>
          <a:xfrm>
            <a:off x="616527" y="6373810"/>
            <a:ext cx="1676400" cy="4582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50000"/>
                  </a:schemeClr>
                </a:solidFill>
                <a:latin typeface="Times New Roman" pitchFamily="18" charset="0"/>
                <a:cs typeface="Times New Roman" pitchFamily="18" charset="0"/>
              </a:rPr>
              <a:t>CÂY BƯỞI</a:t>
            </a:r>
            <a:endParaRPr lang="en-US" sz="2400" dirty="0">
              <a:solidFill>
                <a:schemeClr val="accent1">
                  <a:lumMod val="50000"/>
                </a:schemeClr>
              </a:solidFill>
              <a:latin typeface="Times New Roman" pitchFamily="18" charset="0"/>
              <a:cs typeface="Times New Roman" pitchFamily="18" charset="0"/>
            </a:endParaRPr>
          </a:p>
        </p:txBody>
      </p:sp>
      <p:sp>
        <p:nvSpPr>
          <p:cNvPr id="9" name="Rounded Rectangle 8"/>
          <p:cNvSpPr/>
          <p:nvPr/>
        </p:nvSpPr>
        <p:spPr>
          <a:xfrm>
            <a:off x="2656609" y="6373810"/>
            <a:ext cx="3210791" cy="4841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50000"/>
                  </a:schemeClr>
                </a:solidFill>
                <a:latin typeface="Times New Roman" pitchFamily="18" charset="0"/>
                <a:cs typeface="Times New Roman" pitchFamily="18" charset="0"/>
              </a:rPr>
              <a:t>CÂY </a:t>
            </a:r>
            <a:r>
              <a:rPr lang="en-US" sz="2400" dirty="0" smtClean="0">
                <a:solidFill>
                  <a:schemeClr val="tx2">
                    <a:lumMod val="50000"/>
                  </a:schemeClr>
                </a:solidFill>
                <a:latin typeface="Times New Roman" pitchFamily="18" charset="0"/>
                <a:cs typeface="Times New Roman" pitchFamily="18" charset="0"/>
              </a:rPr>
              <a:t>HOA PHƯỢNG</a:t>
            </a:r>
            <a:endParaRPr lang="en-US" sz="2400" dirty="0">
              <a:solidFill>
                <a:schemeClr val="tx2">
                  <a:lumMod val="50000"/>
                </a:schemeClr>
              </a:solidFill>
              <a:latin typeface="Times New Roman" pitchFamily="18" charset="0"/>
              <a:cs typeface="Times New Roman" pitchFamily="18" charset="0"/>
            </a:endParaRPr>
          </a:p>
        </p:txBody>
      </p:sp>
      <p:sp>
        <p:nvSpPr>
          <p:cNvPr id="10" name="Rectangle 9"/>
          <p:cNvSpPr/>
          <p:nvPr/>
        </p:nvSpPr>
        <p:spPr>
          <a:xfrm>
            <a:off x="6026727" y="6477001"/>
            <a:ext cx="2847784" cy="3550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accent1">
                    <a:lumMod val="50000"/>
                  </a:schemeClr>
                </a:solidFill>
                <a:latin typeface="Times New Roman" pitchFamily="18" charset="0"/>
                <a:cs typeface="Times New Roman" pitchFamily="18" charset="0"/>
              </a:rPr>
              <a:t>CÂY SẦU RIÊNG</a:t>
            </a:r>
            <a:endParaRPr lang="en-US" sz="2400" dirty="0">
              <a:solidFill>
                <a:schemeClr val="accent1">
                  <a:lumMod val="50000"/>
                </a:schemeClr>
              </a:solidFill>
              <a:latin typeface="Times New Roman" pitchFamily="18" charset="0"/>
              <a:cs typeface="Times New Roman" pitchFamily="18" charset="0"/>
            </a:endParaRPr>
          </a:p>
        </p:txBody>
      </p:sp>
      <p:pic>
        <p:nvPicPr>
          <p:cNvPr id="1026" name="Picture 2" descr="Những cây điề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0871" y="734292"/>
            <a:ext cx="3067050" cy="25624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sầu riêng thấp lè tè nhưng ra quả như &amp;quot;con đàn cháu đống&amp;quot;, dân mạng Việt ùa vào đòi… bứng nguyên gốc về nhà trồng! - Ảnh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6726" y="746918"/>
            <a:ext cx="2939269" cy="562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32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078"/>
                                        </p:tgtEl>
                                        <p:attrNameLst>
                                          <p:attrName>style.visibility</p:attrName>
                                        </p:attrNameLst>
                                      </p:cBhvr>
                                      <p:to>
                                        <p:strVal val="visible"/>
                                      </p:to>
                                    </p:set>
                                    <p:animEffect transition="in" filter="wipe(down)">
                                      <p:cBhvr>
                                        <p:cTn id="38" dur="500"/>
                                        <p:tgtEl>
                                          <p:spTgt spid="3078"/>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3080"/>
                                        </p:tgtEl>
                                        <p:attrNameLst>
                                          <p:attrName>style.visibility</p:attrName>
                                        </p:attrNameLst>
                                      </p:cBhvr>
                                      <p:to>
                                        <p:strVal val="visible"/>
                                      </p:to>
                                    </p:set>
                                    <p:animEffect transition="in" filter="circle(in)">
                                      <p:cBhvr>
                                        <p:cTn id="43" dur="2000"/>
                                        <p:tgtEl>
                                          <p:spTgt spid="308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28"/>
                                        </p:tgtEl>
                                        <p:attrNameLst>
                                          <p:attrName>style.visibility</p:attrName>
                                        </p:attrNameLst>
                                      </p:cBhvr>
                                      <p:to>
                                        <p:strVal val="visible"/>
                                      </p:to>
                                    </p:set>
                                    <p:animEffect transition="in" filter="barn(inVertical)">
                                      <p:cBhvr>
                                        <p:cTn id="48" dur="500"/>
                                        <p:tgtEl>
                                          <p:spTgt spid="102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1000"/>
                                        <p:tgtEl>
                                          <p:spTgt spid="6"/>
                                        </p:tgtEl>
                                      </p:cBhvr>
                                    </p:animEffect>
                                    <p:anim calcmode="lin" valueType="num">
                                      <p:cBhvr>
                                        <p:cTn id="54" dur="1000" fill="hold"/>
                                        <p:tgtEl>
                                          <p:spTgt spid="6"/>
                                        </p:tgtEl>
                                        <p:attrNameLst>
                                          <p:attrName>ppt_x</p:attrName>
                                        </p:attrNameLst>
                                      </p:cBhvr>
                                      <p:tavLst>
                                        <p:tav tm="0">
                                          <p:val>
                                            <p:strVal val="#ppt_x"/>
                                          </p:val>
                                        </p:tav>
                                        <p:tav tm="100000">
                                          <p:val>
                                            <p:strVal val="#ppt_x"/>
                                          </p:val>
                                        </p:tav>
                                      </p:tavLst>
                                    </p:anim>
                                    <p:anim calcmode="lin" valueType="num">
                                      <p:cBhvr>
                                        <p:cTn id="5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fill="hold"/>
                                        <p:tgtEl>
                                          <p:spTgt spid="10"/>
                                        </p:tgtEl>
                                        <p:attrNameLst>
                                          <p:attrName>ppt_x</p:attrName>
                                        </p:attrNameLst>
                                      </p:cBhvr>
                                      <p:tavLst>
                                        <p:tav tm="0">
                                          <p:val>
                                            <p:strVal val="#ppt_x"/>
                                          </p:val>
                                        </p:tav>
                                        <p:tav tm="100000">
                                          <p:val>
                                            <p:strVal val="#ppt_x"/>
                                          </p:val>
                                        </p:tav>
                                      </p:tavLst>
                                    </p:anim>
                                    <p:anim calcmode="lin" valueType="num">
                                      <p:cBhvr additive="base">
                                        <p:cTn id="7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533399"/>
          </a:xfrm>
          <a:solidFill>
            <a:schemeClr val="accent6">
              <a:lumMod val="20000"/>
              <a:lumOff val="80000"/>
            </a:schemeClr>
          </a:solidFill>
        </p:spPr>
        <p:txBody>
          <a:bodyPr>
            <a:noAutofit/>
          </a:bodyPr>
          <a:lstStyle/>
          <a:p>
            <a:r>
              <a:rPr lang="vi-VN" sz="3200" dirty="0" smtClean="0">
                <a:solidFill>
                  <a:srgbClr val="0070C0"/>
                </a:solidFill>
                <a:latin typeface="Times New Roman" pitchFamily="18" charset="0"/>
                <a:cs typeface="Times New Roman" pitchFamily="18" charset="0"/>
              </a:rPr>
              <a:t>II. </a:t>
            </a:r>
            <a:r>
              <a:rPr lang="en-US" sz="3200" dirty="0" smtClean="0">
                <a:solidFill>
                  <a:srgbClr val="0070C0"/>
                </a:solidFill>
                <a:latin typeface="Times New Roman" pitchFamily="18" charset="0"/>
                <a:cs typeface="Times New Roman" pitchFamily="18" charset="0"/>
              </a:rPr>
              <a:t>CÁCH VẼ LÁ CÂY, CÁCH VẼ CÂY</a:t>
            </a:r>
            <a:endParaRPr lang="en-US" sz="3200" dirty="0">
              <a:solidFill>
                <a:srgbClr val="0070C0"/>
              </a:solidFill>
              <a:latin typeface="Times New Roman" pitchFamily="18" charset="0"/>
              <a:cs typeface="Times New Roman" pitchFamily="18" charset="0"/>
            </a:endParaRPr>
          </a:p>
        </p:txBody>
      </p:sp>
      <p:sp>
        <p:nvSpPr>
          <p:cNvPr id="3" name="Subtitle 2"/>
          <p:cNvSpPr>
            <a:spLocks noGrp="1"/>
          </p:cNvSpPr>
          <p:nvPr>
            <p:ph type="subTitle" idx="1"/>
          </p:nvPr>
        </p:nvSpPr>
        <p:spPr>
          <a:xfrm>
            <a:off x="0" y="838200"/>
            <a:ext cx="3276600" cy="533400"/>
          </a:xfrm>
        </p:spPr>
        <p:txBody>
          <a:bodyPr>
            <a:noAutofit/>
          </a:bodyPr>
          <a:lstStyle/>
          <a:p>
            <a:r>
              <a:rPr lang="en-US" sz="2400" dirty="0" smtClean="0">
                <a:solidFill>
                  <a:schemeClr val="accent1">
                    <a:lumMod val="50000"/>
                  </a:schemeClr>
                </a:solidFill>
                <a:latin typeface="Times New Roman" pitchFamily="18" charset="0"/>
                <a:cs typeface="Times New Roman" pitchFamily="18" charset="0"/>
              </a:rPr>
              <a:t>A. CÁCH VẼ LÁ CÂY:</a:t>
            </a:r>
            <a:endParaRPr lang="en-US" sz="2400" dirty="0">
              <a:solidFill>
                <a:schemeClr val="accent1">
                  <a:lumMod val="50000"/>
                </a:schemeClr>
              </a:solidFill>
              <a:latin typeface="Times New Roman" pitchFamily="18" charset="0"/>
              <a:cs typeface="Times New Roman" pitchFamily="18" charset="0"/>
            </a:endParaRPr>
          </a:p>
        </p:txBody>
      </p:sp>
      <p:sp>
        <p:nvSpPr>
          <p:cNvPr id="4" name="Rectangle 3"/>
          <p:cNvSpPr/>
          <p:nvPr/>
        </p:nvSpPr>
        <p:spPr>
          <a:xfrm>
            <a:off x="152400" y="1371600"/>
            <a:ext cx="67818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smtClean="0">
                <a:solidFill>
                  <a:srgbClr val="FF0000"/>
                </a:solidFill>
                <a:latin typeface="Times New Roman" pitchFamily="18" charset="0"/>
                <a:cs typeface="Times New Roman" pitchFamily="18" charset="0"/>
              </a:rPr>
              <a:t>Bước</a:t>
            </a:r>
            <a:r>
              <a:rPr lang="en-US" sz="2800" dirty="0" smtClean="0">
                <a:solidFill>
                  <a:srgbClr val="FF0000"/>
                </a:solidFill>
                <a:latin typeface="Times New Roman" pitchFamily="18" charset="0"/>
                <a:cs typeface="Times New Roman" pitchFamily="18" charset="0"/>
              </a:rPr>
              <a:t> 1: </a:t>
            </a:r>
            <a:r>
              <a:rPr lang="en-US" sz="2800" dirty="0" err="1" smtClean="0">
                <a:solidFill>
                  <a:srgbClr val="FF0000"/>
                </a:solidFill>
                <a:latin typeface="Times New Roman" pitchFamily="18" charset="0"/>
                <a:cs typeface="Times New Roman" pitchFamily="18" charset="0"/>
              </a:rPr>
              <a:t>Vẽ</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dáng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chung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lá</a:t>
            </a:r>
            <a:endParaRPr lang="en-US" sz="2800" dirty="0" smtClean="0">
              <a:solidFill>
                <a:srgbClr val="FF0000"/>
              </a:solidFill>
              <a:latin typeface="Times New Roman" pitchFamily="18" charset="0"/>
              <a:cs typeface="Times New Roman" pitchFamily="18" charset="0"/>
            </a:endParaRPr>
          </a:p>
          <a:p>
            <a:r>
              <a:rPr lang="en-US" sz="2800" dirty="0" err="1" smtClean="0">
                <a:solidFill>
                  <a:srgbClr val="FF0000"/>
                </a:solidFill>
                <a:latin typeface="Times New Roman" pitchFamily="18" charset="0"/>
                <a:cs typeface="Times New Roman" pitchFamily="18" charset="0"/>
              </a:rPr>
              <a:t>Bước</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Vẽ</a:t>
            </a:r>
            <a:r>
              <a:rPr lang="en-US" sz="2800" dirty="0" smtClean="0">
                <a:solidFill>
                  <a:srgbClr val="FF0000"/>
                </a:solidFill>
                <a:latin typeface="Times New Roman" pitchFamily="18" charset="0"/>
                <a:cs typeface="Times New Roman" pitchFamily="18" charset="0"/>
              </a:rPr>
              <a:t> chi </a:t>
            </a:r>
            <a:r>
              <a:rPr lang="en-US" sz="2800" dirty="0" err="1" smtClean="0">
                <a:solidFill>
                  <a:srgbClr val="FF0000"/>
                </a:solidFill>
                <a:latin typeface="Times New Roman" pitchFamily="18" charset="0"/>
                <a:cs typeface="Times New Roman" pitchFamily="18" charset="0"/>
              </a:rPr>
              <a:t>tiết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lá</a:t>
            </a:r>
            <a:r>
              <a:rPr lang="en-US" sz="2800" dirty="0" smtClean="0">
                <a:solidFill>
                  <a:srgbClr val="FF0000"/>
                </a:solidFill>
                <a:latin typeface="Times New Roman" pitchFamily="18" charset="0"/>
                <a:cs typeface="Times New Roman" pitchFamily="18" charset="0"/>
              </a:rPr>
              <a:t> ( </a:t>
            </a:r>
            <a:r>
              <a:rPr lang="en-US" sz="2800" dirty="0" err="1" smtClean="0">
                <a:solidFill>
                  <a:srgbClr val="FF0000"/>
                </a:solidFill>
                <a:latin typeface="Times New Roman" pitchFamily="18" charset="0"/>
                <a:cs typeface="Times New Roman" pitchFamily="18" charset="0"/>
              </a:rPr>
              <a:t>vẽ</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cuống</a:t>
            </a:r>
            <a:r>
              <a:rPr lang="en-US" sz="2800" dirty="0" smtClean="0">
                <a:solidFill>
                  <a:srgbClr val="FF0000"/>
                </a:solidFill>
                <a:latin typeface="Times New Roman" pitchFamily="18" charset="0"/>
                <a:cs typeface="Times New Roman" pitchFamily="18" charset="0"/>
              </a:rPr>
              <a:t> )</a:t>
            </a:r>
          </a:p>
          <a:p>
            <a:r>
              <a:rPr lang="en-US" sz="2800" dirty="0" err="1" smtClean="0">
                <a:solidFill>
                  <a:srgbClr val="FF0000"/>
                </a:solidFill>
                <a:latin typeface="Times New Roman" pitchFamily="18" charset="0"/>
                <a:cs typeface="Times New Roman" pitchFamily="18" charset="0"/>
              </a:rPr>
              <a:t>Bước</a:t>
            </a:r>
            <a:r>
              <a:rPr lang="en-US" sz="2800" dirty="0" smtClean="0">
                <a:solidFill>
                  <a:srgbClr val="FF0000"/>
                </a:solidFill>
                <a:latin typeface="Times New Roman" pitchFamily="18" charset="0"/>
                <a:cs typeface="Times New Roman" pitchFamily="18" charset="0"/>
              </a:rPr>
              <a:t> 3: </a:t>
            </a:r>
            <a:r>
              <a:rPr lang="en-US" sz="2800" dirty="0" err="1" smtClean="0">
                <a:solidFill>
                  <a:srgbClr val="FF0000"/>
                </a:solidFill>
                <a:latin typeface="Times New Roman" pitchFamily="18" charset="0"/>
                <a:cs typeface="Times New Roman" pitchFamily="18" charset="0"/>
              </a:rPr>
              <a:t>Tô</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màu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hoàn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chỉnh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hình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lá</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sp>
        <p:nvSpPr>
          <p:cNvPr id="5" name="Rectangle 4"/>
          <p:cNvSpPr/>
          <p:nvPr/>
        </p:nvSpPr>
        <p:spPr>
          <a:xfrm>
            <a:off x="0" y="3325091"/>
            <a:ext cx="2971800" cy="661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lumMod val="50000"/>
                </a:schemeClr>
              </a:solidFill>
              <a:latin typeface="Times New Roman" pitchFamily="18" charset="0"/>
              <a:cs typeface="Times New Roman" pitchFamily="18" charset="0"/>
            </a:endParaRPr>
          </a:p>
        </p:txBody>
      </p:sp>
      <p:sp>
        <p:nvSpPr>
          <p:cNvPr id="6" name="Rectangle 5"/>
          <p:cNvSpPr/>
          <p:nvPr/>
        </p:nvSpPr>
        <p:spPr>
          <a:xfrm>
            <a:off x="228600" y="3124200"/>
            <a:ext cx="86868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8896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4191000" cy="1066800"/>
          </a:xfrm>
        </p:spPr>
        <p:txBody>
          <a:bodyPr>
            <a:noAutofit/>
          </a:bodyPr>
          <a:lstStyle/>
          <a:p>
            <a:pPr lvl="0">
              <a:spcBef>
                <a:spcPts val="0"/>
              </a:spcBef>
            </a:pPr>
            <a:r>
              <a:rPr lang="en-US" sz="3200" dirty="0">
                <a:solidFill>
                  <a:srgbClr val="4F81BD">
                    <a:lumMod val="50000"/>
                  </a:srgbClr>
                </a:solidFill>
                <a:latin typeface="Times New Roman" pitchFamily="18" charset="0"/>
                <a:ea typeface="+mn-ea"/>
                <a:cs typeface="Times New Roman" pitchFamily="18" charset="0"/>
              </a:rPr>
              <a:t>B. CÁCH VẼ CÂY:</a:t>
            </a:r>
            <a:br>
              <a:rPr lang="en-US" sz="3200" dirty="0">
                <a:solidFill>
                  <a:srgbClr val="4F81BD">
                    <a:lumMod val="50000"/>
                  </a:srgbClr>
                </a:solidFill>
                <a:latin typeface="Times New Roman" pitchFamily="18" charset="0"/>
                <a:ea typeface="+mn-ea"/>
                <a:cs typeface="Times New Roman" pitchFamily="18" charset="0"/>
              </a:rPr>
            </a:b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762000"/>
            <a:ext cx="8229600" cy="1371599"/>
          </a:xfrm>
        </p:spPr>
        <p:txBody>
          <a:bodyPr>
            <a:normAutofit lnSpcReduction="10000"/>
          </a:bodyPr>
          <a:lstStyle/>
          <a:p>
            <a:pPr marL="0" lvl="0" indent="0">
              <a:spcBef>
                <a:spcPts val="0"/>
              </a:spcBef>
              <a:buNone/>
            </a:pPr>
            <a:r>
              <a:rPr lang="en-US" sz="2800" dirty="0" err="1">
                <a:solidFill>
                  <a:srgbClr val="FF0000"/>
                </a:solidFill>
                <a:latin typeface="Times New Roman" pitchFamily="18" charset="0"/>
                <a:cs typeface="Times New Roman" pitchFamily="18" charset="0"/>
              </a:rPr>
              <a:t>Bước</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Vẽ</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endParaRPr lang="en-US" sz="2800" dirty="0">
              <a:solidFill>
                <a:srgbClr val="FF0000"/>
              </a:solidFill>
              <a:latin typeface="Times New Roman" pitchFamily="18" charset="0"/>
              <a:cs typeface="Times New Roman" pitchFamily="18" charset="0"/>
            </a:endParaRPr>
          </a:p>
          <a:p>
            <a:pPr marL="0" lvl="0" indent="0">
              <a:spcBef>
                <a:spcPts val="0"/>
              </a:spcBef>
              <a:buNone/>
            </a:pPr>
            <a:r>
              <a:rPr lang="en-US" sz="2800" dirty="0" err="1">
                <a:solidFill>
                  <a:srgbClr val="FF0000"/>
                </a:solidFill>
                <a:latin typeface="Times New Roman" pitchFamily="18" charset="0"/>
                <a:cs typeface="Times New Roman" pitchFamily="18" charset="0"/>
              </a:rPr>
              <a:t>Bước</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Vẽ</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chi tiết câ</a:t>
            </a:r>
            <a:r>
              <a:rPr lang="en-US" sz="2800" dirty="0">
                <a:solidFill>
                  <a:srgbClr val="FF0000"/>
                </a:solidFill>
                <a:latin typeface="Times New Roman" pitchFamily="18" charset="0"/>
                <a:cs typeface="Times New Roman" pitchFamily="18" charset="0"/>
              </a:rPr>
              <a:t>y</a:t>
            </a:r>
            <a:r>
              <a:rPr lang="vi-VN" sz="2800" dirty="0">
                <a:solidFill>
                  <a:srgbClr val="FF0000"/>
                </a:solidFill>
                <a:latin typeface="Times New Roman" pitchFamily="18" charset="0"/>
                <a:cs typeface="Times New Roman" pitchFamily="18" charset="0"/>
              </a:rPr>
              <a:t> ( tán lá, lá, hoa, quả)</a:t>
            </a:r>
            <a:endParaRPr lang="en-US" sz="2800" dirty="0">
              <a:solidFill>
                <a:srgbClr val="FF0000"/>
              </a:solidFill>
              <a:latin typeface="Times New Roman" pitchFamily="18" charset="0"/>
              <a:cs typeface="Times New Roman" pitchFamily="18" charset="0"/>
            </a:endParaRPr>
          </a:p>
          <a:p>
            <a:pPr marL="0" lvl="0" indent="0">
              <a:spcBef>
                <a:spcPts val="0"/>
              </a:spcBef>
              <a:buNone/>
            </a:pPr>
            <a:r>
              <a:rPr lang="en-US" sz="2800" dirty="0">
                <a:solidFill>
                  <a:srgbClr val="FF0000"/>
                </a:solidFill>
                <a:latin typeface="Times New Roman" pitchFamily="18" charset="0"/>
                <a:cs typeface="Times New Roman" pitchFamily="18" charset="0"/>
              </a:rPr>
              <a:t>B</a:t>
            </a:r>
            <a:r>
              <a:rPr lang="vi-VN" sz="2800" dirty="0">
                <a:solidFill>
                  <a:srgbClr val="FF0000"/>
                </a:solidFill>
                <a:latin typeface="Times New Roman" pitchFamily="18" charset="0"/>
                <a:cs typeface="Times New Roman" pitchFamily="18" charset="0"/>
              </a:rPr>
              <a:t>ước 3: Vẽ màu</a:t>
            </a:r>
            <a:endParaRPr lang="en-US" sz="2800" dirty="0">
              <a:solidFill>
                <a:srgbClr val="FF0000"/>
              </a:solidFill>
              <a:latin typeface="Times New Roman" pitchFamily="18" charset="0"/>
              <a:cs typeface="Times New Roman" pitchFamily="18" charset="0"/>
            </a:endParaRPr>
          </a:p>
          <a:p>
            <a:endParaRPr lang="en-US" dirty="0"/>
          </a:p>
        </p:txBody>
      </p:sp>
      <p:sp>
        <p:nvSpPr>
          <p:cNvPr id="4" name="Rectangle 3"/>
          <p:cNvSpPr/>
          <p:nvPr/>
        </p:nvSpPr>
        <p:spPr>
          <a:xfrm>
            <a:off x="4479634" y="3198168"/>
            <a:ext cx="184731" cy="461665"/>
          </a:xfrm>
          <a:prstGeom prst="rect">
            <a:avLst/>
          </a:prstGeom>
        </p:spPr>
        <p:txBody>
          <a:bodyPr wrap="none">
            <a:spAutoFit/>
          </a:bodyPr>
          <a:lstStyle/>
          <a:p>
            <a:pPr lvl="0" algn="ctr"/>
            <a:endParaRPr lang="en-US" sz="2400" dirty="0">
              <a:solidFill>
                <a:srgbClr val="4F81BD">
                  <a:lumMod val="5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8542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down)">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19200"/>
          </a:xfrm>
        </p:spPr>
        <p:txBody>
          <a:bodyPr>
            <a:normAutofit/>
          </a:bodyPr>
          <a:lstStyle/>
          <a:p>
            <a:r>
              <a:rPr lang="en-US" sz="2800" dirty="0" smtClean="0">
                <a:latin typeface="Times New Roman" pitchFamily="18" charset="0"/>
                <a:cs typeface="Times New Roman" pitchFamily="18" charset="0"/>
              </a:rPr>
              <a:t>BÀI THAM KHẢO VẼ LÁ</a:t>
            </a:r>
            <a:endParaRPr lang="en-US" sz="2800" dirty="0">
              <a:latin typeface="Times New Roman" pitchFamily="18" charset="0"/>
              <a:cs typeface="Times New Roman" pitchFamily="18" charset="0"/>
            </a:endParaRPr>
          </a:p>
        </p:txBody>
      </p:sp>
      <p:pic>
        <p:nvPicPr>
          <p:cNvPr id="1026" name="Picture 2" descr="C:\Users\Admin\Pictures\tải xuống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467" y="685800"/>
            <a:ext cx="1454346" cy="14909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á vẽ hình chữ nhật, lá, bạch dương, sách tô màu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 y="685800"/>
            <a:ext cx="1576614" cy="152756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ình ảnh Mùa Thu Và Lá Phong Vẽ Tay đơn Giản, Lá Phong, Mùa Thu Và, Lá  Phong miễn phí tải tập tin PNG PSDComment và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 y="2135382"/>
            <a:ext cx="4500785" cy="472261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ình ảnh Vẽ Tay Mùa Thu Cây Rụng Lá Doodle, Trái Tim Tình Yêu, Lá Phong,  Rụng Lá miễn phí tải tập tin PNG PSDComment và Vector"/>
          <p:cNvPicPr>
            <a:picLocks noChangeAspect="1" noChangeArrowheads="1"/>
          </p:cNvPicPr>
          <p:nvPr/>
        </p:nvPicPr>
        <p:blipFill rotWithShape="1">
          <a:blip r:embed="rId5">
            <a:extLst>
              <a:ext uri="{28A0092B-C50C-407E-A947-70E740481C1C}">
                <a14:useLocalDpi xmlns:a14="http://schemas.microsoft.com/office/drawing/2010/main" val="0"/>
              </a:ext>
            </a:extLst>
          </a:blip>
          <a:srcRect b="6149"/>
          <a:stretch/>
        </p:blipFill>
        <p:spPr bwMode="auto">
          <a:xfrm>
            <a:off x="4490474" y="2135382"/>
            <a:ext cx="4636290" cy="473826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Vẽ hoa hồng thật đẹp theo phong cách Anime - Vẽ Hoạt Hìn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4813" y="710064"/>
            <a:ext cx="1914184" cy="144242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Lá Xanh Vẽ Lá Cây Nhiệt đới Hình ảnh | Định dạng hình ảnh PSD 649834852|  vn.lovepik.com"/>
          <p:cNvPicPr>
            <a:picLocks noChangeAspect="1" noChangeArrowheads="1"/>
          </p:cNvPicPr>
          <p:nvPr/>
        </p:nvPicPr>
        <p:blipFill rotWithShape="1">
          <a:blip r:embed="rId7">
            <a:extLst>
              <a:ext uri="{28A0092B-C50C-407E-A947-70E740481C1C}">
                <a14:useLocalDpi xmlns:a14="http://schemas.microsoft.com/office/drawing/2010/main" val="0"/>
              </a:ext>
            </a:extLst>
          </a:blip>
          <a:srcRect l="8564" r="20975" b="19355"/>
          <a:stretch/>
        </p:blipFill>
        <p:spPr bwMode="auto">
          <a:xfrm>
            <a:off x="4800600" y="666800"/>
            <a:ext cx="1303258" cy="149163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ình ảnh Vẽ Tay Tiếng ồn Lá Màu Xanh Lá Cây Yếu Tố Trang Trí Monstera Với  Bản đồ, Lá Clipart, Vẽ Tay Lá, Lá Xanh miễn phí tải tập tin 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574" r="7020"/>
          <a:stretch/>
        </p:blipFill>
        <p:spPr bwMode="auto">
          <a:xfrm>
            <a:off x="6103858" y="666800"/>
            <a:ext cx="1149887" cy="156591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ình ảnh Vẽ Tay Màu Xanh Lá Cây Cây Cây Nhiệt đới, Nhiệt, Họa, Vẽ miễn phí  tải tập tin PNG PSDComment và Vecto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566" t="31219" r="10152"/>
          <a:stretch/>
        </p:blipFill>
        <p:spPr bwMode="auto">
          <a:xfrm>
            <a:off x="7467600" y="710064"/>
            <a:ext cx="1461655" cy="147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9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7"/>
                                        </p:tgtEl>
                                        <p:attrNameLst>
                                          <p:attrName>style.visibility</p:attrName>
                                        </p:attrNameLst>
                                      </p:cBhvr>
                                      <p:to>
                                        <p:strVal val="visible"/>
                                      </p:to>
                                    </p:set>
                                    <p:animEffect transition="in" filter="fade">
                                      <p:cBhvr>
                                        <p:cTn id="21" dur="1000"/>
                                        <p:tgtEl>
                                          <p:spTgt spid="1037"/>
                                        </p:tgtEl>
                                      </p:cBhvr>
                                    </p:animEffect>
                                    <p:anim calcmode="lin" valueType="num">
                                      <p:cBhvr>
                                        <p:cTn id="22" dur="1000" fill="hold"/>
                                        <p:tgtEl>
                                          <p:spTgt spid="1037"/>
                                        </p:tgtEl>
                                        <p:attrNameLst>
                                          <p:attrName>ppt_x</p:attrName>
                                        </p:attrNameLst>
                                      </p:cBhvr>
                                      <p:tavLst>
                                        <p:tav tm="0">
                                          <p:val>
                                            <p:strVal val="#ppt_x"/>
                                          </p:val>
                                        </p:tav>
                                        <p:tav tm="100000">
                                          <p:val>
                                            <p:strVal val="#ppt_x"/>
                                          </p:val>
                                        </p:tav>
                                      </p:tavLst>
                                    </p:anim>
                                    <p:anim calcmode="lin" valueType="num">
                                      <p:cBhvr>
                                        <p:cTn id="23" dur="1000" fill="hold"/>
                                        <p:tgtEl>
                                          <p:spTgt spid="10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9"/>
                                        </p:tgtEl>
                                        <p:attrNameLst>
                                          <p:attrName>style.visibility</p:attrName>
                                        </p:attrNameLst>
                                      </p:cBhvr>
                                      <p:to>
                                        <p:strVal val="visible"/>
                                      </p:to>
                                    </p:set>
                                    <p:animEffect transition="in" filter="fade">
                                      <p:cBhvr>
                                        <p:cTn id="28" dur="500"/>
                                        <p:tgtEl>
                                          <p:spTgt spid="103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041"/>
                                        </p:tgtEl>
                                        <p:attrNameLst>
                                          <p:attrName>style.visibility</p:attrName>
                                        </p:attrNameLst>
                                      </p:cBhvr>
                                      <p:to>
                                        <p:strVal val="visible"/>
                                      </p:to>
                                    </p:set>
                                    <p:animEffect transition="in" filter="barn(inVertical)">
                                      <p:cBhvr>
                                        <p:cTn id="33" dur="500"/>
                                        <p:tgtEl>
                                          <p:spTgt spid="104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43"/>
                                        </p:tgtEl>
                                        <p:attrNameLst>
                                          <p:attrName>style.visibility</p:attrName>
                                        </p:attrNameLst>
                                      </p:cBhvr>
                                      <p:to>
                                        <p:strVal val="visible"/>
                                      </p:to>
                                    </p:set>
                                    <p:animEffect transition="in" filter="wheel(1)">
                                      <p:cBhvr>
                                        <p:cTn id="38" dur="2000"/>
                                        <p:tgtEl>
                                          <p:spTgt spid="1043"/>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33"/>
                                        </p:tgtEl>
                                        <p:attrNameLst>
                                          <p:attrName>style.visibility</p:attrName>
                                        </p:attrNameLst>
                                      </p:cBhvr>
                                      <p:to>
                                        <p:strVal val="visible"/>
                                      </p:to>
                                    </p:set>
                                    <p:animEffect transition="in" filter="fade">
                                      <p:cBhvr>
                                        <p:cTn id="43" dur="1000"/>
                                        <p:tgtEl>
                                          <p:spTgt spid="1033"/>
                                        </p:tgtEl>
                                      </p:cBhvr>
                                    </p:animEffect>
                                    <p:anim calcmode="lin" valueType="num">
                                      <p:cBhvr>
                                        <p:cTn id="44" dur="1000" fill="hold"/>
                                        <p:tgtEl>
                                          <p:spTgt spid="1033"/>
                                        </p:tgtEl>
                                        <p:attrNameLst>
                                          <p:attrName>ppt_x</p:attrName>
                                        </p:attrNameLst>
                                      </p:cBhvr>
                                      <p:tavLst>
                                        <p:tav tm="0">
                                          <p:val>
                                            <p:strVal val="#ppt_x"/>
                                          </p:val>
                                        </p:tav>
                                        <p:tav tm="100000">
                                          <p:val>
                                            <p:strVal val="#ppt_x"/>
                                          </p:val>
                                        </p:tav>
                                      </p:tavLst>
                                    </p:anim>
                                    <p:anim calcmode="lin" valueType="num">
                                      <p:cBhvr>
                                        <p:cTn id="45"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35"/>
                                        </p:tgtEl>
                                        <p:attrNameLst>
                                          <p:attrName>style.visibility</p:attrName>
                                        </p:attrNameLst>
                                      </p:cBhvr>
                                      <p:to>
                                        <p:strVal val="visible"/>
                                      </p:to>
                                    </p:set>
                                    <p:animEffect transition="in" filter="fade">
                                      <p:cBhvr>
                                        <p:cTn id="50" dur="1000"/>
                                        <p:tgtEl>
                                          <p:spTgt spid="1035"/>
                                        </p:tgtEl>
                                      </p:cBhvr>
                                    </p:animEffect>
                                    <p:anim calcmode="lin" valueType="num">
                                      <p:cBhvr>
                                        <p:cTn id="51" dur="1000" fill="hold"/>
                                        <p:tgtEl>
                                          <p:spTgt spid="1035"/>
                                        </p:tgtEl>
                                        <p:attrNameLst>
                                          <p:attrName>ppt_x</p:attrName>
                                        </p:attrNameLst>
                                      </p:cBhvr>
                                      <p:tavLst>
                                        <p:tav tm="0">
                                          <p:val>
                                            <p:strVal val="#ppt_x"/>
                                          </p:val>
                                        </p:tav>
                                        <p:tav tm="100000">
                                          <p:val>
                                            <p:strVal val="#ppt_x"/>
                                          </p:val>
                                        </p:tav>
                                      </p:tavLst>
                                    </p:anim>
                                    <p:anim calcmode="lin" valueType="num">
                                      <p:cBhvr>
                                        <p:cTn id="52"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3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BÀI THAM KHẢO VẼ CÂY</a:t>
            </a:r>
            <a:endParaRPr lang="en-US" sz="33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3" name="Content Placeholder 2"/>
          <p:cNvSpPr>
            <a:spLocks noGrp="1"/>
          </p:cNvSpPr>
          <p:nvPr>
            <p:ph idx="1"/>
          </p:nvPr>
        </p:nvSpPr>
        <p:spPr>
          <a:xfrm>
            <a:off x="25630" y="685800"/>
            <a:ext cx="9194570" cy="6172200"/>
          </a:xfrm>
        </p:spPr>
        <p:txBody>
          <a:bodyPr/>
          <a:lstStyle/>
          <a:p>
            <a:endParaRPr lang="en-US" dirty="0"/>
          </a:p>
        </p:txBody>
      </p:sp>
      <p:pic>
        <p:nvPicPr>
          <p:cNvPr id="2050" name="Picture 2" descr="C:\Users\Admin\Pictures\CAY DU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0" y="685800"/>
            <a:ext cx="3022370" cy="280057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Pictures\CA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182" r="12440"/>
          <a:stretch/>
        </p:blipFill>
        <p:spPr bwMode="auto">
          <a:xfrm>
            <a:off x="3048000" y="705707"/>
            <a:ext cx="2514600" cy="28005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Pictures\Cay-Tao-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705707"/>
            <a:ext cx="3415145" cy="275988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Pictures\CAY.jpg"/>
          <p:cNvPicPr>
            <a:picLocks noChangeAspect="1" noChangeArrowheads="1"/>
          </p:cNvPicPr>
          <p:nvPr/>
        </p:nvPicPr>
        <p:blipFill rotWithShape="1">
          <a:blip r:embed="rId5">
            <a:extLst>
              <a:ext uri="{28A0092B-C50C-407E-A947-70E740481C1C}">
                <a14:useLocalDpi xmlns:a14="http://schemas.microsoft.com/office/drawing/2010/main" val="0"/>
              </a:ext>
            </a:extLst>
          </a:blip>
          <a:srcRect r="37650" b="15852"/>
          <a:stretch/>
        </p:blipFill>
        <p:spPr bwMode="auto">
          <a:xfrm>
            <a:off x="6220473" y="3657600"/>
            <a:ext cx="2757272" cy="304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Pictures\8-cach-ve-cay-don-gian-van-dep-lung-linh-122d4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657600"/>
            <a:ext cx="2609850" cy="309643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Pictures\CA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561" y="3657601"/>
            <a:ext cx="28860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7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1000"/>
                                        <p:tgtEl>
                                          <p:spTgt spid="2051"/>
                                        </p:tgtEl>
                                      </p:cBhvr>
                                    </p:animEffect>
                                    <p:anim calcmode="lin" valueType="num">
                                      <p:cBhvr>
                                        <p:cTn id="20" dur="1000" fill="hold"/>
                                        <p:tgtEl>
                                          <p:spTgt spid="2051"/>
                                        </p:tgtEl>
                                        <p:attrNameLst>
                                          <p:attrName>ppt_x</p:attrName>
                                        </p:attrNameLst>
                                      </p:cBhvr>
                                      <p:tavLst>
                                        <p:tav tm="0">
                                          <p:val>
                                            <p:strVal val="#ppt_x"/>
                                          </p:val>
                                        </p:tav>
                                        <p:tav tm="100000">
                                          <p:val>
                                            <p:strVal val="#ppt_x"/>
                                          </p:val>
                                        </p:tav>
                                      </p:tavLst>
                                    </p:anim>
                                    <p:anim calcmode="lin" valueType="num">
                                      <p:cBhvr>
                                        <p:cTn id="21"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barn(inVertical)">
                                      <p:cBhvr>
                                        <p:cTn id="26" dur="500"/>
                                        <p:tgtEl>
                                          <p:spTgt spid="205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5"/>
                                        </p:tgtEl>
                                        <p:attrNameLst>
                                          <p:attrName>style.visibility</p:attrName>
                                        </p:attrNameLst>
                                      </p:cBhvr>
                                      <p:to>
                                        <p:strVal val="visible"/>
                                      </p:to>
                                    </p:set>
                                    <p:animEffect transition="in" filter="fade">
                                      <p:cBhvr>
                                        <p:cTn id="31" dur="1000"/>
                                        <p:tgtEl>
                                          <p:spTgt spid="2055"/>
                                        </p:tgtEl>
                                      </p:cBhvr>
                                    </p:animEffect>
                                    <p:anim calcmode="lin" valueType="num">
                                      <p:cBhvr>
                                        <p:cTn id="32" dur="1000" fill="hold"/>
                                        <p:tgtEl>
                                          <p:spTgt spid="2055"/>
                                        </p:tgtEl>
                                        <p:attrNameLst>
                                          <p:attrName>ppt_x</p:attrName>
                                        </p:attrNameLst>
                                      </p:cBhvr>
                                      <p:tavLst>
                                        <p:tav tm="0">
                                          <p:val>
                                            <p:strVal val="#ppt_x"/>
                                          </p:val>
                                        </p:tav>
                                        <p:tav tm="100000">
                                          <p:val>
                                            <p:strVal val="#ppt_x"/>
                                          </p:val>
                                        </p:tav>
                                      </p:tavLst>
                                    </p:anim>
                                    <p:anim calcmode="lin" valueType="num">
                                      <p:cBhvr>
                                        <p:cTn id="33" dur="1000" fill="hold"/>
                                        <p:tgtEl>
                                          <p:spTgt spid="205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54"/>
                                        </p:tgtEl>
                                        <p:attrNameLst>
                                          <p:attrName>style.visibility</p:attrName>
                                        </p:attrNameLst>
                                      </p:cBhvr>
                                      <p:to>
                                        <p:strVal val="visible"/>
                                      </p:to>
                                    </p:set>
                                    <p:animEffect transition="in" filter="fade">
                                      <p:cBhvr>
                                        <p:cTn id="38" dur="1000"/>
                                        <p:tgtEl>
                                          <p:spTgt spid="2054"/>
                                        </p:tgtEl>
                                      </p:cBhvr>
                                    </p:animEffect>
                                    <p:anim calcmode="lin" valueType="num">
                                      <p:cBhvr>
                                        <p:cTn id="39" dur="1000" fill="hold"/>
                                        <p:tgtEl>
                                          <p:spTgt spid="2054"/>
                                        </p:tgtEl>
                                        <p:attrNameLst>
                                          <p:attrName>ppt_x</p:attrName>
                                        </p:attrNameLst>
                                      </p:cBhvr>
                                      <p:tavLst>
                                        <p:tav tm="0">
                                          <p:val>
                                            <p:strVal val="#ppt_x"/>
                                          </p:val>
                                        </p:tav>
                                        <p:tav tm="100000">
                                          <p:val>
                                            <p:strVal val="#ppt_x"/>
                                          </p:val>
                                        </p:tav>
                                      </p:tavLst>
                                    </p:anim>
                                    <p:anim calcmode="lin" valueType="num">
                                      <p:cBhvr>
                                        <p:cTn id="4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053"/>
                                        </p:tgtEl>
                                        <p:attrNameLst>
                                          <p:attrName>style.visibility</p:attrName>
                                        </p:attrNameLst>
                                      </p:cBhvr>
                                      <p:to>
                                        <p:strVal val="visible"/>
                                      </p:to>
                                    </p:set>
                                    <p:animEffect transition="in" filter="fade">
                                      <p:cBhvr>
                                        <p:cTn id="45" dur="1000"/>
                                        <p:tgtEl>
                                          <p:spTgt spid="2053"/>
                                        </p:tgtEl>
                                      </p:cBhvr>
                                    </p:animEffect>
                                    <p:anim calcmode="lin" valueType="num">
                                      <p:cBhvr>
                                        <p:cTn id="46" dur="1000" fill="hold"/>
                                        <p:tgtEl>
                                          <p:spTgt spid="2053"/>
                                        </p:tgtEl>
                                        <p:attrNameLst>
                                          <p:attrName>ppt_x</p:attrName>
                                        </p:attrNameLst>
                                      </p:cBhvr>
                                      <p:tavLst>
                                        <p:tav tm="0">
                                          <p:val>
                                            <p:strVal val="#ppt_x"/>
                                          </p:val>
                                        </p:tav>
                                        <p:tav tm="100000">
                                          <p:val>
                                            <p:strVal val="#ppt_x"/>
                                          </p:val>
                                        </p:tav>
                                      </p:tavLst>
                                    </p:anim>
                                    <p:anim calcmode="lin" valueType="num">
                                      <p:cBhvr>
                                        <p:cTn id="47" dur="1000" fill="hold"/>
                                        <p:tgtEl>
                                          <p:spTgt spid="20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vi-VN" sz="2800" dirty="0" smtClean="0">
                <a:latin typeface="Times New Roman" pitchFamily="18" charset="0"/>
                <a:cs typeface="Times New Roman" pitchFamily="18" charset="0"/>
              </a:rPr>
              <a:t>CÁC LOẠI HOA QUẢ</a:t>
            </a:r>
            <a:endParaRPr lang="en-US" sz="2800" dirty="0">
              <a:latin typeface="Times New Roman" pitchFamily="18" charset="0"/>
              <a:cs typeface="Times New Roman" pitchFamily="18" charset="0"/>
            </a:endParaRPr>
          </a:p>
        </p:txBody>
      </p:sp>
      <p:pic>
        <p:nvPicPr>
          <p:cNvPr id="1026" name="Picture 2" descr="C:\Users\Admin\Pictures\tải xuống (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6800" y="932584"/>
            <a:ext cx="3657600" cy="21916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Pictures\unname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50" y="981075"/>
            <a:ext cx="3503859"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Pictures\images (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33" y="3810000"/>
            <a:ext cx="3701291"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Pictures\2019-05-16-16-54-24-1200x8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18364" y="3848100"/>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3255818"/>
            <a:ext cx="28194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HOA HƯỚNG DƯƠNG</a:t>
            </a:r>
            <a:endParaRPr lang="en-US" dirty="0">
              <a:solidFill>
                <a:srgbClr val="FF0000"/>
              </a:solidFill>
            </a:endParaRPr>
          </a:p>
        </p:txBody>
      </p:sp>
      <p:sp>
        <p:nvSpPr>
          <p:cNvPr id="5" name="Rectangle 4"/>
          <p:cNvSpPr/>
          <p:nvPr/>
        </p:nvSpPr>
        <p:spPr>
          <a:xfrm>
            <a:off x="5257800" y="3255818"/>
            <a:ext cx="28956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HOA ĐỒNG TIỀN</a:t>
            </a:r>
            <a:endParaRPr lang="en-US" dirty="0">
              <a:solidFill>
                <a:srgbClr val="FF0000"/>
              </a:solidFill>
            </a:endParaRPr>
          </a:p>
        </p:txBody>
      </p:sp>
      <p:sp>
        <p:nvSpPr>
          <p:cNvPr id="6" name="Rectangle 5"/>
          <p:cNvSpPr/>
          <p:nvPr/>
        </p:nvSpPr>
        <p:spPr>
          <a:xfrm>
            <a:off x="1219200" y="6477000"/>
            <a:ext cx="2209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HOA SEN</a:t>
            </a:r>
            <a:endParaRPr lang="en-US" dirty="0">
              <a:solidFill>
                <a:srgbClr val="FF0000"/>
              </a:solidFill>
            </a:endParaRPr>
          </a:p>
        </p:txBody>
      </p:sp>
      <p:sp>
        <p:nvSpPr>
          <p:cNvPr id="7" name="Rectangle 6"/>
          <p:cNvSpPr/>
          <p:nvPr/>
        </p:nvSpPr>
        <p:spPr>
          <a:xfrm>
            <a:off x="5638800" y="6477000"/>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rgbClr val="FF0000"/>
                </a:solidFill>
              </a:rPr>
              <a:t>HOA HỒNG</a:t>
            </a:r>
            <a:endParaRPr lang="en-US" dirty="0">
              <a:solidFill>
                <a:srgbClr val="FF0000"/>
              </a:solidFill>
            </a:endParaRPr>
          </a:p>
        </p:txBody>
      </p:sp>
    </p:spTree>
    <p:extLst>
      <p:ext uri="{BB962C8B-B14F-4D97-AF65-F5344CB8AC3E}">
        <p14:creationId xmlns:p14="http://schemas.microsoft.com/office/powerpoint/2010/main" val="1104820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additive="base">
                                        <p:cTn id="31" dur="500" fill="hold"/>
                                        <p:tgtEl>
                                          <p:spTgt spid="1029"/>
                                        </p:tgtEl>
                                        <p:attrNameLst>
                                          <p:attrName>ppt_x</p:attrName>
                                        </p:attrNameLst>
                                      </p:cBhvr>
                                      <p:tavLst>
                                        <p:tav tm="0">
                                          <p:val>
                                            <p:strVal val="#ppt_x"/>
                                          </p:val>
                                        </p:tav>
                                        <p:tav tm="100000">
                                          <p:val>
                                            <p:strVal val="#ppt_x"/>
                                          </p:val>
                                        </p:tav>
                                      </p:tavLst>
                                    </p:anim>
                                    <p:anim calcmode="lin" valueType="num">
                                      <p:cBhvr additive="base">
                                        <p:cTn id="32"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vi-VN" sz="3200" dirty="0" smtClean="0"/>
              <a:t>CÁC LOẠI QUẢ</a:t>
            </a:r>
            <a:endParaRPr lang="en-US" sz="3200" dirty="0"/>
          </a:p>
        </p:txBody>
      </p:sp>
      <p:sp>
        <p:nvSpPr>
          <p:cNvPr id="3" name="Content Placeholder 2"/>
          <p:cNvSpPr>
            <a:spLocks noGrp="1"/>
          </p:cNvSpPr>
          <p:nvPr>
            <p:ph idx="1"/>
          </p:nvPr>
        </p:nvSpPr>
        <p:spPr>
          <a:xfrm>
            <a:off x="457200" y="838200"/>
            <a:ext cx="8229600" cy="5287963"/>
          </a:xfrm>
        </p:spPr>
        <p:txBody>
          <a:bodyPr/>
          <a:lstStyle/>
          <a:p>
            <a:endParaRPr lang="en-US" dirty="0"/>
          </a:p>
        </p:txBody>
      </p:sp>
      <p:pic>
        <p:nvPicPr>
          <p:cNvPr id="2050" name="Picture 2" descr="C:\Users\Admin\Pictures\m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38200"/>
            <a:ext cx="869757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6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210</Words>
  <Application>Microsoft Office PowerPoint</Application>
  <PresentationFormat>On-screen Show (4:3)</PresentationFormat>
  <Paragraphs>38</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NỘI DUNG 1: LÁ VÀ CÂY ( Tiết 1)  </vt:lpstr>
      <vt:lpstr>CÂY NGOÀI THIÊN NHIÊN</vt:lpstr>
      <vt:lpstr>II. CÁCH VẼ LÁ CÂY, CÁCH VẼ CÂY</vt:lpstr>
      <vt:lpstr>B. CÁCH VẼ CÂY: </vt:lpstr>
      <vt:lpstr>BÀI THAM KHẢO VẼ LÁ</vt:lpstr>
      <vt:lpstr>BÀI THAM KHẢO VẼ CÂY</vt:lpstr>
      <vt:lpstr>CÁC LOẠI HOA QUẢ</vt:lpstr>
      <vt:lpstr>CÁC LOẠI QUẢ</vt:lpstr>
      <vt:lpstr>BÀI VẼ THAM KHẢO HOA VÀ QUẢ</vt:lpstr>
      <vt:lpstr>BÀI VẼ THAM KHẢO VƯỜN CÂY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45</cp:revision>
  <dcterms:created xsi:type="dcterms:W3CDTF">2020-12-06T12:41:54Z</dcterms:created>
  <dcterms:modified xsi:type="dcterms:W3CDTF">2022-07-17T21:08:57Z</dcterms:modified>
</cp:coreProperties>
</file>